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69" r:id="rId5"/>
    <p:sldId id="260" r:id="rId6"/>
    <p:sldId id="270" r:id="rId7"/>
    <p:sldId id="271" r:id="rId8"/>
    <p:sldId id="272" r:id="rId9"/>
    <p:sldId id="273" r:id="rId10"/>
    <p:sldId id="274" r:id="rId11"/>
    <p:sldId id="275" r:id="rId12"/>
    <p:sldId id="276" r:id="rId13"/>
    <p:sldId id="261" r:id="rId14"/>
    <p:sldId id="262" r:id="rId15"/>
    <p:sldId id="268" r:id="rId16"/>
    <p:sldId id="267" r:id="rId17"/>
    <p:sldId id="266" r:id="rId18"/>
    <p:sldId id="263" r:id="rId19"/>
    <p:sldId id="264" r:id="rId20"/>
    <p:sldId id="277" r:id="rId21"/>
    <p:sldId id="278" r:id="rId22"/>
    <p:sldId id="284" r:id="rId23"/>
    <p:sldId id="280" r:id="rId24"/>
    <p:sldId id="281" r:id="rId25"/>
    <p:sldId id="282" r:id="rId26"/>
    <p:sldId id="283" r:id="rId27"/>
    <p:sldId id="26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3:36.196"/>
    </inkml:context>
    <inkml:brush xml:id="br0">
      <inkml:brushProperty name="width" value="0.05" units="cm"/>
      <inkml:brushProperty name="height" value="0.05" units="cm"/>
    </inkml:brush>
  </inkml:definitions>
  <inkml:trace contextRef="#ctx0" brushRef="#br0">63 454 24575,'-1'0'0,"0"0"0,0 0 0,0 0 0,1-1 0,-1 1 0,0 0 0,0 0 0,1-1 0,-1 1 0,0-1 0,0 1 0,1 0 0,-1-1 0,0 1 0,1-1 0,-1 0 0,1 1 0,-1-1 0,1 1 0,-1-1 0,1 0 0,-1 1 0,1-1 0,0 0 0,-1-1 0,-6-22 0,5 17 0,-9-39 0,2 0 0,2-1 0,1 0 0,3-90 0,3 134 0,0 0 0,0 0 0,1 0 0,-1 1 0,1-1 0,0 0 0,0 1 0,0-1 0,0 1 0,0-1 0,0 1 0,1-1 0,-1 1 0,1 0 0,0 0 0,0-1 0,-1 1 0,1 0 0,1 1 0,-1-1 0,0 0 0,0 1 0,1-1 0,-1 1 0,1 0 0,2-2 0,5 1 0,0-1 0,0 1 0,1 1 0,-1 0 0,18 0 0,13-1 0,-6-3 0,-12 1 0,0 1 0,47 1 0,-64 2 0,-1 1 0,1-1 0,-1 1 0,1 0 0,-1 0 0,1 1 0,-1 0 0,0 0 0,0 0 0,0 1 0,0-1 0,0 1 0,0 0 0,-1 1 0,0-1 0,1 1 0,6 8 0,-8-7 0,0 0 0,0 0 0,0 0 0,-1 1 0,0-1 0,0 1 0,-1-1 0,1 1 0,-1 0 0,1 10 0,-1 8 0,-3 32 0,1-26 0,0-12 0,0 0 0,-1 0 0,-1 0 0,-1-1 0,0 1 0,-1-1 0,-9 21 0,11-32 0,0 1 0,-1-1 0,1 0 0,-1 0 0,0-1 0,0 1 0,-1-1 0,0 0 0,0 0 0,0 0 0,0-1 0,-1 0 0,0 0 0,1 0 0,-2 0 0,1-1 0,0 0 0,-1-1 0,1 0 0,-1 1 0,-10 0 0,-106 11 0,31-2-1365,65-10-5461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3:41.384"/>
    </inkml:context>
    <inkml:brush xml:id="br0">
      <inkml:brushProperty name="width" value="0.05" units="cm"/>
      <inkml:brushProperty name="height" value="0.05" units="cm"/>
    </inkml:brush>
  </inkml:definitions>
  <inkml:trace contextRef="#ctx0" brushRef="#br0">162 613 24575,'-10'0'0,"0"0"0,1-1 0,-1 0 0,1 0 0,-1-1 0,1-1 0,0 1 0,-11-6 0,16 6 0,0 0 0,1 0 0,-1-1 0,0 1 0,1-1 0,0 0 0,-1 0 0,1 0 0,1 0 0,-1-1 0,0 1 0,1-1 0,-1 0 0,1 0 0,0 0 0,1 0 0,-1 0 0,1 0 0,-3-9 0,0-18 0,1-1 0,2 1 0,1-1 0,4-33 0,-1-9 0,-3 54 0,0-1 0,1 0 0,0 0 0,2 0 0,5-21 0,-7 36 0,1 0 0,0 0 0,1 1 0,0-1 0,0 0 0,0 1 0,0 0 0,1-1 0,0 1 0,0 1 0,0-1 0,1 1 0,0-1 0,0 1 0,0 0 0,0 1 0,10-6 0,-11 7 0,0 0 0,1 0 0,-1 0 0,0 0 0,1 1 0,-1-1 0,1 1 0,0 0 0,-1 1 0,1-1 0,0 1 0,-1 0 0,1 0 0,0 1 0,-1-1 0,1 1 0,0 0 0,-1 0 0,1 0 0,-1 1 0,1 0 0,-1 0 0,0 0 0,0 0 0,0 1 0,0-1 0,0 1 0,-1 0 0,1 0 0,3 5 0,160 151 0,-156-149 0,-1 0 0,0 1 0,0 0 0,-1 1 0,-1 0 0,0 1 0,10 21 0,-15-27 0,0-1 0,-1 1 0,0 0 0,0 0 0,-1 0 0,0 0 0,0 1 0,0-1 0,-1 0 0,0 0 0,-1 1 0,1-1 0,-2 0 0,1 0 0,-1 0 0,0 0 0,-4 10 0,3-13 0,1 0 0,-1 0 0,0 0 0,-1 0 0,1-1 0,-1 1 0,1-1 0,-1 0 0,0 0 0,-1 0 0,1-1 0,0 1 0,-1-1 0,-8 3 0,-2 0 0,0 0 0,0-1 0,-23 3 0,11-4-1365,2-1-5461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3:46.946"/>
    </inkml:context>
    <inkml:brush xml:id="br0">
      <inkml:brushProperty name="width" value="0.05" units="cm"/>
      <inkml:brushProperty name="height" value="0.05" units="cm"/>
    </inkml:brush>
  </inkml:definitions>
  <inkml:trace contextRef="#ctx0" brushRef="#br0">37 675 24575,'0'-495'0,"0"481"0,1 0 0,-1 0 0,2 1 0,3-17 0,-4 26 0,0 1 0,1-1 0,-1 1 0,1-1 0,-1 1 0,1-1 0,0 1 0,0 0 0,0 0 0,1 0 0,-1 0 0,1 1 0,0-1 0,0 0 0,-1 1 0,2 0 0,-1 0 0,0 0 0,0 0 0,5-2 0,14-3 0,-1 1 0,1 1 0,1 0 0,33-1 0,92 2 0,-132 4 0,-10 0 0,-1 0 0,0 1 0,1-1 0,-1 1 0,0 0 0,0 0 0,1 0 0,-1 1 0,6 3 0,-7-3 0,0 1 0,0 0 0,0 0 0,-1 0 0,1 1 0,-1-1 0,0 1 0,0 0 0,-1 0 0,1 0 0,2 5 0,6 13 0,15 40 0,-18-38 0,1-2 0,14 23 0,-17-33 0,0 0 0,-1 1 0,0 0 0,-1-1 0,-1 2 0,0-1 0,0 0 0,0 18 0,-1 15 0,-4 51 0,-1-22 0,3-46 0,1-13 0,-1 0 0,-4 31 0,3-42 0,0-1 0,0 1 0,-1-1 0,1 0 0,-1 0 0,0 0 0,0 0 0,0 0 0,0 0 0,-1 0 0,0-1 0,0 1 0,0-1 0,0 0 0,-4 4 0,0-2 0,-1 0 0,0-1 0,0 0 0,0 0 0,0 0 0,0-1 0,-1-1 0,1 1 0,-19 1 0,-1-1 0,-52-3 0,54-1 0,-1 1 0,-33 5 0,15 4 0,20-3 0,-41 4 0,60-10 0,1 1 0,0-1 0,-1-1 0,1 1 0,-1-1 0,1 1 0,0-2 0,-1 1 0,1 0 0,0-1 0,0 0 0,0 0 0,-6-5 0,7 4 17,0 0-1,1-1 0,-1 0 0,1 0 1,0 0-1,0 0 0,1 0 0,-1-1 1,1 1-1,0-1 0,0 0 0,1 0 1,-1 1-1,1-1 0,0 0 0,0 0 1,1 0-1,-1 0 0,1 0 0,1-7 1,-1 2-207,1-1 0,0 1 1,1-1-1,0 1 0,1 0 1,0 0-1,1 0 1,8-16-1,1 4-6636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3:54.354"/>
    </inkml:context>
    <inkml:brush xml:id="br0">
      <inkml:brushProperty name="width" value="0.05" units="cm"/>
      <inkml:brushProperty name="height" value="0.05" units="cm"/>
    </inkml:brush>
  </inkml:definitions>
  <inkml:trace contextRef="#ctx0" brushRef="#br0">453 739 24575,'-108'1'0,"-118"-3"0,220 1 0,-1 0 0,1 0 0,0-1 0,0 0 0,0 0 0,0 0 0,0-1 0,1 0 0,-1 0 0,1 0 0,-1-1 0,1 1 0,-5-6 0,7 6 0,0 0 0,0 0 0,1 0 0,-1-1 0,1 1 0,-1-1 0,1 1 0,1-1 0,-1 0 0,0 0 0,1 1 0,0-1 0,0 0 0,0 0 0,0-1 0,0 1 0,1 0 0,0 0 0,0 0 0,0 0 0,1-5 0,6-17 0,1 1 0,2 0 0,0 0 0,1 1 0,16-24 0,-11 23 0,1 1 0,1 1 0,28-28 0,-5 6 0,66-95 0,-83 107 0,-16 23 0,0 0 0,0 0 0,1 1 0,0 0 0,0 1 0,1 0 0,20-12 0,-27 18 0,0 0 0,1 1 0,-1-1 0,0 1 0,1 0 0,-1-1 0,1 2 0,0-1 0,-1 0 0,1 1 0,0-1 0,-1 1 0,1 0 0,0 1 0,-1-1 0,1 0 0,0 1 0,-1 0 0,1 0 0,-1 0 0,1 0 0,-1 1 0,0-1 0,1 1 0,-1 0 0,0 0 0,0 0 0,0 1 0,0-1 0,4 5 0,8 12 0,0-1 0,-1 2 0,-1 0 0,-1 0 0,-1 1 0,-1 1 0,0 0 0,10 39 0,-11-31 0,-4-14 0,0 1 0,3 24 0,-7-35 0,-1 1 0,0 0 0,0-1 0,0 1 0,-1-1 0,0 1 0,-1-1 0,1 1 0,-5 11 0,-2-4 0,1 0 0,-2 0 0,0-1 0,0 0 0,-2-1 0,-19 20 0,9-10 0,14-14-273,0 1 0,0 1 0,1-1 0,-7 16 0,-1 6-6553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3:59.530"/>
    </inkml:context>
    <inkml:brush xml:id="br0">
      <inkml:brushProperty name="width" value="0.05" units="cm"/>
      <inkml:brushProperty name="height" value="0.05" units="cm"/>
    </inkml:brush>
  </inkml:definitions>
  <inkml:trace contextRef="#ctx0" brushRef="#br0">59 682 24575,'0'-20'0,"-4"-123"0,2 116 0,-2-1 0,0 1 0,-11-31 0,8 35 0,1 0 0,0-1 0,2 1 0,-2-42 0,6 54 0,0-1 0,1 1 0,1-1 0,0 1 0,1 0 0,0 0 0,0 0 0,1 0 0,0 1 0,1-1 0,12-18 0,-13 24 0,-1 0 0,1 0 0,1 1 0,-1-1 0,1 1 0,-1 0 0,1 0 0,0 1 0,1-1 0,-1 1 0,8-3 0,-3 2 0,-1 1 0,1 0 0,0 1 0,0 0 0,0 0 0,14 0 0,4 2 0,1 2 0,-1 1 0,56 12 0,-74-13 0,1 1 0,-1 0 0,15 7 0,-21-8 0,0 0 0,0 0 0,-1 1 0,1-1 0,-1 1 0,1 0 0,-1 0 0,0 0 0,0 1 0,-1-1 0,5 7 0,2 8 0,0 0 0,-1 1 0,0 0 0,-2 0 0,0 0 0,-2 1 0,4 32 0,-4-11 0,-3-1 0,-6 74 0,4-103 0,-1-1 0,0 0 0,-1 0 0,-1 0 0,1 0 0,-1 0 0,-1-1 0,0 0 0,-11 16 0,-5 4 0,-39 38 0,23-27 0,27-28 24,-8 9 131,-35 31 1,48-48-287,0 0 0,-1 0 0,1 0 1,-1 0-1,0-1 0,0 0 0,0 0 1,0-1-1,-1 1 0,1-2 0,-1 1 1,-10 1-1,-3-4-6695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4:03.546"/>
    </inkml:context>
    <inkml:brush xml:id="br0">
      <inkml:brushProperty name="width" value="0.05" units="cm"/>
      <inkml:brushProperty name="height" value="0.05" units="cm"/>
    </inkml:brush>
  </inkml:definitions>
  <inkml:trace contextRef="#ctx0" brushRef="#br0">295 1 24575,'-5'5'0,"-3"8"0,2 5 0,-5 1 0,0 2 0,2 3 0,2 2 0,3 7 0,-4-2 0,-5-6 0,-6-8 0,-4-6 0,-5-5 0,-6-4 0,-4-2 0,-1-1 0,7-1-8191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2T04:04:10.620"/>
    </inkml:context>
    <inkml:brush xml:id="br0">
      <inkml:brushProperty name="width" value="0.05" units="cm"/>
      <inkml:brushProperty name="height" value="0.05" units="cm"/>
    </inkml:brush>
  </inkml:definitions>
  <inkml:trace contextRef="#ctx0" brushRef="#br0">0 218 24575,'29'-25'0,"1"1"0,1 2 0,1 1 0,0 1 0,50-21 0,-59 30 0,0 0 0,1 2 0,0 1 0,1 1 0,0 1 0,0 2 0,26-3 0,253 6 0,-143 3 0,1706-2 0,-1859 0 0,-1 0 0,1 1 0,0-1 0,-1 2 0,1-1 0,-1 1 0,0 0 0,0 1 0,0-1 0,0 1 0,0 1 0,0-1 0,-1 1 0,1 1 0,-1-1 0,0 1 0,6 6 0,4 3 0,0-2 0,1 0 0,0-1 0,27 13 0,-27-17 0,1-1 0,0 0 0,0-2 0,0 0 0,0-1 0,0-1 0,20 0 0,45 8 0,116 35 0,-123-26 0,1-2 0,98 8 0,-121-23 0,-22-1 0,1 1 0,35 7 0,22 5 0,14 3 0,-69-10 0,0-2 0,54 1 0,-45-4 0,45 8 0,-24-1 0,95 3 0,67-13 0,-77-1 0,714 2 0,-805-3 0,61-10 0,23-2 0,-73 14 0,-48 2 0,-1-1 0,1-1 0,0 0 0,0-2 0,-1-1 0,37-11 0,51-35 0,-14 4 0,-29 19 0,1 3 0,72-16 0,-86 27 0,-32 7 0,1 1 0,0 0 0,28-1 0,352 5 0,-189 3 0,144-2 0,-321-2 0,58-10 0,2-1 0,313 8 0,-230 7 0,311-2 0,-465 2 0,0 2 0,0 0 0,0 1 0,-1 1 0,1 2 0,22 10 0,58 16 0,139 7 0,-242-41 0,7 1 0,0 0 0,0 1 0,0 0 0,0 0 0,0 1 0,-1 0 0,1 1 0,-1 0 0,0 0 0,0 0 0,0 1 0,-1 0 0,9 9 0,-2-2 0,-1-1 0,2 0 0,-1-1 0,2 0 0,-1-1 0,1-1 0,0 0 0,24 7 0,-2-4 0,1-2 0,67 7 0,-89-12 0,1 0 0,-1 1 0,0 0 0,-1 2 0,1 0 0,-2 1 0,1 0 0,15 12 0,22 10 0,-41-24 0,-1-2 0,1 1 0,0-2 0,0 1 0,0-2 0,1 0 0,18 1 0,92-3 0,-76-2 0,658-1 0,-397 4 0,-284-3 0,0-1 0,0-1 0,0-2 0,-1 0 0,38-15 0,-5 1 0,-21 11 0,0 1 0,0 1 0,67-2 0,112 9 0,-86 3 0,2390-3 0,-2213-16 0,-29 0 0,734 15 0,-483 3 0,831-2 0,-1247-6 0,-107 6 19,0-1 0,0 1 0,0-1 0,0 0 0,0 0 0,0-1 0,0 1 0,0-1 0,-1 0 0,1 0 0,-1 0 0,1-1 0,-1 1 0,0-1 0,0 1 0,0-1 0,2-3 0,2-4-361,-1 0 1,0 0 0,-1 0-1,7-22 1,26-86-6485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81F8F-7D62-4D1B-8969-FF3D16AD4F13}" type="datetimeFigureOut">
              <a:rPr lang="en-CA" smtClean="0"/>
              <a:t>2022-03-19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81B00-5441-490B-92CE-DA1D8EB40063}" type="slidenum">
              <a:rPr lang="en-CA" smtClean="0"/>
              <a:t>‹#›</a:t>
            </a:fld>
            <a:endParaRPr lang="en-CA"/>
          </a:p>
        </p:txBody>
      </p:sp>
    </p:spTree>
    <p:extLst>
      <p:ext uri="{BB962C8B-B14F-4D97-AF65-F5344CB8AC3E}">
        <p14:creationId xmlns:p14="http://schemas.microsoft.com/office/powerpoint/2010/main" val="322606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3/19/2022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944572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2730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2224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296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3/19/2022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1943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2661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7235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360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8429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3/19/2022</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3387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3/19/2022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2575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3/19/2022</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71842977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customXml" Target="../ink/ink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x201X05uFK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x201X05uFKU" TargetMode="External"/><Relationship Id="rId2" Type="http://schemas.openxmlformats.org/officeDocument/2006/relationships/hyperlink" Target="https://mediabiasfactcheck.com/" TargetMode="External"/><Relationship Id="rId1" Type="http://schemas.openxmlformats.org/officeDocument/2006/relationships/slideLayout" Target="../slideLayouts/slideLayout2.xml"/><Relationship Id="rId5" Type="http://schemas.openxmlformats.org/officeDocument/2006/relationships/hyperlink" Target="https://www.youtube.com/watch?v=UeJsKc8AJEE" TargetMode="External"/><Relationship Id="rId4" Type="http://schemas.openxmlformats.org/officeDocument/2006/relationships/hyperlink" Target="https://www.youtube.com/watch?v=jh0jWDL11lA&amp;t=3737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fD-DnMyOJqk" TargetMode="External"/><Relationship Id="rId2" Type="http://schemas.openxmlformats.org/officeDocument/2006/relationships/hyperlink" Target="https://www.youtube.com/watch?v=jh0jWDL11lA&amp;t=3737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gyk3Lq760RY" TargetMode="External"/><Relationship Id="rId2" Type="http://schemas.openxmlformats.org/officeDocument/2006/relationships/hyperlink" Target="https://www.youtube.com/watch?v=jh0jWDL11lA&amp;t=3737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gyk3Lq760RY" TargetMode="External"/><Relationship Id="rId2" Type="http://schemas.openxmlformats.org/officeDocument/2006/relationships/hyperlink" Target="https://www.themidnightcry.co.u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epairersofthebreach7.com/bible-studies.html" TargetMode="External"/><Relationship Id="rId7" Type="http://schemas.openxmlformats.org/officeDocument/2006/relationships/hyperlink" Target="http://www.little-book.org/" TargetMode="External"/><Relationship Id="rId2" Type="http://schemas.openxmlformats.org/officeDocument/2006/relationships/hyperlink" Target="https://www.themidnightcry.co.uk/" TargetMode="External"/><Relationship Id="rId1" Type="http://schemas.openxmlformats.org/officeDocument/2006/relationships/slideLayout" Target="../slideLayouts/slideLayout2.xml"/><Relationship Id="rId6" Type="http://schemas.openxmlformats.org/officeDocument/2006/relationships/hyperlink" Target="https://shop-english.fin1844.info/charts/" TargetMode="External"/><Relationship Id="rId5" Type="http://schemas.openxmlformats.org/officeDocument/2006/relationships/hyperlink" Target="https://en.fin1844.info/index.php/adventnews" TargetMode="External"/><Relationship Id="rId4" Type="http://schemas.openxmlformats.org/officeDocument/2006/relationships/hyperlink" Target="https://sacramentofellowship.weebly.com/sabbath-fellowship.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ile of books with an apple on top">
            <a:extLst>
              <a:ext uri="{FF2B5EF4-FFF2-40B4-BE49-F238E27FC236}">
                <a16:creationId xmlns:a16="http://schemas.microsoft.com/office/drawing/2014/main" id="{31FCB07D-3D18-4A3A-BAB8-C3234A7EC7F4}"/>
              </a:ext>
            </a:extLst>
          </p:cNvPr>
          <p:cNvPicPr>
            <a:picLocks noChangeAspect="1"/>
          </p:cNvPicPr>
          <p:nvPr/>
        </p:nvPicPr>
        <p:blipFill rotWithShape="1">
          <a:blip r:embed="rId2"/>
          <a:srcRect t="12405" b="12595"/>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43A6AC7E-52BF-4158-AB46-76587AD3E37C}"/>
              </a:ext>
            </a:extLst>
          </p:cNvPr>
          <p:cNvSpPr>
            <a:spLocks noGrp="1"/>
          </p:cNvSpPr>
          <p:nvPr>
            <p:ph type="ctrTitle"/>
          </p:nvPr>
        </p:nvSpPr>
        <p:spPr>
          <a:xfrm>
            <a:off x="1276055" y="2350017"/>
            <a:ext cx="4775075" cy="1630906"/>
          </a:xfrm>
        </p:spPr>
        <p:txBody>
          <a:bodyPr>
            <a:normAutofit/>
          </a:bodyPr>
          <a:lstStyle/>
          <a:p>
            <a:r>
              <a:rPr lang="fr-CA" sz="4400">
                <a:solidFill>
                  <a:schemeClr val="tx1"/>
                </a:solidFill>
              </a:rPr>
              <a:t>How To Study</a:t>
            </a:r>
            <a:endParaRPr lang="en-CA" sz="4400">
              <a:solidFill>
                <a:schemeClr val="tx1"/>
              </a:solidFill>
            </a:endParaRPr>
          </a:p>
        </p:txBody>
      </p:sp>
      <p:sp>
        <p:nvSpPr>
          <p:cNvPr id="3" name="Subtitle 2">
            <a:extLst>
              <a:ext uri="{FF2B5EF4-FFF2-40B4-BE49-F238E27FC236}">
                <a16:creationId xmlns:a16="http://schemas.microsoft.com/office/drawing/2014/main" id="{765DECCC-B7E1-4E58-A77E-76514B12DAD4}"/>
              </a:ext>
            </a:extLst>
          </p:cNvPr>
          <p:cNvSpPr>
            <a:spLocks noGrp="1"/>
          </p:cNvSpPr>
          <p:nvPr>
            <p:ph type="subTitle" idx="1"/>
          </p:nvPr>
        </p:nvSpPr>
        <p:spPr>
          <a:xfrm>
            <a:off x="1276055" y="3990546"/>
            <a:ext cx="4775075" cy="559656"/>
          </a:xfrm>
        </p:spPr>
        <p:txBody>
          <a:bodyPr>
            <a:normAutofit/>
          </a:bodyPr>
          <a:lstStyle/>
          <a:p>
            <a:pPr>
              <a:spcAft>
                <a:spcPts val="600"/>
              </a:spcAft>
            </a:pPr>
            <a:r>
              <a:rPr lang="fr-CA" dirty="0">
                <a:solidFill>
                  <a:schemeClr val="tx1"/>
                </a:solidFill>
              </a:rPr>
              <a:t>Workshop</a:t>
            </a:r>
            <a:endParaRPr lang="en-CA" dirty="0">
              <a:solidFill>
                <a:schemeClr val="tx1"/>
              </a:solidFill>
            </a:endParaRPr>
          </a:p>
        </p:txBody>
      </p:sp>
      <p:sp>
        <p:nvSpPr>
          <p:cNvPr id="5" name="TextBox 4">
            <a:extLst>
              <a:ext uri="{FF2B5EF4-FFF2-40B4-BE49-F238E27FC236}">
                <a16:creationId xmlns:a16="http://schemas.microsoft.com/office/drawing/2014/main" id="{711F3CED-8CBB-4AC9-A340-EF50AFDE42C2}"/>
              </a:ext>
            </a:extLst>
          </p:cNvPr>
          <p:cNvSpPr txBox="1"/>
          <p:nvPr/>
        </p:nvSpPr>
        <p:spPr>
          <a:xfrm>
            <a:off x="9518573" y="6004194"/>
            <a:ext cx="2280492" cy="646331"/>
          </a:xfrm>
          <a:prstGeom prst="rect">
            <a:avLst/>
          </a:prstGeom>
          <a:noFill/>
        </p:spPr>
        <p:txBody>
          <a:bodyPr wrap="square" rtlCol="0">
            <a:spAutoFit/>
          </a:bodyPr>
          <a:lstStyle/>
          <a:p>
            <a:r>
              <a:rPr lang="fr-CA" dirty="0"/>
              <a:t>Katia Marion</a:t>
            </a:r>
          </a:p>
          <a:p>
            <a:r>
              <a:rPr lang="fr-CA" dirty="0"/>
              <a:t>13/19 March, 2022</a:t>
            </a:r>
            <a:endParaRPr lang="en-CA" dirty="0"/>
          </a:p>
        </p:txBody>
      </p:sp>
    </p:spTree>
    <p:extLst>
      <p:ext uri="{BB962C8B-B14F-4D97-AF65-F5344CB8AC3E}">
        <p14:creationId xmlns:p14="http://schemas.microsoft.com/office/powerpoint/2010/main" val="264056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6BA9-8E6D-48AF-922B-EE31440DE891}"/>
              </a:ext>
            </a:extLst>
          </p:cNvPr>
          <p:cNvSpPr>
            <a:spLocks noGrp="1"/>
          </p:cNvSpPr>
          <p:nvPr>
            <p:ph type="title"/>
          </p:nvPr>
        </p:nvSpPr>
        <p:spPr>
          <a:xfrm>
            <a:off x="1066800" y="642594"/>
            <a:ext cx="10058400" cy="646379"/>
          </a:xfrm>
        </p:spPr>
        <p:txBody>
          <a:bodyPr>
            <a:normAutofit fontScale="90000"/>
          </a:bodyPr>
          <a:lstStyle/>
          <a:p>
            <a:r>
              <a:rPr lang="en-CA" dirty="0"/>
              <a:t>The Connecting Link, An Example</a:t>
            </a:r>
          </a:p>
        </p:txBody>
      </p:sp>
      <p:sp>
        <p:nvSpPr>
          <p:cNvPr id="3" name="Content Placeholder 2">
            <a:extLst>
              <a:ext uri="{FF2B5EF4-FFF2-40B4-BE49-F238E27FC236}">
                <a16:creationId xmlns:a16="http://schemas.microsoft.com/office/drawing/2014/main" id="{C090C650-FF0D-4405-A319-BC70DA62A352}"/>
              </a:ext>
            </a:extLst>
          </p:cNvPr>
          <p:cNvSpPr>
            <a:spLocks noGrp="1"/>
          </p:cNvSpPr>
          <p:nvPr>
            <p:ph idx="1"/>
          </p:nvPr>
        </p:nvSpPr>
        <p:spPr>
          <a:xfrm>
            <a:off x="716097" y="1366093"/>
            <a:ext cx="10928732" cy="5078774"/>
          </a:xfrm>
        </p:spPr>
        <p:txBody>
          <a:bodyPr>
            <a:noAutofit/>
          </a:bodyPr>
          <a:lstStyle/>
          <a:p>
            <a:r>
              <a:rPr lang="en-CA" sz="1600" dirty="0"/>
              <a:t>In her first presentation of the year, elder Tess read from the book FLB 306.2 to show us that there was a third group who received the light but doesn't appreciate it. Since she taught feminism and gender in 2019, we see that group developing. Who is she pointing out? </a:t>
            </a:r>
          </a:p>
          <a:p>
            <a:r>
              <a:rPr lang="en-CA" sz="1600" dirty="0"/>
              <a:t>The answer - the connecting link - is given during the vespers she hosted on TMW on March 11, 2022. As she develops, comparing and contrasting the Left Wing with the Right Wing and the conflict between equality and freedom, elder Tess points out the German International Camp Meeting. </a:t>
            </a:r>
          </a:p>
          <a:p>
            <a:r>
              <a:rPr lang="en-CA" sz="1600" dirty="0"/>
              <a:t>Since Feminism and Gender are taught, people misheard her words. She speaks for equality, and they hear freedom, unrestricted freedom because of their right Wing mindset. From there, constant clash going on with the leadership, over makeup or women to have the right to choose dowry, or men who abuse their wives, to have the right to be viewed as the victim, to name a few examples. If they claim to believe in equality, they don't have freedom. They are the socially Liberals; they are that third group and this is the link!</a:t>
            </a:r>
          </a:p>
          <a:p>
            <a:r>
              <a:rPr lang="en-CA" sz="1600" dirty="0"/>
              <a:t>Now we can look back at our history and see how God led us. Moreover, it will strengthen our faith to see there is no mistakes in the lines/messages. </a:t>
            </a:r>
          </a:p>
          <a:p>
            <a:r>
              <a:rPr lang="en-CA" sz="1600" dirty="0"/>
              <a:t>Elder Tess in 2020 made a presentation called you don’t have the freedom. Elder Parminder presented in Uganda a study called, law or  good advice. </a:t>
            </a:r>
          </a:p>
          <a:p>
            <a:r>
              <a:rPr lang="en-CA" sz="1600" dirty="0"/>
              <a:t>All these studies help us to trace link after link the chain of truth! </a:t>
            </a:r>
          </a:p>
        </p:txBody>
      </p:sp>
    </p:spTree>
    <p:extLst>
      <p:ext uri="{BB962C8B-B14F-4D97-AF65-F5344CB8AC3E}">
        <p14:creationId xmlns:p14="http://schemas.microsoft.com/office/powerpoint/2010/main" val="329507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EB19CA4-AB5A-4792-84EE-93E467116D1B}"/>
              </a:ext>
            </a:extLst>
          </p:cNvPr>
          <p:cNvCxnSpPr>
            <a:cxnSpLocks/>
          </p:cNvCxnSpPr>
          <p:nvPr/>
        </p:nvCxnSpPr>
        <p:spPr>
          <a:xfrm>
            <a:off x="1277957" y="3172858"/>
            <a:ext cx="10289754"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 name="Straight Connector 2">
            <a:extLst>
              <a:ext uri="{FF2B5EF4-FFF2-40B4-BE49-F238E27FC236}">
                <a16:creationId xmlns:a16="http://schemas.microsoft.com/office/drawing/2014/main" id="{90BDF1DC-D733-45DE-B9B7-FDE074165DE3}"/>
              </a:ext>
            </a:extLst>
          </p:cNvPr>
          <p:cNvCxnSpPr>
            <a:cxnSpLocks/>
          </p:cNvCxnSpPr>
          <p:nvPr/>
        </p:nvCxnSpPr>
        <p:spPr>
          <a:xfrm>
            <a:off x="1277957" y="2732183"/>
            <a:ext cx="0" cy="440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 name="Straight Connector 3">
            <a:extLst>
              <a:ext uri="{FF2B5EF4-FFF2-40B4-BE49-F238E27FC236}">
                <a16:creationId xmlns:a16="http://schemas.microsoft.com/office/drawing/2014/main" id="{9AB126A0-77D6-4FCF-8A1B-622795445EFA}"/>
              </a:ext>
            </a:extLst>
          </p:cNvPr>
          <p:cNvCxnSpPr>
            <a:cxnSpLocks/>
          </p:cNvCxnSpPr>
          <p:nvPr/>
        </p:nvCxnSpPr>
        <p:spPr>
          <a:xfrm>
            <a:off x="11556694" y="2732183"/>
            <a:ext cx="0" cy="440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5" name="Straight Connector 4">
            <a:extLst>
              <a:ext uri="{FF2B5EF4-FFF2-40B4-BE49-F238E27FC236}">
                <a16:creationId xmlns:a16="http://schemas.microsoft.com/office/drawing/2014/main" id="{DBDFC481-2DBB-4243-AF03-67BA704DC872}"/>
              </a:ext>
            </a:extLst>
          </p:cNvPr>
          <p:cNvCxnSpPr>
            <a:cxnSpLocks/>
          </p:cNvCxnSpPr>
          <p:nvPr/>
        </p:nvCxnSpPr>
        <p:spPr>
          <a:xfrm>
            <a:off x="3038818" y="2696512"/>
            <a:ext cx="0" cy="440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CF00656C-2E09-4182-853A-F5D22F143AFB}"/>
              </a:ext>
            </a:extLst>
          </p:cNvPr>
          <p:cNvCxnSpPr>
            <a:cxnSpLocks/>
          </p:cNvCxnSpPr>
          <p:nvPr/>
        </p:nvCxnSpPr>
        <p:spPr>
          <a:xfrm>
            <a:off x="8699652" y="2685494"/>
            <a:ext cx="0" cy="440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E491DCAE-17A1-4F58-AA60-2106E9A67427}"/>
              </a:ext>
            </a:extLst>
          </p:cNvPr>
          <p:cNvCxnSpPr>
            <a:cxnSpLocks/>
          </p:cNvCxnSpPr>
          <p:nvPr/>
        </p:nvCxnSpPr>
        <p:spPr>
          <a:xfrm>
            <a:off x="10211232" y="2754207"/>
            <a:ext cx="0" cy="440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6CEDCB1F-ABA8-4135-87C3-9B4A42851CB0}"/>
              </a:ext>
            </a:extLst>
          </p:cNvPr>
          <p:cNvCxnSpPr>
            <a:cxnSpLocks/>
          </p:cNvCxnSpPr>
          <p:nvPr/>
        </p:nvCxnSpPr>
        <p:spPr>
          <a:xfrm>
            <a:off x="4891022" y="2894814"/>
            <a:ext cx="0" cy="231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481550DC-5C9C-4040-93C8-8957C2200E08}"/>
              </a:ext>
            </a:extLst>
          </p:cNvPr>
          <p:cNvCxnSpPr>
            <a:cxnSpLocks/>
          </p:cNvCxnSpPr>
          <p:nvPr/>
        </p:nvCxnSpPr>
        <p:spPr>
          <a:xfrm>
            <a:off x="7170142" y="2905551"/>
            <a:ext cx="0" cy="231355"/>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6876CCE8-BC59-4E26-BBF4-0A346B87F6A5}"/>
              </a:ext>
            </a:extLst>
          </p:cNvPr>
          <p:cNvSpPr txBox="1"/>
          <p:nvPr/>
        </p:nvSpPr>
        <p:spPr>
          <a:xfrm>
            <a:off x="9872033" y="2398523"/>
            <a:ext cx="738128" cy="369332"/>
          </a:xfrm>
          <a:prstGeom prst="rect">
            <a:avLst/>
          </a:prstGeom>
          <a:noFill/>
        </p:spPr>
        <p:txBody>
          <a:bodyPr wrap="square" rtlCol="0">
            <a:spAutoFit/>
          </a:bodyPr>
          <a:lstStyle/>
          <a:p>
            <a:r>
              <a:rPr lang="en-CA" dirty="0"/>
              <a:t>COP</a:t>
            </a:r>
          </a:p>
        </p:txBody>
      </p:sp>
      <p:sp>
        <p:nvSpPr>
          <p:cNvPr id="11" name="TextBox 10">
            <a:extLst>
              <a:ext uri="{FF2B5EF4-FFF2-40B4-BE49-F238E27FC236}">
                <a16:creationId xmlns:a16="http://schemas.microsoft.com/office/drawing/2014/main" id="{78412560-1CD5-4BED-B962-BB707391DFD6}"/>
              </a:ext>
            </a:extLst>
          </p:cNvPr>
          <p:cNvSpPr txBox="1"/>
          <p:nvPr/>
        </p:nvSpPr>
        <p:spPr>
          <a:xfrm>
            <a:off x="2669754" y="2362851"/>
            <a:ext cx="738128" cy="369332"/>
          </a:xfrm>
          <a:prstGeom prst="rect">
            <a:avLst/>
          </a:prstGeom>
          <a:noFill/>
        </p:spPr>
        <p:txBody>
          <a:bodyPr wrap="square" rtlCol="0">
            <a:spAutoFit/>
          </a:bodyPr>
          <a:lstStyle/>
          <a:p>
            <a:r>
              <a:rPr lang="en-CA" dirty="0"/>
              <a:t>2001</a:t>
            </a:r>
          </a:p>
        </p:txBody>
      </p:sp>
      <p:sp>
        <p:nvSpPr>
          <p:cNvPr id="12" name="TextBox 11">
            <a:extLst>
              <a:ext uri="{FF2B5EF4-FFF2-40B4-BE49-F238E27FC236}">
                <a16:creationId xmlns:a16="http://schemas.microsoft.com/office/drawing/2014/main" id="{264E1089-96AC-4B25-8DDE-FA6C7DA06C03}"/>
              </a:ext>
            </a:extLst>
          </p:cNvPr>
          <p:cNvSpPr txBox="1"/>
          <p:nvPr/>
        </p:nvSpPr>
        <p:spPr>
          <a:xfrm>
            <a:off x="10956274" y="2262471"/>
            <a:ext cx="951555" cy="369332"/>
          </a:xfrm>
          <a:prstGeom prst="rect">
            <a:avLst/>
          </a:prstGeom>
          <a:noFill/>
        </p:spPr>
        <p:txBody>
          <a:bodyPr wrap="square" rtlCol="0">
            <a:spAutoFit/>
          </a:bodyPr>
          <a:lstStyle/>
          <a:p>
            <a:r>
              <a:rPr lang="en-CA" dirty="0"/>
              <a:t>2d Adv.</a:t>
            </a:r>
          </a:p>
        </p:txBody>
      </p:sp>
      <p:sp>
        <p:nvSpPr>
          <p:cNvPr id="13" name="TextBox 12">
            <a:extLst>
              <a:ext uri="{FF2B5EF4-FFF2-40B4-BE49-F238E27FC236}">
                <a16:creationId xmlns:a16="http://schemas.microsoft.com/office/drawing/2014/main" id="{E01F4850-1EF6-4BA5-ACA0-4705D352D41D}"/>
              </a:ext>
            </a:extLst>
          </p:cNvPr>
          <p:cNvSpPr txBox="1"/>
          <p:nvPr/>
        </p:nvSpPr>
        <p:spPr>
          <a:xfrm>
            <a:off x="4504972" y="2560894"/>
            <a:ext cx="738128" cy="369332"/>
          </a:xfrm>
          <a:prstGeom prst="rect">
            <a:avLst/>
          </a:prstGeom>
          <a:noFill/>
        </p:spPr>
        <p:txBody>
          <a:bodyPr wrap="square" rtlCol="0">
            <a:spAutoFit/>
          </a:bodyPr>
          <a:lstStyle/>
          <a:p>
            <a:r>
              <a:rPr lang="en-CA" dirty="0"/>
              <a:t>2019</a:t>
            </a:r>
          </a:p>
        </p:txBody>
      </p:sp>
      <p:sp>
        <p:nvSpPr>
          <p:cNvPr id="14" name="TextBox 13">
            <a:extLst>
              <a:ext uri="{FF2B5EF4-FFF2-40B4-BE49-F238E27FC236}">
                <a16:creationId xmlns:a16="http://schemas.microsoft.com/office/drawing/2014/main" id="{BEDED108-E8A8-426B-B0FA-ADE8093993C9}"/>
              </a:ext>
            </a:extLst>
          </p:cNvPr>
          <p:cNvSpPr txBox="1"/>
          <p:nvPr/>
        </p:nvSpPr>
        <p:spPr>
          <a:xfrm>
            <a:off x="8473803" y="2376234"/>
            <a:ext cx="451698" cy="377973"/>
          </a:xfrm>
          <a:prstGeom prst="rect">
            <a:avLst/>
          </a:prstGeom>
          <a:noFill/>
        </p:spPr>
        <p:txBody>
          <a:bodyPr wrap="square" rtlCol="0">
            <a:spAutoFit/>
          </a:bodyPr>
          <a:lstStyle/>
          <a:p>
            <a:r>
              <a:rPr lang="en-CA" dirty="0"/>
              <a:t>SL</a:t>
            </a:r>
          </a:p>
        </p:txBody>
      </p:sp>
      <p:sp>
        <p:nvSpPr>
          <p:cNvPr id="15" name="TextBox 14">
            <a:extLst>
              <a:ext uri="{FF2B5EF4-FFF2-40B4-BE49-F238E27FC236}">
                <a16:creationId xmlns:a16="http://schemas.microsoft.com/office/drawing/2014/main" id="{E46B643C-382C-4C14-B08B-4D6C478240E8}"/>
              </a:ext>
            </a:extLst>
          </p:cNvPr>
          <p:cNvSpPr txBox="1"/>
          <p:nvPr/>
        </p:nvSpPr>
        <p:spPr>
          <a:xfrm>
            <a:off x="6897264" y="2537893"/>
            <a:ext cx="738128" cy="369332"/>
          </a:xfrm>
          <a:prstGeom prst="rect">
            <a:avLst/>
          </a:prstGeom>
          <a:noFill/>
        </p:spPr>
        <p:txBody>
          <a:bodyPr wrap="square" rtlCol="0">
            <a:spAutoFit/>
          </a:bodyPr>
          <a:lstStyle/>
          <a:p>
            <a:r>
              <a:rPr lang="en-CA" dirty="0"/>
              <a:t>2021</a:t>
            </a:r>
          </a:p>
        </p:txBody>
      </p:sp>
      <p:sp>
        <p:nvSpPr>
          <p:cNvPr id="16" name="TextBox 15">
            <a:extLst>
              <a:ext uri="{FF2B5EF4-FFF2-40B4-BE49-F238E27FC236}">
                <a16:creationId xmlns:a16="http://schemas.microsoft.com/office/drawing/2014/main" id="{CD35FD26-0E4F-4EB4-AC37-26B5C02F8DD4}"/>
              </a:ext>
            </a:extLst>
          </p:cNvPr>
          <p:cNvSpPr txBox="1"/>
          <p:nvPr/>
        </p:nvSpPr>
        <p:spPr>
          <a:xfrm>
            <a:off x="908893" y="2327180"/>
            <a:ext cx="738128" cy="369332"/>
          </a:xfrm>
          <a:prstGeom prst="rect">
            <a:avLst/>
          </a:prstGeom>
          <a:noFill/>
        </p:spPr>
        <p:txBody>
          <a:bodyPr wrap="square" rtlCol="0">
            <a:spAutoFit/>
          </a:bodyPr>
          <a:lstStyle/>
          <a:p>
            <a:r>
              <a:rPr lang="en-CA" dirty="0"/>
              <a:t>1989</a:t>
            </a:r>
          </a:p>
        </p:txBody>
      </p:sp>
      <p:sp>
        <p:nvSpPr>
          <p:cNvPr id="17" name="TextBox 16">
            <a:extLst>
              <a:ext uri="{FF2B5EF4-FFF2-40B4-BE49-F238E27FC236}">
                <a16:creationId xmlns:a16="http://schemas.microsoft.com/office/drawing/2014/main" id="{7B9B6650-8069-46B5-9BEC-F2C628609215}"/>
              </a:ext>
            </a:extLst>
          </p:cNvPr>
          <p:cNvSpPr txBox="1"/>
          <p:nvPr/>
        </p:nvSpPr>
        <p:spPr>
          <a:xfrm>
            <a:off x="4642003" y="2254955"/>
            <a:ext cx="400273" cy="369332"/>
          </a:xfrm>
          <a:prstGeom prst="rect">
            <a:avLst/>
          </a:prstGeom>
          <a:noFill/>
        </p:spPr>
        <p:txBody>
          <a:bodyPr wrap="square" rtlCol="0">
            <a:spAutoFit/>
          </a:bodyPr>
          <a:lstStyle/>
          <a:p>
            <a:r>
              <a:rPr lang="en-CA" dirty="0"/>
              <a:t>IK</a:t>
            </a:r>
          </a:p>
        </p:txBody>
      </p:sp>
      <p:sp>
        <p:nvSpPr>
          <p:cNvPr id="18" name="TextBox 17">
            <a:extLst>
              <a:ext uri="{FF2B5EF4-FFF2-40B4-BE49-F238E27FC236}">
                <a16:creationId xmlns:a16="http://schemas.microsoft.com/office/drawing/2014/main" id="{8AA19E6E-7E1B-4E19-BFF4-ED30556707B7}"/>
              </a:ext>
            </a:extLst>
          </p:cNvPr>
          <p:cNvSpPr txBox="1"/>
          <p:nvPr/>
        </p:nvSpPr>
        <p:spPr>
          <a:xfrm>
            <a:off x="7076943" y="2223034"/>
            <a:ext cx="400273" cy="369332"/>
          </a:xfrm>
          <a:prstGeom prst="rect">
            <a:avLst/>
          </a:prstGeom>
          <a:noFill/>
        </p:spPr>
        <p:txBody>
          <a:bodyPr wrap="square" rtlCol="0">
            <a:spAutoFit/>
          </a:bodyPr>
          <a:lstStyle/>
          <a:p>
            <a:r>
              <a:rPr lang="en-CA" dirty="0"/>
              <a:t>F</a:t>
            </a:r>
          </a:p>
        </p:txBody>
      </p:sp>
      <p:sp>
        <p:nvSpPr>
          <p:cNvPr id="19" name="TextBox 18">
            <a:extLst>
              <a:ext uri="{FF2B5EF4-FFF2-40B4-BE49-F238E27FC236}">
                <a16:creationId xmlns:a16="http://schemas.microsoft.com/office/drawing/2014/main" id="{B2CC8470-3E69-4FE1-B304-5C37AA76618C}"/>
              </a:ext>
            </a:extLst>
          </p:cNvPr>
          <p:cNvSpPr txBox="1"/>
          <p:nvPr/>
        </p:nvSpPr>
        <p:spPr>
          <a:xfrm rot="18934909">
            <a:off x="344733" y="2854132"/>
            <a:ext cx="738128" cy="369332"/>
          </a:xfrm>
          <a:prstGeom prst="rect">
            <a:avLst/>
          </a:prstGeom>
          <a:noFill/>
        </p:spPr>
        <p:txBody>
          <a:bodyPr wrap="square" rtlCol="0">
            <a:spAutoFit/>
          </a:bodyPr>
          <a:lstStyle/>
          <a:p>
            <a:r>
              <a:rPr lang="en-CA" dirty="0"/>
              <a:t>144K</a:t>
            </a:r>
          </a:p>
        </p:txBody>
      </p:sp>
      <p:sp>
        <p:nvSpPr>
          <p:cNvPr id="22" name="TextBox 21">
            <a:extLst>
              <a:ext uri="{FF2B5EF4-FFF2-40B4-BE49-F238E27FC236}">
                <a16:creationId xmlns:a16="http://schemas.microsoft.com/office/drawing/2014/main" id="{3ED8A0C8-C05D-4714-B8A2-5136B27E4F3D}"/>
              </a:ext>
            </a:extLst>
          </p:cNvPr>
          <p:cNvSpPr txBox="1"/>
          <p:nvPr/>
        </p:nvSpPr>
        <p:spPr>
          <a:xfrm>
            <a:off x="2896509" y="3888954"/>
            <a:ext cx="1608463" cy="646331"/>
          </a:xfrm>
          <a:prstGeom prst="rect">
            <a:avLst/>
          </a:prstGeom>
          <a:noFill/>
        </p:spPr>
        <p:txBody>
          <a:bodyPr wrap="square" rtlCol="0">
            <a:spAutoFit/>
          </a:bodyPr>
          <a:lstStyle/>
          <a:p>
            <a:r>
              <a:rPr lang="en-CA" sz="1200" b="1" dirty="0"/>
              <a:t>Morally Conservatives</a:t>
            </a:r>
          </a:p>
          <a:p>
            <a:r>
              <a:rPr lang="en-CA" sz="1200" dirty="0"/>
              <a:t>Republicans</a:t>
            </a:r>
          </a:p>
          <a:p>
            <a:r>
              <a:rPr lang="en-CA" sz="1200" dirty="0"/>
              <a:t>Leave the </a:t>
            </a:r>
            <a:r>
              <a:rPr lang="en-CA" sz="1200" dirty="0" err="1"/>
              <a:t>mvt</a:t>
            </a:r>
            <a:endParaRPr lang="en-CA" sz="1200" dirty="0"/>
          </a:p>
        </p:txBody>
      </p:sp>
      <p:sp>
        <p:nvSpPr>
          <p:cNvPr id="23" name="TextBox 22">
            <a:extLst>
              <a:ext uri="{FF2B5EF4-FFF2-40B4-BE49-F238E27FC236}">
                <a16:creationId xmlns:a16="http://schemas.microsoft.com/office/drawing/2014/main" id="{1B2D0B5A-EAA2-4572-A089-0C24BACE9B5D}"/>
              </a:ext>
            </a:extLst>
          </p:cNvPr>
          <p:cNvSpPr txBox="1"/>
          <p:nvPr/>
        </p:nvSpPr>
        <p:spPr>
          <a:xfrm>
            <a:off x="5654840" y="3796620"/>
            <a:ext cx="1422103" cy="830997"/>
          </a:xfrm>
          <a:prstGeom prst="rect">
            <a:avLst/>
          </a:prstGeom>
          <a:noFill/>
        </p:spPr>
        <p:txBody>
          <a:bodyPr wrap="square" rtlCol="0">
            <a:spAutoFit/>
          </a:bodyPr>
          <a:lstStyle/>
          <a:p>
            <a:r>
              <a:rPr lang="en-CA" sz="1200" b="1" dirty="0"/>
              <a:t>Socially Liberals</a:t>
            </a:r>
          </a:p>
          <a:p>
            <a:r>
              <a:rPr lang="en-CA" sz="1200" dirty="0" err="1"/>
              <a:t>Demorats</a:t>
            </a:r>
            <a:endParaRPr lang="en-CA" sz="1200" dirty="0"/>
          </a:p>
          <a:p>
            <a:r>
              <a:rPr lang="en-CA" sz="1200" dirty="0"/>
              <a:t>Believe in equality</a:t>
            </a:r>
          </a:p>
          <a:p>
            <a:endParaRPr lang="en-CA" sz="1200" dirty="0"/>
          </a:p>
        </p:txBody>
      </p:sp>
      <p:sp>
        <p:nvSpPr>
          <p:cNvPr id="24" name="Right Brace 23">
            <a:extLst>
              <a:ext uri="{FF2B5EF4-FFF2-40B4-BE49-F238E27FC236}">
                <a16:creationId xmlns:a16="http://schemas.microsoft.com/office/drawing/2014/main" id="{F57FBCC1-0F60-4828-98F0-26AA8C3F60BD}"/>
              </a:ext>
            </a:extLst>
          </p:cNvPr>
          <p:cNvSpPr/>
          <p:nvPr/>
        </p:nvSpPr>
        <p:spPr>
          <a:xfrm rot="16200000">
            <a:off x="4649832" y="2194204"/>
            <a:ext cx="482380" cy="2794612"/>
          </a:xfrm>
          <a:prstGeom prst="rightBrace">
            <a:avLst>
              <a:gd name="adj1" fmla="val 8333"/>
              <a:gd name="adj2" fmla="val 49212"/>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CA"/>
          </a:p>
        </p:txBody>
      </p:sp>
      <p:sp>
        <p:nvSpPr>
          <p:cNvPr id="25" name="TextBox 24">
            <a:extLst>
              <a:ext uri="{FF2B5EF4-FFF2-40B4-BE49-F238E27FC236}">
                <a16:creationId xmlns:a16="http://schemas.microsoft.com/office/drawing/2014/main" id="{A62B8A47-3241-43DF-AA85-C0821F334ABF}"/>
              </a:ext>
            </a:extLst>
          </p:cNvPr>
          <p:cNvSpPr txBox="1"/>
          <p:nvPr/>
        </p:nvSpPr>
        <p:spPr>
          <a:xfrm>
            <a:off x="4238044" y="4497363"/>
            <a:ext cx="1608463" cy="1384995"/>
          </a:xfrm>
          <a:prstGeom prst="rect">
            <a:avLst/>
          </a:prstGeom>
          <a:noFill/>
        </p:spPr>
        <p:txBody>
          <a:bodyPr wrap="square" rtlCol="0">
            <a:spAutoFit/>
          </a:bodyPr>
          <a:lstStyle/>
          <a:p>
            <a:r>
              <a:rPr lang="en-CA" sz="1200" b="1" dirty="0"/>
              <a:t>Morally Liberals</a:t>
            </a:r>
          </a:p>
          <a:p>
            <a:r>
              <a:rPr lang="en-CA" sz="1200" dirty="0"/>
              <a:t>Republicans</a:t>
            </a:r>
          </a:p>
          <a:p>
            <a:r>
              <a:rPr lang="en-CA" sz="1200" dirty="0"/>
              <a:t>Confuse freedom with equality</a:t>
            </a:r>
          </a:p>
          <a:p>
            <a:r>
              <a:rPr lang="en-CA" sz="1200" dirty="0"/>
              <a:t>Do not appreciate the light</a:t>
            </a:r>
          </a:p>
          <a:p>
            <a:endParaRPr lang="en-CA" sz="1200" dirty="0"/>
          </a:p>
        </p:txBody>
      </p:sp>
      <p:cxnSp>
        <p:nvCxnSpPr>
          <p:cNvPr id="29" name="Straight Arrow Connector 28">
            <a:extLst>
              <a:ext uri="{FF2B5EF4-FFF2-40B4-BE49-F238E27FC236}">
                <a16:creationId xmlns:a16="http://schemas.microsoft.com/office/drawing/2014/main" id="{6755A5DF-B1A8-4B69-BDF9-CA290F80DEB7}"/>
              </a:ext>
            </a:extLst>
          </p:cNvPr>
          <p:cNvCxnSpPr/>
          <p:nvPr/>
        </p:nvCxnSpPr>
        <p:spPr>
          <a:xfrm>
            <a:off x="4842139" y="3796620"/>
            <a:ext cx="0" cy="73866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867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34F68-8321-4874-90D8-88A1AE400979}"/>
              </a:ext>
            </a:extLst>
          </p:cNvPr>
          <p:cNvSpPr>
            <a:spLocks noGrp="1"/>
          </p:cNvSpPr>
          <p:nvPr>
            <p:ph type="title"/>
          </p:nvPr>
        </p:nvSpPr>
        <p:spPr/>
        <p:txBody>
          <a:bodyPr/>
          <a:lstStyle/>
          <a:p>
            <a:r>
              <a:rPr lang="en-CA" dirty="0"/>
              <a:t>How To Study – Place on the Line</a:t>
            </a:r>
          </a:p>
        </p:txBody>
      </p:sp>
      <p:sp>
        <p:nvSpPr>
          <p:cNvPr id="3" name="Content Placeholder 2">
            <a:extLst>
              <a:ext uri="{FF2B5EF4-FFF2-40B4-BE49-F238E27FC236}">
                <a16:creationId xmlns:a16="http://schemas.microsoft.com/office/drawing/2014/main" id="{3F9070A8-F3E7-4091-8958-DCAAE717DFF2}"/>
              </a:ext>
            </a:extLst>
          </p:cNvPr>
          <p:cNvSpPr>
            <a:spLocks noGrp="1"/>
          </p:cNvSpPr>
          <p:nvPr>
            <p:ph idx="1"/>
          </p:nvPr>
        </p:nvSpPr>
        <p:spPr/>
        <p:txBody>
          <a:bodyPr>
            <a:normAutofit/>
          </a:bodyPr>
          <a:lstStyle/>
          <a:p>
            <a:pPr marL="0" indent="0">
              <a:buNone/>
            </a:pPr>
            <a:r>
              <a:rPr lang="en-CA" sz="1800" dirty="0"/>
              <a:t>In the movement, we privilege  to follow of a structured methodology/Parable teaching. Spending 90% of our time in the context and structure and 10% in the application is the best way to study.</a:t>
            </a:r>
          </a:p>
          <a:p>
            <a:pPr marL="0" indent="0">
              <a:buNone/>
            </a:pPr>
            <a:r>
              <a:rPr lang="en-CA" sz="1800" dirty="0"/>
              <a:t>When doing this exercise, place everything on a line. It will guide you through your study and allow you to see if you haven’t miss anything.</a:t>
            </a:r>
          </a:p>
        </p:txBody>
      </p:sp>
    </p:spTree>
    <p:extLst>
      <p:ext uri="{BB962C8B-B14F-4D97-AF65-F5344CB8AC3E}">
        <p14:creationId xmlns:p14="http://schemas.microsoft.com/office/powerpoint/2010/main" val="359306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062D6-14DE-437B-9426-DDFF49A58E4C}"/>
              </a:ext>
            </a:extLst>
          </p:cNvPr>
          <p:cNvSpPr txBox="1"/>
          <p:nvPr/>
        </p:nvSpPr>
        <p:spPr>
          <a:xfrm>
            <a:off x="1616725" y="1308432"/>
            <a:ext cx="8628962" cy="4832092"/>
          </a:xfrm>
          <a:prstGeom prst="rect">
            <a:avLst/>
          </a:prstGeom>
          <a:noFill/>
        </p:spPr>
        <p:txBody>
          <a:bodyPr wrap="square">
            <a:spAutoFit/>
          </a:bodyPr>
          <a:lstStyle/>
          <a:p>
            <a:r>
              <a:rPr lang="fr-CA" b="1" dirty="0"/>
              <a:t>90% </a:t>
            </a:r>
            <a:r>
              <a:rPr lang="fr-CA" b="1" dirty="0" err="1"/>
              <a:t>History,context</a:t>
            </a:r>
            <a:r>
              <a:rPr lang="fr-CA" b="1" dirty="0"/>
              <a:t>, structure of the </a:t>
            </a:r>
            <a:r>
              <a:rPr lang="fr-CA" b="1" dirty="0" err="1"/>
              <a:t>Text</a:t>
            </a:r>
            <a:endParaRPr lang="fr-CA" b="1" dirty="0"/>
          </a:p>
          <a:p>
            <a:endParaRPr lang="fr-CA" sz="2000" dirty="0"/>
          </a:p>
          <a:p>
            <a:pPr marL="285750" indent="-285750">
              <a:buFont typeface="Courier New" panose="02070309020205020404" pitchFamily="49" charset="0"/>
              <a:buChar char="o"/>
            </a:pPr>
            <a:r>
              <a:rPr lang="en-CA" sz="1800" dirty="0"/>
              <a:t>Look at the Internal context (who/ where is the author? why is he writing? to whom does he speak? what is going on in the church? etc.) and the external context ( history, political, social, economic context, etc.) and compare and contrast the internal with the external.</a:t>
            </a:r>
          </a:p>
          <a:p>
            <a:pPr marL="285750" indent="-285750" algn="ctr">
              <a:buFont typeface="Wingdings" panose="05000000000000000000" pitchFamily="2" charset="2"/>
              <a:buChar char="v"/>
            </a:pPr>
            <a:endParaRPr lang="en-CA" sz="1800" dirty="0"/>
          </a:p>
          <a:p>
            <a:pPr marL="285750" indent="-285750">
              <a:buFont typeface="Courier New" panose="02070309020205020404" pitchFamily="49" charset="0"/>
              <a:buChar char="o"/>
            </a:pPr>
            <a:r>
              <a:rPr lang="en-CA" sz="1800" dirty="0"/>
              <a:t>Look at the structure of the text ( meaning of the words ( </a:t>
            </a:r>
            <a:r>
              <a:rPr lang="en-CA" sz="1800" dirty="0" err="1"/>
              <a:t>Strongs</a:t>
            </a:r>
            <a:r>
              <a:rPr lang="en-CA" sz="1800" dirty="0"/>
              <a:t>, Dictionary, etc.); the first mention of the word to have its proper bearing. Look at the verses and chapters before and after;  look at the author's writing style ( does he compare and contrast, use a chiasm, repeat and enlarge, literal </a:t>
            </a:r>
            <a:r>
              <a:rPr lang="en-CA" sz="1800" dirty="0" err="1"/>
              <a:t>vs,spiritual</a:t>
            </a:r>
            <a:r>
              <a:rPr lang="en-CA" sz="1800" dirty="0"/>
              <a:t>, juxtaposition, cause and effect, etc.?). Define the words according to the context. E.g., A woman = a church. Look at any cause-to-effect relationship. Keep the theme in mind.</a:t>
            </a:r>
          </a:p>
          <a:p>
            <a:pPr algn="ctr"/>
            <a:endParaRPr lang="fr-CA" dirty="0"/>
          </a:p>
          <a:p>
            <a:r>
              <a:rPr lang="fr-CA" b="1" dirty="0"/>
              <a:t>10% Application</a:t>
            </a:r>
          </a:p>
          <a:p>
            <a:pPr marL="285750" indent="-285750">
              <a:buFont typeface="Courier New" panose="02070309020205020404" pitchFamily="49" charset="0"/>
              <a:buChar char="o"/>
            </a:pPr>
            <a:r>
              <a:rPr lang="en-CA" sz="1800" dirty="0"/>
              <a:t>Compare and contrast with the Alpha and Omega histories. Apply the text to our period according to social, cultural, judicial, and religious developments.</a:t>
            </a:r>
          </a:p>
        </p:txBody>
      </p:sp>
    </p:spTree>
    <p:extLst>
      <p:ext uri="{BB962C8B-B14F-4D97-AF65-F5344CB8AC3E}">
        <p14:creationId xmlns:p14="http://schemas.microsoft.com/office/powerpoint/2010/main" val="323872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EE70C9-2B74-42BD-82BA-CD71D09CB660}"/>
              </a:ext>
            </a:extLst>
          </p:cNvPr>
          <p:cNvSpPr txBox="1"/>
          <p:nvPr/>
        </p:nvSpPr>
        <p:spPr>
          <a:xfrm>
            <a:off x="1531345" y="1410159"/>
            <a:ext cx="7615409" cy="3970318"/>
          </a:xfrm>
          <a:prstGeom prst="rect">
            <a:avLst/>
          </a:prstGeom>
          <a:noFill/>
        </p:spPr>
        <p:txBody>
          <a:bodyPr wrap="square">
            <a:spAutoFit/>
          </a:bodyPr>
          <a:lstStyle/>
          <a:p>
            <a:r>
              <a:rPr lang="en-CA" sz="2800" b="1" dirty="0"/>
              <a:t>Additionally in SOP, Look at: </a:t>
            </a:r>
          </a:p>
          <a:p>
            <a:pPr marL="457200" indent="-457200">
              <a:buFont typeface="Courier New" panose="02070309020205020404" pitchFamily="49" charset="0"/>
              <a:buChar char="o"/>
            </a:pPr>
            <a:r>
              <a:rPr lang="en-CA" sz="2800" dirty="0"/>
              <a:t>Publishing Date</a:t>
            </a:r>
          </a:p>
          <a:p>
            <a:pPr marL="457200" indent="-457200">
              <a:buFont typeface="Courier New" panose="02070309020205020404" pitchFamily="49" charset="0"/>
              <a:buChar char="o"/>
            </a:pPr>
            <a:r>
              <a:rPr lang="en-CA" sz="2800" dirty="0"/>
              <a:t>Historical context ( internal and external)</a:t>
            </a:r>
          </a:p>
          <a:p>
            <a:pPr marL="457200" indent="-457200">
              <a:buFont typeface="Courier New" panose="02070309020205020404" pitchFamily="49" charset="0"/>
              <a:buChar char="o"/>
            </a:pPr>
            <a:r>
              <a:rPr lang="en-CA" sz="2800" dirty="0"/>
              <a:t>Title </a:t>
            </a:r>
          </a:p>
          <a:p>
            <a:pPr marL="457200" indent="-457200">
              <a:buFont typeface="Courier New" panose="02070309020205020404" pitchFamily="49" charset="0"/>
              <a:buChar char="o"/>
            </a:pPr>
            <a:r>
              <a:rPr lang="en-CA" sz="2800" dirty="0"/>
              <a:t>First sentence and the most important word </a:t>
            </a:r>
          </a:p>
          <a:p>
            <a:pPr marL="457200" indent="-457200">
              <a:buFont typeface="Courier New" panose="02070309020205020404" pitchFamily="49" charset="0"/>
              <a:buChar char="o"/>
            </a:pPr>
            <a:r>
              <a:rPr lang="en-CA" sz="2800" dirty="0"/>
              <a:t>First paragraph</a:t>
            </a:r>
          </a:p>
          <a:p>
            <a:pPr marL="457200" indent="-457200">
              <a:buFont typeface="Courier New" panose="02070309020205020404" pitchFamily="49" charset="0"/>
              <a:buChar char="o"/>
            </a:pPr>
            <a:r>
              <a:rPr lang="en-CA" sz="2800" dirty="0"/>
              <a:t>Conclusion </a:t>
            </a:r>
          </a:p>
          <a:p>
            <a:pPr marL="457200" indent="-457200">
              <a:buFont typeface="Courier New" panose="02070309020205020404" pitchFamily="49" charset="0"/>
              <a:buChar char="o"/>
            </a:pPr>
            <a:r>
              <a:rPr lang="en-CA" sz="2800" dirty="0"/>
              <a:t>Do not gather bunch of quotes at once. This is not </a:t>
            </a:r>
            <a:r>
              <a:rPr lang="en-CA" sz="2800"/>
              <a:t>parable teaching!</a:t>
            </a:r>
            <a:endParaRPr lang="en-CA" sz="2800" dirty="0"/>
          </a:p>
        </p:txBody>
      </p:sp>
    </p:spTree>
    <p:extLst>
      <p:ext uri="{BB962C8B-B14F-4D97-AF65-F5344CB8AC3E}">
        <p14:creationId xmlns:p14="http://schemas.microsoft.com/office/powerpoint/2010/main" val="11859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A3A6D-CF0E-4F36-8EEB-17D582DE92BA}"/>
              </a:ext>
            </a:extLst>
          </p:cNvPr>
          <p:cNvSpPr txBox="1"/>
          <p:nvPr/>
        </p:nvSpPr>
        <p:spPr>
          <a:xfrm>
            <a:off x="1884496" y="862070"/>
            <a:ext cx="8423007" cy="646331"/>
          </a:xfrm>
          <a:prstGeom prst="rect">
            <a:avLst/>
          </a:prstGeom>
          <a:noFill/>
        </p:spPr>
        <p:txBody>
          <a:bodyPr wrap="square" rtlCol="0">
            <a:spAutoFit/>
          </a:bodyPr>
          <a:lstStyle/>
          <a:p>
            <a:pPr marL="285750" indent="-285750">
              <a:buFont typeface="Courier New" panose="02070309020205020404" pitchFamily="49" charset="0"/>
              <a:buChar char="o"/>
            </a:pPr>
            <a:r>
              <a:rPr lang="fr-CA" dirty="0"/>
              <a:t>This is an Example of </a:t>
            </a:r>
            <a:r>
              <a:rPr lang="fr-CA" dirty="0" err="1"/>
              <a:t>placing</a:t>
            </a:r>
            <a:r>
              <a:rPr lang="fr-CA" dirty="0"/>
              <a:t> a progression of </a:t>
            </a:r>
            <a:r>
              <a:rPr lang="fr-CA" dirty="0" err="1"/>
              <a:t>events</a:t>
            </a:r>
            <a:r>
              <a:rPr lang="fr-CA" dirty="0"/>
              <a:t> on a line. </a:t>
            </a:r>
          </a:p>
          <a:p>
            <a:endParaRPr lang="fr-CA" dirty="0"/>
          </a:p>
        </p:txBody>
      </p:sp>
      <p:pic>
        <p:nvPicPr>
          <p:cNvPr id="4" name="Picture 3" descr="Diagram&#10;&#10;Description automatically generated">
            <a:extLst>
              <a:ext uri="{FF2B5EF4-FFF2-40B4-BE49-F238E27FC236}">
                <a16:creationId xmlns:a16="http://schemas.microsoft.com/office/drawing/2014/main" id="{8EA75C1C-8C09-4FEA-823A-3C3F571286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656" y="1453317"/>
            <a:ext cx="9265185" cy="3161933"/>
          </a:xfrm>
          <a:prstGeom prst="rect">
            <a:avLst/>
          </a:prstGeom>
        </p:spPr>
      </p:pic>
      <p:sp>
        <p:nvSpPr>
          <p:cNvPr id="5" name="Footer Placeholder 4">
            <a:extLst>
              <a:ext uri="{FF2B5EF4-FFF2-40B4-BE49-F238E27FC236}">
                <a16:creationId xmlns:a16="http://schemas.microsoft.com/office/drawing/2014/main" id="{6AC28BBC-EDDA-417C-9CD2-4FB2B3FF01DE}"/>
              </a:ext>
            </a:extLst>
          </p:cNvPr>
          <p:cNvSpPr>
            <a:spLocks noGrp="1"/>
          </p:cNvSpPr>
          <p:nvPr>
            <p:ph type="ftr" sz="quarter" idx="11"/>
          </p:nvPr>
        </p:nvSpPr>
        <p:spPr/>
        <p:txBody>
          <a:bodyPr/>
          <a:lstStyle/>
          <a:p>
            <a:r>
              <a:rPr lang="en-CA" dirty="0"/>
              <a:t>Terrie Lambert - The Spirit of Antichrist</a:t>
            </a:r>
          </a:p>
          <a:p>
            <a:r>
              <a:rPr lang="en-CA" dirty="0"/>
              <a:t>https://www.youtube.com/watch?v=ZMfFrzEl3bo&amp;t=680s</a:t>
            </a:r>
            <a:endParaRPr lang="en-US" dirty="0"/>
          </a:p>
          <a:p>
            <a:endParaRPr lang="en-US" dirty="0"/>
          </a:p>
        </p:txBody>
      </p:sp>
    </p:spTree>
    <p:extLst>
      <p:ext uri="{BB962C8B-B14F-4D97-AF65-F5344CB8AC3E}">
        <p14:creationId xmlns:p14="http://schemas.microsoft.com/office/powerpoint/2010/main" val="57192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FD9D315-E5BB-4697-8348-49399DE42B71}"/>
              </a:ext>
            </a:extLst>
          </p:cNvPr>
          <p:cNvGraphicFramePr>
            <a:graphicFrameLocks noGrp="1"/>
          </p:cNvGraphicFramePr>
          <p:nvPr>
            <p:extLst>
              <p:ext uri="{D42A27DB-BD31-4B8C-83A1-F6EECF244321}">
                <p14:modId xmlns:p14="http://schemas.microsoft.com/office/powerpoint/2010/main" val="3714083291"/>
              </p:ext>
            </p:extLst>
          </p:nvPr>
        </p:nvGraphicFramePr>
        <p:xfrm>
          <a:off x="2032000" y="1501864"/>
          <a:ext cx="8128000" cy="370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833352982"/>
                    </a:ext>
                  </a:extLst>
                </a:gridCol>
                <a:gridCol w="2032000">
                  <a:extLst>
                    <a:ext uri="{9D8B030D-6E8A-4147-A177-3AD203B41FA5}">
                      <a16:colId xmlns:a16="http://schemas.microsoft.com/office/drawing/2014/main" val="4220573324"/>
                    </a:ext>
                  </a:extLst>
                </a:gridCol>
                <a:gridCol w="2032000">
                  <a:extLst>
                    <a:ext uri="{9D8B030D-6E8A-4147-A177-3AD203B41FA5}">
                      <a16:colId xmlns:a16="http://schemas.microsoft.com/office/drawing/2014/main" val="562519771"/>
                    </a:ext>
                  </a:extLst>
                </a:gridCol>
                <a:gridCol w="2032000">
                  <a:extLst>
                    <a:ext uri="{9D8B030D-6E8A-4147-A177-3AD203B41FA5}">
                      <a16:colId xmlns:a16="http://schemas.microsoft.com/office/drawing/2014/main" val="2368432148"/>
                    </a:ext>
                  </a:extLst>
                </a:gridCol>
              </a:tblGrid>
              <a:tr h="370840">
                <a:tc>
                  <a:txBody>
                    <a:bodyPr/>
                    <a:lstStyle/>
                    <a:p>
                      <a:r>
                        <a:rPr lang="fr-CA" dirty="0"/>
                        <a:t>Ploughing </a:t>
                      </a:r>
                      <a:endParaRPr lang="en-CA" dirty="0"/>
                    </a:p>
                  </a:txBody>
                  <a:tcPr/>
                </a:tc>
                <a:tc>
                  <a:txBody>
                    <a:bodyPr/>
                    <a:lstStyle/>
                    <a:p>
                      <a:r>
                        <a:rPr lang="fr-CA" dirty="0"/>
                        <a:t>Early </a:t>
                      </a:r>
                      <a:r>
                        <a:rPr lang="fr-CA" dirty="0" err="1"/>
                        <a:t>rain</a:t>
                      </a:r>
                      <a:r>
                        <a:rPr lang="fr-CA" dirty="0"/>
                        <a:t> </a:t>
                      </a:r>
                      <a:endParaRPr lang="en-CA" dirty="0"/>
                    </a:p>
                  </a:txBody>
                  <a:tcPr/>
                </a:tc>
                <a:tc>
                  <a:txBody>
                    <a:bodyPr/>
                    <a:lstStyle/>
                    <a:p>
                      <a:r>
                        <a:rPr lang="fr-CA" dirty="0"/>
                        <a:t>Latter Rain</a:t>
                      </a:r>
                      <a:endParaRPr lang="en-CA" dirty="0"/>
                    </a:p>
                  </a:txBody>
                  <a:tcPr/>
                </a:tc>
                <a:tc>
                  <a:txBody>
                    <a:bodyPr/>
                    <a:lstStyle/>
                    <a:p>
                      <a:r>
                        <a:rPr lang="fr-CA" dirty="0"/>
                        <a:t>Harvest</a:t>
                      </a:r>
                      <a:endParaRPr lang="en-CA" dirty="0"/>
                    </a:p>
                  </a:txBody>
                  <a:tcPr/>
                </a:tc>
                <a:extLst>
                  <a:ext uri="{0D108BD9-81ED-4DB2-BD59-A6C34878D82A}">
                    <a16:rowId xmlns:a16="http://schemas.microsoft.com/office/drawing/2014/main" val="1492191811"/>
                  </a:ext>
                </a:extLst>
              </a:tr>
            </a:tbl>
          </a:graphicData>
        </a:graphic>
      </p:graphicFrame>
      <p:sp>
        <p:nvSpPr>
          <p:cNvPr id="3" name="TextBox 2">
            <a:extLst>
              <a:ext uri="{FF2B5EF4-FFF2-40B4-BE49-F238E27FC236}">
                <a16:creationId xmlns:a16="http://schemas.microsoft.com/office/drawing/2014/main" id="{DD8638BD-0532-417E-857D-DBF0DE5A9ABB}"/>
              </a:ext>
            </a:extLst>
          </p:cNvPr>
          <p:cNvSpPr txBox="1"/>
          <p:nvPr/>
        </p:nvSpPr>
        <p:spPr>
          <a:xfrm>
            <a:off x="1553379" y="881349"/>
            <a:ext cx="9573657" cy="369332"/>
          </a:xfrm>
          <a:prstGeom prst="rect">
            <a:avLst/>
          </a:prstGeom>
          <a:noFill/>
        </p:spPr>
        <p:txBody>
          <a:bodyPr wrap="square" rtlCol="0">
            <a:spAutoFit/>
          </a:bodyPr>
          <a:lstStyle/>
          <a:p>
            <a:pPr marL="285750" indent="-285750">
              <a:buFont typeface="Courier New" panose="02070309020205020404" pitchFamily="49" charset="0"/>
              <a:buChar char="o"/>
            </a:pPr>
            <a:r>
              <a:rPr lang="fr-CA" dirty="0"/>
              <a:t>You can follow the agricultural model </a:t>
            </a:r>
            <a:r>
              <a:rPr lang="fr-CA" dirty="0" err="1"/>
              <a:t>depending</a:t>
            </a:r>
            <a:r>
              <a:rPr lang="fr-CA" dirty="0"/>
              <a:t> on the passage </a:t>
            </a:r>
            <a:r>
              <a:rPr lang="fr-CA" dirty="0" err="1"/>
              <a:t>you</a:t>
            </a:r>
            <a:r>
              <a:rPr lang="fr-CA" dirty="0"/>
              <a:t> </a:t>
            </a:r>
            <a:r>
              <a:rPr lang="fr-CA" dirty="0" err="1"/>
              <a:t>choose</a:t>
            </a:r>
            <a:r>
              <a:rPr lang="fr-CA" dirty="0"/>
              <a:t>.</a:t>
            </a:r>
            <a:endParaRPr lang="en-CA" dirty="0"/>
          </a:p>
        </p:txBody>
      </p:sp>
      <p:pic>
        <p:nvPicPr>
          <p:cNvPr id="6" name="Picture 5" descr="Diagram&#10;&#10;Terrie Lambert - The Spirit of Antichrist&#10;https://www.youtube.com/watch?v=ZMfFrzEl3bo&amp;t=680s">
            <a:extLst>
              <a:ext uri="{FF2B5EF4-FFF2-40B4-BE49-F238E27FC236}">
                <a16:creationId xmlns:a16="http://schemas.microsoft.com/office/drawing/2014/main" id="{4183CE93-DCA7-40E6-BF2D-EDF968173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3379" y="2175830"/>
            <a:ext cx="8824510" cy="3400790"/>
          </a:xfrm>
          <a:prstGeom prst="rect">
            <a:avLst/>
          </a:prstGeom>
        </p:spPr>
      </p:pic>
      <p:sp>
        <p:nvSpPr>
          <p:cNvPr id="7" name="Footer Placeholder 6">
            <a:extLst>
              <a:ext uri="{FF2B5EF4-FFF2-40B4-BE49-F238E27FC236}">
                <a16:creationId xmlns:a16="http://schemas.microsoft.com/office/drawing/2014/main" id="{E717B0EC-7E3F-4871-AE5F-9A5DAFC7BC1B}"/>
              </a:ext>
            </a:extLst>
          </p:cNvPr>
          <p:cNvSpPr>
            <a:spLocks noGrp="1"/>
          </p:cNvSpPr>
          <p:nvPr>
            <p:ph type="ftr" sz="quarter" idx="11"/>
          </p:nvPr>
        </p:nvSpPr>
        <p:spPr/>
        <p:txBody>
          <a:bodyPr/>
          <a:lstStyle/>
          <a:p>
            <a:r>
              <a:rPr lang="en-CA" dirty="0"/>
              <a:t>Terrie Lambert - The Spirit of Antichrist</a:t>
            </a:r>
          </a:p>
          <a:p>
            <a:r>
              <a:rPr lang="en-CA" dirty="0"/>
              <a:t>https://www.youtube.com/watch?v=ZMfFrzEl3bo&amp;t=680s</a:t>
            </a:r>
            <a:endParaRPr lang="en-US" dirty="0"/>
          </a:p>
        </p:txBody>
      </p:sp>
    </p:spTree>
    <p:extLst>
      <p:ext uri="{BB962C8B-B14F-4D97-AF65-F5344CB8AC3E}">
        <p14:creationId xmlns:p14="http://schemas.microsoft.com/office/powerpoint/2010/main" val="237870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FFA8D7-480D-4C1F-92B7-CA95F2DD8656}"/>
              </a:ext>
            </a:extLst>
          </p:cNvPr>
          <p:cNvSpPr txBox="1"/>
          <p:nvPr/>
        </p:nvSpPr>
        <p:spPr>
          <a:xfrm>
            <a:off x="925417" y="693763"/>
            <a:ext cx="10231283" cy="3139321"/>
          </a:xfrm>
          <a:prstGeom prst="rect">
            <a:avLst/>
          </a:prstGeom>
          <a:noFill/>
        </p:spPr>
        <p:txBody>
          <a:bodyPr wrap="square" rtlCol="0">
            <a:spAutoFit/>
          </a:bodyPr>
          <a:lstStyle/>
          <a:p>
            <a:endParaRPr lang="fr-CA" dirty="0"/>
          </a:p>
          <a:p>
            <a:pPr marL="285750" indent="-285750">
              <a:buFont typeface="Courier New" panose="02070309020205020404" pitchFamily="49" charset="0"/>
              <a:buChar char="o"/>
            </a:pPr>
            <a:r>
              <a:rPr lang="fr-CA" dirty="0"/>
              <a:t>You </a:t>
            </a:r>
            <a:r>
              <a:rPr lang="fr-CA" dirty="0" err="1"/>
              <a:t>may</a:t>
            </a:r>
            <a:r>
              <a:rPr lang="fr-CA" dirty="0"/>
              <a:t> </a:t>
            </a:r>
            <a:r>
              <a:rPr lang="fr-CA" dirty="0" err="1"/>
              <a:t>define</a:t>
            </a:r>
            <a:r>
              <a:rPr lang="fr-CA" dirty="0"/>
              <a:t> a </a:t>
            </a:r>
            <a:r>
              <a:rPr lang="fr-CA" dirty="0" err="1"/>
              <a:t>theme</a:t>
            </a:r>
            <a:r>
              <a:rPr lang="fr-CA" dirty="0"/>
              <a:t> for </a:t>
            </a:r>
            <a:r>
              <a:rPr lang="fr-CA" dirty="0" err="1"/>
              <a:t>your</a:t>
            </a:r>
            <a:r>
              <a:rPr lang="fr-CA" dirty="0"/>
              <a:t> study. </a:t>
            </a:r>
            <a:r>
              <a:rPr lang="fr-CA" dirty="0" err="1"/>
              <a:t>Ensure</a:t>
            </a:r>
            <a:r>
              <a:rPr lang="fr-CA" dirty="0"/>
              <a:t> </a:t>
            </a:r>
            <a:r>
              <a:rPr lang="fr-CA" dirty="0" err="1"/>
              <a:t>you</a:t>
            </a:r>
            <a:r>
              <a:rPr lang="fr-CA" dirty="0"/>
              <a:t> trace </a:t>
            </a:r>
            <a:r>
              <a:rPr lang="fr-CA" dirty="0" err="1"/>
              <a:t>it</a:t>
            </a:r>
            <a:r>
              <a:rPr lang="fr-CA" dirty="0"/>
              <a:t> all the </a:t>
            </a:r>
            <a:r>
              <a:rPr lang="fr-CA" dirty="0" err="1"/>
              <a:t>way</a:t>
            </a:r>
            <a:r>
              <a:rPr lang="fr-CA" dirty="0"/>
              <a:t> </a:t>
            </a:r>
            <a:r>
              <a:rPr lang="fr-CA" dirty="0" err="1"/>
              <a:t>through</a:t>
            </a:r>
            <a:r>
              <a:rPr lang="fr-CA" dirty="0"/>
              <a:t>.</a:t>
            </a:r>
          </a:p>
          <a:p>
            <a:endParaRPr lang="fr-CA" dirty="0"/>
          </a:p>
          <a:p>
            <a:endParaRPr lang="fr-CA" dirty="0"/>
          </a:p>
          <a:p>
            <a:endParaRPr lang="en-CA" dirty="0"/>
          </a:p>
          <a:p>
            <a:endParaRPr lang="en-CA" dirty="0"/>
          </a:p>
          <a:p>
            <a:endParaRPr lang="en-CA" dirty="0"/>
          </a:p>
          <a:p>
            <a:endParaRPr lang="en-CA" dirty="0"/>
          </a:p>
          <a:p>
            <a:pPr marL="285750" indent="-285750">
              <a:buFont typeface="Courier New" panose="02070309020205020404" pitchFamily="49" charset="0"/>
              <a:buChar char="o"/>
            </a:pPr>
            <a:r>
              <a:rPr lang="en-CA" dirty="0"/>
              <a:t>You may also look at the characteristics of each waymarks and find a similar pattern depending on the model you choose to follow.</a:t>
            </a:r>
          </a:p>
          <a:p>
            <a:r>
              <a:rPr lang="en-CA" dirty="0"/>
              <a:t>	</a:t>
            </a:r>
          </a:p>
        </p:txBody>
      </p:sp>
      <p:cxnSp>
        <p:nvCxnSpPr>
          <p:cNvPr id="4" name="Straight Connector 3">
            <a:extLst>
              <a:ext uri="{FF2B5EF4-FFF2-40B4-BE49-F238E27FC236}">
                <a16:creationId xmlns:a16="http://schemas.microsoft.com/office/drawing/2014/main" id="{4F546DEE-6018-4FBB-B7BE-9CB43124A23D}"/>
              </a:ext>
            </a:extLst>
          </p:cNvPr>
          <p:cNvCxnSpPr/>
          <p:nvPr/>
        </p:nvCxnSpPr>
        <p:spPr>
          <a:xfrm>
            <a:off x="1806767" y="2378650"/>
            <a:ext cx="59491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E0C8990-D3A9-448E-8FCB-B8ACC7E7F3D7}"/>
              </a:ext>
            </a:extLst>
          </p:cNvPr>
          <p:cNvCxnSpPr/>
          <p:nvPr/>
        </p:nvCxnSpPr>
        <p:spPr>
          <a:xfrm>
            <a:off x="1817785" y="1960010"/>
            <a:ext cx="0" cy="440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0B2F418-247E-4FC1-9241-9A81A4FC4D96}"/>
              </a:ext>
            </a:extLst>
          </p:cNvPr>
          <p:cNvCxnSpPr/>
          <p:nvPr/>
        </p:nvCxnSpPr>
        <p:spPr>
          <a:xfrm>
            <a:off x="3104389" y="1960010"/>
            <a:ext cx="0" cy="440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F914CC4-11B6-4C48-971F-C11D127B39D5}"/>
              </a:ext>
            </a:extLst>
          </p:cNvPr>
          <p:cNvCxnSpPr/>
          <p:nvPr/>
        </p:nvCxnSpPr>
        <p:spPr>
          <a:xfrm>
            <a:off x="4700530" y="1916062"/>
            <a:ext cx="0" cy="440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A1D624C-42EF-4535-AA9F-66D6142EDDDD}"/>
              </a:ext>
            </a:extLst>
          </p:cNvPr>
          <p:cNvCxnSpPr/>
          <p:nvPr/>
        </p:nvCxnSpPr>
        <p:spPr>
          <a:xfrm>
            <a:off x="6002499" y="1937977"/>
            <a:ext cx="0" cy="440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708B7CC-EC58-4392-B81B-5D9E2ECBA802}"/>
              </a:ext>
            </a:extLst>
          </p:cNvPr>
          <p:cNvCxnSpPr/>
          <p:nvPr/>
        </p:nvCxnSpPr>
        <p:spPr>
          <a:xfrm>
            <a:off x="7645707" y="1937977"/>
            <a:ext cx="0" cy="44067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2" name="Ink 11">
                <a:extLst>
                  <a:ext uri="{FF2B5EF4-FFF2-40B4-BE49-F238E27FC236}">
                    <a16:creationId xmlns:a16="http://schemas.microsoft.com/office/drawing/2014/main" id="{0619AA27-C159-4962-8116-21490D5028CB}"/>
                  </a:ext>
                </a:extLst>
              </p14:cNvPr>
              <p14:cNvContentPartPr/>
              <p14:nvPr/>
            </p14:nvContentPartPr>
            <p14:xfrm>
              <a:off x="1796759" y="1752577"/>
              <a:ext cx="157320" cy="185400"/>
            </p14:xfrm>
          </p:contentPart>
        </mc:Choice>
        <mc:Fallback xmlns="">
          <p:pic>
            <p:nvPicPr>
              <p:cNvPr id="12" name="Ink 11">
                <a:extLst>
                  <a:ext uri="{FF2B5EF4-FFF2-40B4-BE49-F238E27FC236}">
                    <a16:creationId xmlns:a16="http://schemas.microsoft.com/office/drawing/2014/main" id="{0619AA27-C159-4962-8116-21490D5028CB}"/>
                  </a:ext>
                </a:extLst>
              </p:cNvPr>
              <p:cNvPicPr/>
              <p:nvPr/>
            </p:nvPicPr>
            <p:blipFill>
              <a:blip r:embed="rId3"/>
              <a:stretch>
                <a:fillRect/>
              </a:stretch>
            </p:blipFill>
            <p:spPr>
              <a:xfrm>
                <a:off x="1787759" y="1743577"/>
                <a:ext cx="17496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3" name="Ink 12">
                <a:extLst>
                  <a:ext uri="{FF2B5EF4-FFF2-40B4-BE49-F238E27FC236}">
                    <a16:creationId xmlns:a16="http://schemas.microsoft.com/office/drawing/2014/main" id="{41D01DDA-F766-4E9D-B74D-C7153F7FEE3B}"/>
                  </a:ext>
                </a:extLst>
              </p14:cNvPr>
              <p14:cNvContentPartPr/>
              <p14:nvPr/>
            </p14:nvContentPartPr>
            <p14:xfrm>
              <a:off x="3033912" y="1781782"/>
              <a:ext cx="180720" cy="221040"/>
            </p14:xfrm>
          </p:contentPart>
        </mc:Choice>
        <mc:Fallback xmlns="">
          <p:pic>
            <p:nvPicPr>
              <p:cNvPr id="13" name="Ink 12">
                <a:extLst>
                  <a:ext uri="{FF2B5EF4-FFF2-40B4-BE49-F238E27FC236}">
                    <a16:creationId xmlns:a16="http://schemas.microsoft.com/office/drawing/2014/main" id="{41D01DDA-F766-4E9D-B74D-C7153F7FEE3B}"/>
                  </a:ext>
                </a:extLst>
              </p:cNvPr>
              <p:cNvPicPr/>
              <p:nvPr/>
            </p:nvPicPr>
            <p:blipFill>
              <a:blip r:embed="rId5"/>
              <a:stretch>
                <a:fillRect/>
              </a:stretch>
            </p:blipFill>
            <p:spPr>
              <a:xfrm>
                <a:off x="3024912" y="1772782"/>
                <a:ext cx="19836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Ink 13">
                <a:extLst>
                  <a:ext uri="{FF2B5EF4-FFF2-40B4-BE49-F238E27FC236}">
                    <a16:creationId xmlns:a16="http://schemas.microsoft.com/office/drawing/2014/main" id="{D0B78AA1-B814-4D60-8170-7CFD9E88DAF0}"/>
                  </a:ext>
                </a:extLst>
              </p14:cNvPr>
              <p14:cNvContentPartPr/>
              <p14:nvPr/>
            </p14:nvContentPartPr>
            <p14:xfrm>
              <a:off x="4587765" y="1661570"/>
              <a:ext cx="225000" cy="298440"/>
            </p14:xfrm>
          </p:contentPart>
        </mc:Choice>
        <mc:Fallback xmlns="">
          <p:pic>
            <p:nvPicPr>
              <p:cNvPr id="14" name="Ink 13">
                <a:extLst>
                  <a:ext uri="{FF2B5EF4-FFF2-40B4-BE49-F238E27FC236}">
                    <a16:creationId xmlns:a16="http://schemas.microsoft.com/office/drawing/2014/main" id="{D0B78AA1-B814-4D60-8170-7CFD9E88DAF0}"/>
                  </a:ext>
                </a:extLst>
              </p:cNvPr>
              <p:cNvPicPr/>
              <p:nvPr/>
            </p:nvPicPr>
            <p:blipFill>
              <a:blip r:embed="rId7"/>
              <a:stretch>
                <a:fillRect/>
              </a:stretch>
            </p:blipFill>
            <p:spPr>
              <a:xfrm>
                <a:off x="4578765" y="1652581"/>
                <a:ext cx="242640" cy="31605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2BD77B9F-1F41-4645-BA52-FF9E816186D9}"/>
                  </a:ext>
                </a:extLst>
              </p14:cNvPr>
              <p14:cNvContentPartPr/>
              <p14:nvPr/>
            </p14:nvContentPartPr>
            <p14:xfrm>
              <a:off x="5882157" y="1737849"/>
              <a:ext cx="249480" cy="266760"/>
            </p14:xfrm>
          </p:contentPart>
        </mc:Choice>
        <mc:Fallback xmlns="">
          <p:pic>
            <p:nvPicPr>
              <p:cNvPr id="15" name="Ink 14">
                <a:extLst>
                  <a:ext uri="{FF2B5EF4-FFF2-40B4-BE49-F238E27FC236}">
                    <a16:creationId xmlns:a16="http://schemas.microsoft.com/office/drawing/2014/main" id="{2BD77B9F-1F41-4645-BA52-FF9E816186D9}"/>
                  </a:ext>
                </a:extLst>
              </p:cNvPr>
              <p:cNvPicPr/>
              <p:nvPr/>
            </p:nvPicPr>
            <p:blipFill>
              <a:blip r:embed="rId9"/>
              <a:stretch>
                <a:fillRect/>
              </a:stretch>
            </p:blipFill>
            <p:spPr>
              <a:xfrm>
                <a:off x="5873157" y="1728849"/>
                <a:ext cx="267120" cy="2844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959899B6-519E-484E-9060-565C4EB7DB90}"/>
                  </a:ext>
                </a:extLst>
              </p14:cNvPr>
              <p14:cNvContentPartPr/>
              <p14:nvPr/>
            </p14:nvContentPartPr>
            <p14:xfrm>
              <a:off x="7605296" y="1751585"/>
              <a:ext cx="188280" cy="299880"/>
            </p14:xfrm>
          </p:contentPart>
        </mc:Choice>
        <mc:Fallback xmlns="">
          <p:pic>
            <p:nvPicPr>
              <p:cNvPr id="16" name="Ink 15">
                <a:extLst>
                  <a:ext uri="{FF2B5EF4-FFF2-40B4-BE49-F238E27FC236}">
                    <a16:creationId xmlns:a16="http://schemas.microsoft.com/office/drawing/2014/main" id="{959899B6-519E-484E-9060-565C4EB7DB90}"/>
                  </a:ext>
                </a:extLst>
              </p:cNvPr>
              <p:cNvPicPr/>
              <p:nvPr/>
            </p:nvPicPr>
            <p:blipFill>
              <a:blip r:embed="rId11"/>
              <a:stretch>
                <a:fillRect/>
              </a:stretch>
            </p:blipFill>
            <p:spPr>
              <a:xfrm>
                <a:off x="7596296" y="1742585"/>
                <a:ext cx="205920" cy="317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E4393E2B-F71C-40C7-AF2B-429803F30B75}"/>
                  </a:ext>
                </a:extLst>
              </p14:cNvPr>
              <p14:cNvContentPartPr/>
              <p14:nvPr/>
            </p14:nvContentPartPr>
            <p14:xfrm>
              <a:off x="3088635" y="1916062"/>
              <a:ext cx="106560" cy="90720"/>
            </p14:xfrm>
          </p:contentPart>
        </mc:Choice>
        <mc:Fallback xmlns="">
          <p:pic>
            <p:nvPicPr>
              <p:cNvPr id="17" name="Ink 16">
                <a:extLst>
                  <a:ext uri="{FF2B5EF4-FFF2-40B4-BE49-F238E27FC236}">
                    <a16:creationId xmlns:a16="http://schemas.microsoft.com/office/drawing/2014/main" id="{E4393E2B-F71C-40C7-AF2B-429803F30B75}"/>
                  </a:ext>
                </a:extLst>
              </p:cNvPr>
              <p:cNvPicPr/>
              <p:nvPr/>
            </p:nvPicPr>
            <p:blipFill>
              <a:blip r:embed="rId13"/>
              <a:stretch>
                <a:fillRect/>
              </a:stretch>
            </p:blipFill>
            <p:spPr>
              <a:xfrm>
                <a:off x="3079635" y="1907062"/>
                <a:ext cx="12420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0643693F-8D96-428B-ABFF-6056F13ECB73}"/>
                  </a:ext>
                </a:extLst>
              </p14:cNvPr>
              <p14:cNvContentPartPr/>
              <p14:nvPr/>
            </p14:nvContentPartPr>
            <p14:xfrm>
              <a:off x="1707363" y="1760412"/>
              <a:ext cx="6841440" cy="179640"/>
            </p14:xfrm>
          </p:contentPart>
        </mc:Choice>
        <mc:Fallback xmlns="">
          <p:pic>
            <p:nvPicPr>
              <p:cNvPr id="18" name="Ink 17">
                <a:extLst>
                  <a:ext uri="{FF2B5EF4-FFF2-40B4-BE49-F238E27FC236}">
                    <a16:creationId xmlns:a16="http://schemas.microsoft.com/office/drawing/2014/main" id="{0643693F-8D96-428B-ABFF-6056F13ECB73}"/>
                  </a:ext>
                </a:extLst>
              </p:cNvPr>
              <p:cNvPicPr/>
              <p:nvPr/>
            </p:nvPicPr>
            <p:blipFill>
              <a:blip r:embed="rId15"/>
              <a:stretch>
                <a:fillRect/>
              </a:stretch>
            </p:blipFill>
            <p:spPr>
              <a:xfrm>
                <a:off x="1698363" y="1751394"/>
                <a:ext cx="6859080" cy="197315"/>
              </a:xfrm>
              <a:prstGeom prst="rect">
                <a:avLst/>
              </a:prstGeom>
            </p:spPr>
          </p:pic>
        </mc:Fallback>
      </mc:AlternateContent>
      <p:graphicFrame>
        <p:nvGraphicFramePr>
          <p:cNvPr id="5" name="Table 10">
            <a:extLst>
              <a:ext uri="{FF2B5EF4-FFF2-40B4-BE49-F238E27FC236}">
                <a16:creationId xmlns:a16="http://schemas.microsoft.com/office/drawing/2014/main" id="{C6DEF1FD-572C-490F-998F-66E11698D02C}"/>
              </a:ext>
            </a:extLst>
          </p:cNvPr>
          <p:cNvGraphicFramePr>
            <a:graphicFrameLocks noGrp="1"/>
          </p:cNvGraphicFramePr>
          <p:nvPr>
            <p:extLst>
              <p:ext uri="{D42A27DB-BD31-4B8C-83A1-F6EECF244321}">
                <p14:modId xmlns:p14="http://schemas.microsoft.com/office/powerpoint/2010/main" val="2642062568"/>
              </p:ext>
            </p:extLst>
          </p:nvPr>
        </p:nvGraphicFramePr>
        <p:xfrm>
          <a:off x="810489" y="3822849"/>
          <a:ext cx="10642296" cy="2138680"/>
        </p:xfrm>
        <a:graphic>
          <a:graphicData uri="http://schemas.openxmlformats.org/drawingml/2006/table">
            <a:tbl>
              <a:tblPr firstRow="1" bandRow="1">
                <a:tableStyleId>{5C22544A-7EE6-4342-B048-85BDC9FD1C3A}</a:tableStyleId>
              </a:tblPr>
              <a:tblGrid>
                <a:gridCol w="1773716">
                  <a:extLst>
                    <a:ext uri="{9D8B030D-6E8A-4147-A177-3AD203B41FA5}">
                      <a16:colId xmlns:a16="http://schemas.microsoft.com/office/drawing/2014/main" val="4036107576"/>
                    </a:ext>
                  </a:extLst>
                </a:gridCol>
                <a:gridCol w="1773716">
                  <a:extLst>
                    <a:ext uri="{9D8B030D-6E8A-4147-A177-3AD203B41FA5}">
                      <a16:colId xmlns:a16="http://schemas.microsoft.com/office/drawing/2014/main" val="2334890029"/>
                    </a:ext>
                  </a:extLst>
                </a:gridCol>
                <a:gridCol w="1773716">
                  <a:extLst>
                    <a:ext uri="{9D8B030D-6E8A-4147-A177-3AD203B41FA5}">
                      <a16:colId xmlns:a16="http://schemas.microsoft.com/office/drawing/2014/main" val="376572996"/>
                    </a:ext>
                  </a:extLst>
                </a:gridCol>
                <a:gridCol w="1773716">
                  <a:extLst>
                    <a:ext uri="{9D8B030D-6E8A-4147-A177-3AD203B41FA5}">
                      <a16:colId xmlns:a16="http://schemas.microsoft.com/office/drawing/2014/main" val="686175826"/>
                    </a:ext>
                  </a:extLst>
                </a:gridCol>
                <a:gridCol w="1773716">
                  <a:extLst>
                    <a:ext uri="{9D8B030D-6E8A-4147-A177-3AD203B41FA5}">
                      <a16:colId xmlns:a16="http://schemas.microsoft.com/office/drawing/2014/main" val="2790414727"/>
                    </a:ext>
                  </a:extLst>
                </a:gridCol>
                <a:gridCol w="1773716">
                  <a:extLst>
                    <a:ext uri="{9D8B030D-6E8A-4147-A177-3AD203B41FA5}">
                      <a16:colId xmlns:a16="http://schemas.microsoft.com/office/drawing/2014/main" val="1231759485"/>
                    </a:ext>
                  </a:extLst>
                </a:gridCol>
              </a:tblGrid>
              <a:tr h="370840">
                <a:tc>
                  <a:txBody>
                    <a:bodyPr/>
                    <a:lstStyle/>
                    <a:p>
                      <a:r>
                        <a:rPr lang="fr-CA" sz="1400" dirty="0" err="1"/>
                        <a:t>Darkness</a:t>
                      </a:r>
                      <a:endParaRPr lang="en-CA" sz="1400" dirty="0"/>
                    </a:p>
                  </a:txBody>
                  <a:tcPr/>
                </a:tc>
                <a:tc>
                  <a:txBody>
                    <a:bodyPr/>
                    <a:lstStyle/>
                    <a:p>
                      <a:r>
                        <a:rPr lang="fr-CA" sz="1400" dirty="0"/>
                        <a:t>TOE</a:t>
                      </a:r>
                      <a:endParaRPr lang="en-CA" sz="1400" dirty="0"/>
                    </a:p>
                  </a:txBody>
                  <a:tcPr/>
                </a:tc>
                <a:tc>
                  <a:txBody>
                    <a:bodyPr/>
                    <a:lstStyle/>
                    <a:p>
                      <a:r>
                        <a:rPr lang="fr-CA" sz="1400" dirty="0"/>
                        <a:t>2</a:t>
                      </a:r>
                      <a:r>
                        <a:rPr lang="fr-CA" sz="1400" baseline="30000" dirty="0"/>
                        <a:t>nd</a:t>
                      </a:r>
                      <a:r>
                        <a:rPr lang="fr-CA" sz="1400" dirty="0"/>
                        <a:t> Waymark</a:t>
                      </a:r>
                      <a:endParaRPr lang="en-CA" sz="1400" dirty="0"/>
                    </a:p>
                  </a:txBody>
                  <a:tcPr/>
                </a:tc>
                <a:tc>
                  <a:txBody>
                    <a:bodyPr/>
                    <a:lstStyle/>
                    <a:p>
                      <a:r>
                        <a:rPr lang="fr-CA" sz="1400" dirty="0"/>
                        <a:t>SL</a:t>
                      </a:r>
                      <a:endParaRPr lang="en-CA" sz="1400" dirty="0"/>
                    </a:p>
                  </a:txBody>
                  <a:tcPr/>
                </a:tc>
                <a:tc>
                  <a:txBody>
                    <a:bodyPr/>
                    <a:lstStyle/>
                    <a:p>
                      <a:r>
                        <a:rPr lang="fr-CA" sz="1400" dirty="0"/>
                        <a:t>COP</a:t>
                      </a:r>
                      <a:endParaRPr lang="en-CA" sz="1400" dirty="0"/>
                    </a:p>
                  </a:txBody>
                  <a:tcPr/>
                </a:tc>
                <a:tc>
                  <a:txBody>
                    <a:bodyPr/>
                    <a:lstStyle/>
                    <a:p>
                      <a:r>
                        <a:rPr lang="fr-CA" sz="1400" dirty="0"/>
                        <a:t>2</a:t>
                      </a:r>
                      <a:r>
                        <a:rPr lang="fr-CA" sz="1400" baseline="30000" dirty="0"/>
                        <a:t>nd</a:t>
                      </a:r>
                      <a:r>
                        <a:rPr lang="fr-CA" sz="1400" dirty="0"/>
                        <a:t> </a:t>
                      </a:r>
                      <a:r>
                        <a:rPr lang="fr-CA" sz="1400" dirty="0" err="1"/>
                        <a:t>Advent</a:t>
                      </a:r>
                      <a:endParaRPr lang="en-CA" sz="1400" dirty="0"/>
                    </a:p>
                  </a:txBody>
                  <a:tcPr/>
                </a:tc>
                <a:extLst>
                  <a:ext uri="{0D108BD9-81ED-4DB2-BD59-A6C34878D82A}">
                    <a16:rowId xmlns:a16="http://schemas.microsoft.com/office/drawing/2014/main" val="2799902716"/>
                  </a:ext>
                </a:extLst>
              </a:tr>
              <a:tr h="246781">
                <a:tc>
                  <a:txBody>
                    <a:bodyPr/>
                    <a:lstStyle/>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Period of sin and</a:t>
                      </a:r>
                    </a:p>
                    <a:p>
                      <a:r>
                        <a:rPr lang="en-CA" sz="1000" b="0" i="0" u="none" strike="noStrike" kern="1200" baseline="0" dirty="0">
                          <a:solidFill>
                            <a:schemeClr val="dk1"/>
                          </a:solidFill>
                          <a:latin typeface="+mn-lt"/>
                          <a:ea typeface="+mn-ea"/>
                          <a:cs typeface="+mn-cs"/>
                        </a:rPr>
                        <a:t>spiritual darkness</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Servitude/bondage</a:t>
                      </a:r>
                      <a:endParaRPr lang="en-CA" sz="1000" dirty="0"/>
                    </a:p>
                  </a:txBody>
                  <a:tcPr/>
                </a:tc>
                <a:tc>
                  <a:txBody>
                    <a:bodyPr/>
                    <a:lstStyle/>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preceded by darkness</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- 1st AM</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God choses a Messenger </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message is unsealed</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call from heaven</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call out of darkness</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prediction of time</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covenant</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A people set apart</a:t>
                      </a:r>
                    </a:p>
                    <a:p>
                      <a:pPr marL="0" indent="0">
                        <a:buFont typeface="Courier New" panose="02070309020205020404" pitchFamily="49" charset="0"/>
                        <a:buNone/>
                      </a:pPr>
                      <a:r>
                        <a:rPr lang="en-CA" sz="1000" b="0" i="0" u="none" strike="noStrike" kern="1200" baseline="0" dirty="0">
                          <a:solidFill>
                            <a:schemeClr val="dk1"/>
                          </a:solidFill>
                          <a:latin typeface="+mn-lt"/>
                          <a:ea typeface="+mn-ea"/>
                          <a:cs typeface="+mn-cs"/>
                        </a:rPr>
                        <a:t>- The Hour of judgement</a:t>
                      </a:r>
                    </a:p>
                    <a:p>
                      <a:r>
                        <a:rPr lang="en-CA" sz="1000" b="0" i="0" u="none" strike="noStrike" kern="1200" baseline="0" dirty="0">
                          <a:solidFill>
                            <a:schemeClr val="dk1"/>
                          </a:solidFill>
                          <a:latin typeface="+mn-lt"/>
                          <a:ea typeface="+mn-ea"/>
                          <a:cs typeface="+mn-cs"/>
                        </a:rPr>
                        <a:t>comes</a:t>
                      </a:r>
                      <a:endParaRPr lang="en-CA" sz="1000" dirty="0"/>
                    </a:p>
                  </a:txBody>
                  <a:tcPr/>
                </a:tc>
                <a:tc>
                  <a:txBody>
                    <a:bodyPr/>
                    <a:lstStyle/>
                    <a:p>
                      <a:r>
                        <a:rPr lang="en-CA" sz="1000" b="0" i="0" u="none" strike="noStrike" kern="1200" baseline="0" dirty="0">
                          <a:solidFill>
                            <a:schemeClr val="dk1"/>
                          </a:solidFill>
                          <a:latin typeface="+mn-lt"/>
                          <a:ea typeface="+mn-ea"/>
                          <a:cs typeface="+mn-cs"/>
                        </a:rPr>
                        <a:t>- 1E</a:t>
                      </a:r>
                    </a:p>
                    <a:p>
                      <a:r>
                        <a:rPr lang="en-CA" sz="1000" b="0" i="0" u="none" strike="noStrike" kern="1200" baseline="0" dirty="0">
                          <a:solidFill>
                            <a:schemeClr val="dk1"/>
                          </a:solidFill>
                          <a:latin typeface="+mn-lt"/>
                          <a:ea typeface="+mn-ea"/>
                          <a:cs typeface="+mn-cs"/>
                        </a:rPr>
                        <a:t>- 2A</a:t>
                      </a:r>
                    </a:p>
                    <a:p>
                      <a:r>
                        <a:rPr lang="en-CA" sz="1000" b="0" i="0" u="none" strike="noStrike" kern="1200" baseline="0" dirty="0">
                          <a:solidFill>
                            <a:schemeClr val="dk1"/>
                          </a:solidFill>
                          <a:latin typeface="+mn-lt"/>
                          <a:ea typeface="+mn-ea"/>
                          <a:cs typeface="+mn-cs"/>
                        </a:rPr>
                        <a:t>- Repeat of history</a:t>
                      </a:r>
                    </a:p>
                    <a:p>
                      <a:r>
                        <a:rPr lang="en-CA" sz="1000" b="0" i="0" u="none" strike="noStrike" kern="1200" baseline="0" dirty="0">
                          <a:solidFill>
                            <a:schemeClr val="dk1"/>
                          </a:solidFill>
                          <a:latin typeface="+mn-lt"/>
                          <a:ea typeface="+mn-ea"/>
                          <a:cs typeface="+mn-cs"/>
                        </a:rPr>
                        <a:t>- Baptism/water</a:t>
                      </a:r>
                    </a:p>
                    <a:p>
                      <a:r>
                        <a:rPr lang="en-CA" sz="1000" b="0" i="0" u="none" strike="noStrike" kern="1200" baseline="0" dirty="0">
                          <a:solidFill>
                            <a:schemeClr val="dk1"/>
                          </a:solidFill>
                          <a:latin typeface="+mn-lt"/>
                          <a:ea typeface="+mn-ea"/>
                          <a:cs typeface="+mn-cs"/>
                        </a:rPr>
                        <a:t>- Covenant</a:t>
                      </a:r>
                    </a:p>
                    <a:p>
                      <a:r>
                        <a:rPr lang="en-CA" sz="1000" b="0" i="0" u="none" strike="noStrike" kern="1200" baseline="0" dirty="0">
                          <a:solidFill>
                            <a:schemeClr val="dk1"/>
                          </a:solidFill>
                          <a:latin typeface="+mn-lt"/>
                          <a:ea typeface="+mn-ea"/>
                          <a:cs typeface="+mn-cs"/>
                        </a:rPr>
                        <a:t>- Activity of the East</a:t>
                      </a:r>
                      <a:endParaRPr lang="en-CA" sz="1000" dirty="0"/>
                    </a:p>
                  </a:txBody>
                  <a:tcPr/>
                </a:tc>
                <a:tc>
                  <a:txBody>
                    <a:bodyPr/>
                    <a:lstStyle/>
                    <a:p>
                      <a:r>
                        <a:rPr lang="en-CA" sz="1000" b="0" i="0" u="none" strike="noStrike" kern="1200" baseline="0" dirty="0">
                          <a:solidFill>
                            <a:schemeClr val="dk1"/>
                          </a:solidFill>
                          <a:latin typeface="+mn-lt"/>
                          <a:ea typeface="+mn-ea"/>
                          <a:cs typeface="+mn-cs"/>
                        </a:rPr>
                        <a:t>- 2E</a:t>
                      </a:r>
                    </a:p>
                    <a:p>
                      <a:r>
                        <a:rPr lang="en-CA" sz="1000" b="0" i="0" u="none" strike="noStrike" kern="1200" baseline="0" dirty="0">
                          <a:solidFill>
                            <a:schemeClr val="dk1"/>
                          </a:solidFill>
                          <a:latin typeface="+mn-lt"/>
                          <a:ea typeface="+mn-ea"/>
                          <a:cs typeface="+mn-cs"/>
                        </a:rPr>
                        <a:t>- 3A</a:t>
                      </a:r>
                    </a:p>
                    <a:p>
                      <a:r>
                        <a:rPr lang="en-CA" sz="1000" b="0" i="0" u="none" strike="noStrike" kern="1200" baseline="0" dirty="0">
                          <a:solidFill>
                            <a:schemeClr val="dk1"/>
                          </a:solidFill>
                          <a:latin typeface="+mn-lt"/>
                          <a:ea typeface="+mn-ea"/>
                          <a:cs typeface="+mn-cs"/>
                        </a:rPr>
                        <a:t>- A wonderful manifestation of the power of God</a:t>
                      </a:r>
                    </a:p>
                    <a:p>
                      <a:r>
                        <a:rPr lang="en-CA" sz="1000" b="0" i="0" u="none" strike="noStrike" kern="1200" baseline="0" dirty="0">
                          <a:solidFill>
                            <a:schemeClr val="dk1"/>
                          </a:solidFill>
                          <a:latin typeface="+mn-lt"/>
                          <a:ea typeface="+mn-ea"/>
                          <a:cs typeface="+mn-cs"/>
                        </a:rPr>
                        <a:t>- Loud cry</a:t>
                      </a:r>
                    </a:p>
                    <a:p>
                      <a:r>
                        <a:rPr lang="en-CA" sz="1000" b="0" i="0" u="none" strike="noStrike" kern="1200" baseline="0" dirty="0">
                          <a:solidFill>
                            <a:schemeClr val="dk1"/>
                          </a:solidFill>
                          <a:latin typeface="+mn-lt"/>
                          <a:ea typeface="+mn-ea"/>
                          <a:cs typeface="+mn-cs"/>
                        </a:rPr>
                        <a:t>- Call out of</a:t>
                      </a:r>
                    </a:p>
                    <a:p>
                      <a:r>
                        <a:rPr lang="en-CA" sz="1000" b="0" i="0" u="none" strike="noStrike" kern="1200" baseline="0" dirty="0">
                          <a:solidFill>
                            <a:schemeClr val="dk1"/>
                          </a:solidFill>
                          <a:latin typeface="+mn-lt"/>
                          <a:ea typeface="+mn-ea"/>
                          <a:cs typeface="+mn-cs"/>
                        </a:rPr>
                        <a:t>- Mocking</a:t>
                      </a:r>
                    </a:p>
                    <a:p>
                      <a:r>
                        <a:rPr lang="en-CA" sz="1000" b="0" i="0" u="none" strike="noStrike" kern="1200" baseline="0" dirty="0">
                          <a:solidFill>
                            <a:schemeClr val="dk1"/>
                          </a:solidFill>
                          <a:latin typeface="+mn-lt"/>
                          <a:ea typeface="+mn-ea"/>
                          <a:cs typeface="+mn-cs"/>
                        </a:rPr>
                        <a:t>- persecution</a:t>
                      </a:r>
                    </a:p>
                  </a:txBody>
                  <a:tcPr/>
                </a:tc>
                <a:tc>
                  <a:txBody>
                    <a:bodyPr/>
                    <a:lstStyle/>
                    <a:p>
                      <a:r>
                        <a:rPr lang="en-CA" sz="1000" b="0" i="0" u="none" strike="noStrike" kern="1200" baseline="0" dirty="0">
                          <a:solidFill>
                            <a:schemeClr val="dk1"/>
                          </a:solidFill>
                          <a:latin typeface="+mn-lt"/>
                          <a:ea typeface="+mn-ea"/>
                          <a:cs typeface="+mn-cs"/>
                        </a:rPr>
                        <a:t>- Shut door</a:t>
                      </a:r>
                    </a:p>
                    <a:p>
                      <a:r>
                        <a:rPr lang="en-CA" sz="1000" b="0" i="0" u="none" strike="noStrike" kern="1200" baseline="0" dirty="0">
                          <a:solidFill>
                            <a:schemeClr val="dk1"/>
                          </a:solidFill>
                          <a:latin typeface="+mn-lt"/>
                          <a:ea typeface="+mn-ea"/>
                          <a:cs typeface="+mn-cs"/>
                        </a:rPr>
                        <a:t>- Daniel 12:1</a:t>
                      </a:r>
                    </a:p>
                    <a:p>
                      <a:r>
                        <a:rPr lang="en-CA" sz="1000" b="0" i="0" u="none" strike="noStrike" kern="1200" baseline="0" dirty="0">
                          <a:solidFill>
                            <a:schemeClr val="dk1"/>
                          </a:solidFill>
                          <a:latin typeface="+mn-lt"/>
                          <a:ea typeface="+mn-ea"/>
                          <a:cs typeface="+mn-cs"/>
                        </a:rPr>
                        <a:t>- Rev. 22:11</a:t>
                      </a:r>
                    </a:p>
                    <a:p>
                      <a:r>
                        <a:rPr lang="en-CA" sz="1000" b="0" i="0" u="none" strike="noStrike" kern="1200" baseline="0" dirty="0">
                          <a:solidFill>
                            <a:schemeClr val="dk1"/>
                          </a:solidFill>
                          <a:latin typeface="+mn-lt"/>
                          <a:ea typeface="+mn-ea"/>
                          <a:cs typeface="+mn-cs"/>
                        </a:rPr>
                        <a:t>- JTT: prayer/wrestling/</a:t>
                      </a:r>
                    </a:p>
                    <a:p>
                      <a:r>
                        <a:rPr lang="en-CA" sz="1000" b="0" i="0" u="none" strike="noStrike" kern="1200" baseline="0" dirty="0">
                          <a:solidFill>
                            <a:schemeClr val="dk1"/>
                          </a:solidFill>
                          <a:latin typeface="+mn-lt"/>
                          <a:ea typeface="+mn-ea"/>
                          <a:cs typeface="+mn-cs"/>
                        </a:rPr>
                        <a:t>intercession/ Mocking/</a:t>
                      </a:r>
                    </a:p>
                    <a:p>
                      <a:r>
                        <a:rPr lang="en-CA" sz="1000" b="0" i="0" u="none" strike="noStrike" kern="1200" baseline="0" dirty="0">
                          <a:solidFill>
                            <a:schemeClr val="dk1"/>
                          </a:solidFill>
                          <a:latin typeface="+mn-lt"/>
                          <a:ea typeface="+mn-ea"/>
                          <a:cs typeface="+mn-cs"/>
                        </a:rPr>
                        <a:t>loneliness</a:t>
                      </a:r>
                    </a:p>
                    <a:p>
                      <a:r>
                        <a:rPr lang="en-CA" sz="1000" b="0" i="0" u="none" strike="noStrike" kern="1200" baseline="0" dirty="0">
                          <a:solidFill>
                            <a:schemeClr val="dk1"/>
                          </a:solidFill>
                          <a:latin typeface="+mn-lt"/>
                          <a:ea typeface="+mn-ea"/>
                          <a:cs typeface="+mn-cs"/>
                        </a:rPr>
                        <a:t>- Death Decree</a:t>
                      </a:r>
                    </a:p>
                    <a:p>
                      <a:r>
                        <a:rPr lang="en-CA" sz="1000" b="0" i="0" u="none" strike="noStrike" kern="1200" baseline="0" dirty="0">
                          <a:solidFill>
                            <a:schemeClr val="dk1"/>
                          </a:solidFill>
                          <a:latin typeface="+mn-lt"/>
                          <a:ea typeface="+mn-ea"/>
                          <a:cs typeface="+mn-cs"/>
                        </a:rPr>
                        <a:t>- 7 last plagues</a:t>
                      </a:r>
                    </a:p>
                    <a:p>
                      <a:r>
                        <a:rPr lang="en-CA" sz="1000" b="0" i="0" u="none" strike="noStrike" kern="1200" baseline="0" dirty="0">
                          <a:solidFill>
                            <a:schemeClr val="dk1"/>
                          </a:solidFill>
                          <a:latin typeface="+mn-lt"/>
                          <a:ea typeface="+mn-ea"/>
                          <a:cs typeface="+mn-cs"/>
                        </a:rPr>
                        <a:t>Destruction, Fire, brimstone,</a:t>
                      </a:r>
                    </a:p>
                    <a:p>
                      <a:r>
                        <a:rPr lang="en-CA" sz="1000" b="0" i="0" u="none" strike="noStrike" kern="1200" baseline="0" dirty="0">
                          <a:solidFill>
                            <a:schemeClr val="dk1"/>
                          </a:solidFill>
                          <a:latin typeface="+mn-lt"/>
                          <a:ea typeface="+mn-ea"/>
                          <a:cs typeface="+mn-cs"/>
                        </a:rPr>
                        <a:t>Flood, etc.</a:t>
                      </a:r>
                      <a:endParaRPr lang="en-CA" sz="1000" dirty="0"/>
                    </a:p>
                  </a:txBody>
                  <a:tcPr/>
                </a:tc>
                <a:tc>
                  <a:txBody>
                    <a:bodyPr/>
                    <a:lstStyle/>
                    <a:p>
                      <a:r>
                        <a:rPr lang="en-CA" sz="1000" b="0" i="0" u="none" strike="noStrike" kern="1200" baseline="0" dirty="0">
                          <a:solidFill>
                            <a:schemeClr val="dk1"/>
                          </a:solidFill>
                          <a:latin typeface="+mn-lt"/>
                          <a:ea typeface="+mn-ea"/>
                          <a:cs typeface="+mn-cs"/>
                        </a:rPr>
                        <a:t>- Mountain,</a:t>
                      </a:r>
                    </a:p>
                    <a:p>
                      <a:r>
                        <a:rPr lang="en-CA" sz="1000" b="0" i="0" u="none" strike="noStrike" kern="1200" baseline="0" dirty="0">
                          <a:solidFill>
                            <a:schemeClr val="dk1"/>
                          </a:solidFill>
                          <a:latin typeface="+mn-lt"/>
                          <a:ea typeface="+mn-ea"/>
                          <a:cs typeface="+mn-cs"/>
                        </a:rPr>
                        <a:t>- Jesus returns</a:t>
                      </a:r>
                      <a:endParaRPr lang="en-CA" sz="1000" dirty="0"/>
                    </a:p>
                  </a:txBody>
                  <a:tcPr/>
                </a:tc>
                <a:extLst>
                  <a:ext uri="{0D108BD9-81ED-4DB2-BD59-A6C34878D82A}">
                    <a16:rowId xmlns:a16="http://schemas.microsoft.com/office/drawing/2014/main" val="3613113735"/>
                  </a:ext>
                </a:extLst>
              </a:tr>
            </a:tbl>
          </a:graphicData>
        </a:graphic>
      </p:graphicFrame>
      <p:sp>
        <p:nvSpPr>
          <p:cNvPr id="3" name="TextBox 2">
            <a:extLst>
              <a:ext uri="{FF2B5EF4-FFF2-40B4-BE49-F238E27FC236}">
                <a16:creationId xmlns:a16="http://schemas.microsoft.com/office/drawing/2014/main" id="{B820D02F-88C4-46F0-9A05-E2D0C5F71999}"/>
              </a:ext>
            </a:extLst>
          </p:cNvPr>
          <p:cNvSpPr txBox="1"/>
          <p:nvPr/>
        </p:nvSpPr>
        <p:spPr>
          <a:xfrm>
            <a:off x="7889926" y="1597116"/>
            <a:ext cx="1266940" cy="369332"/>
          </a:xfrm>
          <a:prstGeom prst="rect">
            <a:avLst/>
          </a:prstGeom>
          <a:noFill/>
        </p:spPr>
        <p:txBody>
          <a:bodyPr wrap="square" rtlCol="0">
            <a:spAutoFit/>
          </a:bodyPr>
          <a:lstStyle/>
          <a:p>
            <a:r>
              <a:rPr lang="en-CA" b="1" dirty="0">
                <a:solidFill>
                  <a:srgbClr val="FF0000"/>
                </a:solidFill>
              </a:rPr>
              <a:t>Theme</a:t>
            </a:r>
          </a:p>
        </p:txBody>
      </p:sp>
    </p:spTree>
    <p:extLst>
      <p:ext uri="{BB962C8B-B14F-4D97-AF65-F5344CB8AC3E}">
        <p14:creationId xmlns:p14="http://schemas.microsoft.com/office/powerpoint/2010/main" val="1321401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F459-0158-48A2-AE65-1FD8D503B332}"/>
              </a:ext>
            </a:extLst>
          </p:cNvPr>
          <p:cNvSpPr>
            <a:spLocks noGrp="1"/>
          </p:cNvSpPr>
          <p:nvPr>
            <p:ph type="title"/>
          </p:nvPr>
        </p:nvSpPr>
        <p:spPr/>
        <p:txBody>
          <a:bodyPr/>
          <a:lstStyle/>
          <a:p>
            <a:r>
              <a:rPr lang="fr-CA" dirty="0"/>
              <a:t>Elder </a:t>
            </a:r>
            <a:r>
              <a:rPr lang="fr-CA" dirty="0" err="1"/>
              <a:t>Tess’s</a:t>
            </a:r>
            <a:r>
              <a:rPr lang="fr-CA" dirty="0"/>
              <a:t> Recommandations</a:t>
            </a:r>
            <a:endParaRPr lang="en-CA" dirty="0"/>
          </a:p>
        </p:txBody>
      </p:sp>
      <p:sp>
        <p:nvSpPr>
          <p:cNvPr id="3" name="Content Placeholder 2">
            <a:extLst>
              <a:ext uri="{FF2B5EF4-FFF2-40B4-BE49-F238E27FC236}">
                <a16:creationId xmlns:a16="http://schemas.microsoft.com/office/drawing/2014/main" id="{1C5BFB97-7530-472E-AF84-1926A2581E9F}"/>
              </a:ext>
            </a:extLst>
          </p:cNvPr>
          <p:cNvSpPr>
            <a:spLocks noGrp="1"/>
          </p:cNvSpPr>
          <p:nvPr>
            <p:ph idx="1"/>
          </p:nvPr>
        </p:nvSpPr>
        <p:spPr>
          <a:xfrm>
            <a:off x="901547" y="1672670"/>
            <a:ext cx="10058400" cy="4542735"/>
          </a:xfrm>
        </p:spPr>
        <p:txBody>
          <a:bodyPr>
            <a:noAutofit/>
          </a:bodyPr>
          <a:lstStyle/>
          <a:p>
            <a:pPr marL="0" indent="0">
              <a:lnSpc>
                <a:spcPct val="107000"/>
              </a:lnSpc>
              <a:spcAft>
                <a:spcPts val="800"/>
              </a:spcAft>
              <a:buNone/>
            </a:pPr>
            <a:r>
              <a:rPr lang="en-CA" sz="1800" dirty="0">
                <a:effectLst/>
                <a:ea typeface="Calibri" panose="020F0502020204030204" pitchFamily="34" charset="0"/>
                <a:cs typeface="Arial" panose="020B0604020202020204" pitchFamily="34" charset="0"/>
              </a:rPr>
              <a:t>When studying feminism:</a:t>
            </a:r>
          </a:p>
          <a:p>
            <a:pPr>
              <a:lnSpc>
                <a:spcPct val="107000"/>
              </a:lnSpc>
              <a:spcAft>
                <a:spcPts val="800"/>
              </a:spcAft>
            </a:pPr>
            <a:r>
              <a:rPr lang="en-CA" sz="1800" dirty="0">
                <a:effectLst/>
                <a:ea typeface="Calibri" panose="020F0502020204030204" pitchFamily="34" charset="0"/>
                <a:cs typeface="Arial" panose="020B0604020202020204" pitchFamily="34" charset="0"/>
              </a:rPr>
              <a:t>It is not a simple message…We need to understand:</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What is freedom and what is feminism</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If you are confused, please go-back and re-watch to see the distinction between the three branches of feminism</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And how to divide truth from error</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How we see the links between the truth, and correct methodology, and the messages of the movement.</a:t>
            </a:r>
          </a:p>
          <a:p>
            <a:pPr marL="342900" lvl="0" indent="-342900">
              <a:lnSpc>
                <a:spcPct val="107000"/>
              </a:lnSpc>
              <a:buFont typeface="Calibri" panose="020F0502020204030204" pitchFamily="34" charset="0"/>
              <a:buChar char="-"/>
            </a:pPr>
            <a:endParaRPr lang="en-CA" sz="1800" dirty="0">
              <a:effectLst/>
              <a:ea typeface="Calibri" panose="020F0502020204030204" pitchFamily="34" charset="0"/>
              <a:cs typeface="Arial" panose="020B0604020202020204" pitchFamily="34" charset="0"/>
            </a:endParaRPr>
          </a:p>
          <a:p>
            <a:pPr>
              <a:lnSpc>
                <a:spcPct val="107000"/>
              </a:lnSpc>
              <a:spcAft>
                <a:spcPts val="800"/>
              </a:spcAft>
            </a:pPr>
            <a:r>
              <a:rPr lang="en-CA" sz="1800" dirty="0">
                <a:effectLst/>
                <a:ea typeface="Calibri" panose="020F0502020204030204" pitchFamily="34" charset="0"/>
                <a:cs typeface="Arial" panose="020B0604020202020204" pitchFamily="34" charset="0"/>
              </a:rPr>
              <a:t>I don’t want to approach these kinds of issues from the position of conservatism. We should approach them from a well-researched position of what is Feminism.</a:t>
            </a:r>
          </a:p>
        </p:txBody>
      </p:sp>
    </p:spTree>
    <p:extLst>
      <p:ext uri="{BB962C8B-B14F-4D97-AF65-F5344CB8AC3E}">
        <p14:creationId xmlns:p14="http://schemas.microsoft.com/office/powerpoint/2010/main" val="2971489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AB0F2-B8A2-4677-96AA-F34F036BCC3D}"/>
              </a:ext>
            </a:extLst>
          </p:cNvPr>
          <p:cNvSpPr txBox="1"/>
          <p:nvPr/>
        </p:nvSpPr>
        <p:spPr>
          <a:xfrm>
            <a:off x="1518899" y="1268010"/>
            <a:ext cx="9022815" cy="4137095"/>
          </a:xfrm>
          <a:prstGeom prst="rect">
            <a:avLst/>
          </a:prstGeom>
          <a:noFill/>
        </p:spPr>
        <p:txBody>
          <a:bodyPr wrap="square">
            <a:spAutoFit/>
          </a:bodyPr>
          <a:lstStyle/>
          <a:p>
            <a:pPr marL="285750" indent="-285750">
              <a:lnSpc>
                <a:spcPct val="107000"/>
              </a:lnSpc>
              <a:spcAft>
                <a:spcPts val="800"/>
              </a:spcAft>
              <a:buFont typeface="Courier New" panose="02070309020205020404" pitchFamily="49" charset="0"/>
              <a:buChar char="o"/>
            </a:pPr>
            <a:r>
              <a:rPr lang="en-CA" sz="1800" dirty="0">
                <a:effectLst/>
                <a:ea typeface="Calibri" panose="020F0502020204030204" pitchFamily="34" charset="0"/>
                <a:cs typeface="Arial" panose="020B0604020202020204" pitchFamily="34" charset="0"/>
              </a:rPr>
              <a:t>I want to ask people as you go and study and teach to </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go back to the Apis Bull,</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go back over the history between the increase of knowledge and the formalization. But I know people will go research these subjects. </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Please do it from a prophetic position not an emotional one.</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Dissect articles, being willing to discard what does not agree.</a:t>
            </a:r>
          </a:p>
          <a:p>
            <a:pPr marL="342900" lvl="0" indent="-342900">
              <a:lnSpc>
                <a:spcPct val="107000"/>
              </a:lnSpc>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But do it with a prophetic brain and take it to reform lines.</a:t>
            </a:r>
          </a:p>
          <a:p>
            <a:pPr marL="342900" lvl="0" indent="-342900">
              <a:lnSpc>
                <a:spcPct val="107000"/>
              </a:lnSpc>
              <a:spcAft>
                <a:spcPts val="800"/>
              </a:spcAft>
              <a:buFont typeface="Calibri" panose="020F0502020204030204" pitchFamily="34" charset="0"/>
              <a:buChar char="-"/>
            </a:pPr>
            <a:r>
              <a:rPr lang="en-CA" sz="1800" dirty="0">
                <a:effectLst/>
                <a:ea typeface="Calibri" panose="020F0502020204030204" pitchFamily="34" charset="0"/>
                <a:cs typeface="Arial" panose="020B0604020202020204" pitchFamily="34" charset="0"/>
              </a:rPr>
              <a:t>Donald Trump, the human embodiment of the SL. If you want to know what conservatism looks like, he will show you.</a:t>
            </a:r>
          </a:p>
          <a:p>
            <a:pPr marL="285750" indent="-285750">
              <a:lnSpc>
                <a:spcPct val="107000"/>
              </a:lnSpc>
              <a:spcAft>
                <a:spcPts val="800"/>
              </a:spcAft>
              <a:buFont typeface="Courier New" panose="02070309020205020404" pitchFamily="49" charset="0"/>
              <a:buChar char="o"/>
            </a:pPr>
            <a:r>
              <a:rPr lang="en-CA" sz="1800" dirty="0">
                <a:effectLst/>
                <a:ea typeface="Calibri" panose="020F0502020204030204" pitchFamily="34" charset="0"/>
                <a:cs typeface="Arial" panose="020B0604020202020204" pitchFamily="34" charset="0"/>
              </a:rPr>
              <a:t>So, where I believe we should identify as a movement, the only position that agrees with our prophetic message, because the vast majority even down to Eden to Eden, comes through this channel (radical feminism). Much of the rest is compromise or frankly counterfeit.</a:t>
            </a:r>
          </a:p>
        </p:txBody>
      </p:sp>
      <p:sp>
        <p:nvSpPr>
          <p:cNvPr id="4" name="Footer Placeholder 3">
            <a:extLst>
              <a:ext uri="{FF2B5EF4-FFF2-40B4-BE49-F238E27FC236}">
                <a16:creationId xmlns:a16="http://schemas.microsoft.com/office/drawing/2014/main" id="{A36F718F-936B-436E-957C-FE291D21CB4A}"/>
              </a:ext>
            </a:extLst>
          </p:cNvPr>
          <p:cNvSpPr>
            <a:spLocks noGrp="1"/>
          </p:cNvSpPr>
          <p:nvPr>
            <p:ph type="ftr" sz="quarter" idx="11"/>
          </p:nvPr>
        </p:nvSpPr>
        <p:spPr>
          <a:xfrm>
            <a:off x="1066800" y="6035040"/>
            <a:ext cx="7467600" cy="391160"/>
          </a:xfrm>
        </p:spPr>
        <p:txBody>
          <a:bodyPr/>
          <a:lstStyle/>
          <a:p>
            <a:r>
              <a:rPr lang="en-CA" sz="11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Ted Wilson and The Nature of Babylon Elder Tess Lambert 10.30.2021  </a:t>
            </a:r>
            <a:r>
              <a:rPr lang="en-CA" sz="11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https://www.youtube.com/watch?v=x201X05uFKU</a:t>
            </a:r>
            <a:endParaRPr lang="en-CA" sz="1100" dirty="0">
              <a:effectLst/>
              <a:latin typeface="Calibri" panose="020F0502020204030204" pitchFamily="34" charset="0"/>
              <a:ea typeface="Calibri" panose="020F0502020204030204" pitchFamily="34" charset="0"/>
              <a:cs typeface="Arial" panose="020B0604020202020204" pitchFamily="34" charset="0"/>
            </a:endParaRPr>
          </a:p>
          <a:p>
            <a:endParaRPr lang="en-CA" sz="1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E35740F6-6B68-4E9D-8E74-200F752B9544}"/>
              </a:ext>
            </a:extLst>
          </p:cNvPr>
          <p:cNvSpPr txBox="1"/>
          <p:nvPr/>
        </p:nvSpPr>
        <p:spPr>
          <a:xfrm>
            <a:off x="10541714" y="1374001"/>
            <a:ext cx="1066800" cy="553998"/>
          </a:xfrm>
          <a:prstGeom prst="rect">
            <a:avLst/>
          </a:prstGeom>
          <a:noFill/>
        </p:spPr>
        <p:txBody>
          <a:bodyPr wrap="square" rtlCol="0">
            <a:spAutoFit/>
          </a:bodyPr>
          <a:lstStyle/>
          <a:p>
            <a:r>
              <a:rPr lang="en-CA" sz="1000" b="1" dirty="0">
                <a:solidFill>
                  <a:srgbClr val="0070C0"/>
                </a:solidFill>
              </a:rPr>
              <a:t>Notice: </a:t>
            </a:r>
            <a:r>
              <a:rPr lang="en-CA" sz="1000" dirty="0">
                <a:solidFill>
                  <a:srgbClr val="0070C0"/>
                </a:solidFill>
              </a:rPr>
              <a:t>Elder Tess is giving us a plan to follow</a:t>
            </a:r>
          </a:p>
        </p:txBody>
      </p:sp>
    </p:spTree>
    <p:extLst>
      <p:ext uri="{BB962C8B-B14F-4D97-AF65-F5344CB8AC3E}">
        <p14:creationId xmlns:p14="http://schemas.microsoft.com/office/powerpoint/2010/main" val="347115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1FE0-10D3-41C2-BA34-CE2A3B4BA4FF}"/>
              </a:ext>
            </a:extLst>
          </p:cNvPr>
          <p:cNvSpPr>
            <a:spLocks noGrp="1"/>
          </p:cNvSpPr>
          <p:nvPr>
            <p:ph type="title"/>
          </p:nvPr>
        </p:nvSpPr>
        <p:spPr/>
        <p:txBody>
          <a:bodyPr/>
          <a:lstStyle/>
          <a:p>
            <a:pPr algn="ctr"/>
            <a:r>
              <a:rPr lang="fr-CA" dirty="0"/>
              <a:t>Table Of Contents</a:t>
            </a:r>
            <a:endParaRPr lang="en-CA" dirty="0"/>
          </a:p>
        </p:txBody>
      </p:sp>
      <p:sp>
        <p:nvSpPr>
          <p:cNvPr id="3" name="Content Placeholder 2">
            <a:extLst>
              <a:ext uri="{FF2B5EF4-FFF2-40B4-BE49-F238E27FC236}">
                <a16:creationId xmlns:a16="http://schemas.microsoft.com/office/drawing/2014/main" id="{D1A57E33-B46A-4833-A8E4-2C743DBB06A8}"/>
              </a:ext>
            </a:extLst>
          </p:cNvPr>
          <p:cNvSpPr>
            <a:spLocks noGrp="1"/>
          </p:cNvSpPr>
          <p:nvPr>
            <p:ph idx="1"/>
          </p:nvPr>
        </p:nvSpPr>
        <p:spPr/>
        <p:txBody>
          <a:bodyPr>
            <a:normAutofit/>
          </a:bodyPr>
          <a:lstStyle/>
          <a:p>
            <a:r>
              <a:rPr lang="fr-CA" sz="4000" dirty="0"/>
              <a:t>Part I – Setting Goals</a:t>
            </a:r>
          </a:p>
          <a:p>
            <a:r>
              <a:rPr lang="fr-CA" sz="4000" dirty="0"/>
              <a:t>Part II – </a:t>
            </a:r>
            <a:r>
              <a:rPr lang="fr-CA" sz="4000" dirty="0" err="1"/>
              <a:t>Achieving</a:t>
            </a:r>
            <a:r>
              <a:rPr lang="fr-CA" sz="4000" dirty="0"/>
              <a:t> Goals</a:t>
            </a:r>
          </a:p>
          <a:p>
            <a:r>
              <a:rPr lang="fr-CA" sz="4000" dirty="0"/>
              <a:t>Part III – Sharing Time</a:t>
            </a:r>
            <a:endParaRPr lang="en-CA" sz="4000" dirty="0"/>
          </a:p>
        </p:txBody>
      </p:sp>
    </p:spTree>
    <p:extLst>
      <p:ext uri="{BB962C8B-B14F-4D97-AF65-F5344CB8AC3E}">
        <p14:creationId xmlns:p14="http://schemas.microsoft.com/office/powerpoint/2010/main" val="4256832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B563-FFAA-4CF6-BAA0-AC3158D4F228}"/>
              </a:ext>
            </a:extLst>
          </p:cNvPr>
          <p:cNvSpPr>
            <a:spLocks noGrp="1"/>
          </p:cNvSpPr>
          <p:nvPr>
            <p:ph type="title"/>
          </p:nvPr>
        </p:nvSpPr>
        <p:spPr/>
        <p:txBody>
          <a:bodyPr/>
          <a:lstStyle/>
          <a:p>
            <a:r>
              <a:rPr lang="en-CA" dirty="0"/>
              <a:t>How To Breakdown A Study</a:t>
            </a:r>
          </a:p>
        </p:txBody>
      </p:sp>
      <p:sp>
        <p:nvSpPr>
          <p:cNvPr id="3" name="Content Placeholder 2">
            <a:extLst>
              <a:ext uri="{FF2B5EF4-FFF2-40B4-BE49-F238E27FC236}">
                <a16:creationId xmlns:a16="http://schemas.microsoft.com/office/drawing/2014/main" id="{A8F99B24-4A38-4BE5-929B-AD03F555623F}"/>
              </a:ext>
            </a:extLst>
          </p:cNvPr>
          <p:cNvSpPr>
            <a:spLocks noGrp="1"/>
          </p:cNvSpPr>
          <p:nvPr>
            <p:ph idx="1"/>
          </p:nvPr>
        </p:nvSpPr>
        <p:spPr/>
        <p:txBody>
          <a:bodyPr/>
          <a:lstStyle/>
          <a:p>
            <a:r>
              <a:rPr lang="en-CA" dirty="0"/>
              <a:t>The following model is the simplest but not limited</a:t>
            </a:r>
          </a:p>
          <a:p>
            <a:r>
              <a:rPr lang="en-CA" dirty="0"/>
              <a:t>Keep in mind the theme of your study!</a:t>
            </a:r>
          </a:p>
          <a:p>
            <a:pPr marL="400050" indent="-400050">
              <a:buFont typeface="+mj-lt"/>
              <a:buAutoNum type="romanUcPeriod"/>
            </a:pPr>
            <a:r>
              <a:rPr lang="en-CA" dirty="0"/>
              <a:t>Breakdown the methodology that brought you to your Study</a:t>
            </a:r>
          </a:p>
          <a:p>
            <a:pPr marL="400050" indent="-400050">
              <a:buFont typeface="+mj-lt"/>
              <a:buAutoNum type="romanUcPeriod"/>
            </a:pPr>
            <a:r>
              <a:rPr lang="en-CA" dirty="0"/>
              <a:t>Analyse the Internal and External context</a:t>
            </a:r>
          </a:p>
          <a:p>
            <a:pPr marL="400050" indent="-400050">
              <a:buFont typeface="+mj-lt"/>
              <a:buAutoNum type="romanUcPeriod"/>
            </a:pPr>
            <a:r>
              <a:rPr lang="en-CA" dirty="0"/>
              <a:t>Work on the structure of your theme</a:t>
            </a:r>
          </a:p>
          <a:p>
            <a:pPr marL="400050" indent="-400050">
              <a:buFont typeface="+mj-lt"/>
              <a:buAutoNum type="romanUcPeriod"/>
            </a:pPr>
            <a:r>
              <a:rPr lang="en-CA" dirty="0"/>
              <a:t>Make your application</a:t>
            </a:r>
          </a:p>
          <a:p>
            <a:pPr marL="400050" indent="-400050">
              <a:buFont typeface="+mj-lt"/>
              <a:buAutoNum type="romanUcPeriod"/>
            </a:pPr>
            <a:r>
              <a:rPr lang="en-CA" dirty="0"/>
              <a:t>Make a summary</a:t>
            </a:r>
          </a:p>
        </p:txBody>
      </p:sp>
    </p:spTree>
    <p:extLst>
      <p:ext uri="{BB962C8B-B14F-4D97-AF65-F5344CB8AC3E}">
        <p14:creationId xmlns:p14="http://schemas.microsoft.com/office/powerpoint/2010/main" val="261388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C440-A58F-4878-96D4-45DF8911DA61}"/>
              </a:ext>
            </a:extLst>
          </p:cNvPr>
          <p:cNvSpPr>
            <a:spLocks noGrp="1"/>
          </p:cNvSpPr>
          <p:nvPr>
            <p:ph type="title"/>
          </p:nvPr>
        </p:nvSpPr>
        <p:spPr>
          <a:xfrm>
            <a:off x="1066800" y="642594"/>
            <a:ext cx="10058400" cy="659269"/>
          </a:xfrm>
        </p:spPr>
        <p:txBody>
          <a:bodyPr>
            <a:normAutofit fontScale="90000"/>
          </a:bodyPr>
          <a:lstStyle/>
          <a:p>
            <a:r>
              <a:rPr lang="en-CA" dirty="0"/>
              <a:t>How To Separate Noise from Truth</a:t>
            </a:r>
          </a:p>
        </p:txBody>
      </p:sp>
      <p:sp>
        <p:nvSpPr>
          <p:cNvPr id="3" name="Content Placeholder 2">
            <a:extLst>
              <a:ext uri="{FF2B5EF4-FFF2-40B4-BE49-F238E27FC236}">
                <a16:creationId xmlns:a16="http://schemas.microsoft.com/office/drawing/2014/main" id="{2A62494B-6B85-4C95-B101-167B6118AA37}"/>
              </a:ext>
            </a:extLst>
          </p:cNvPr>
          <p:cNvSpPr>
            <a:spLocks noGrp="1"/>
          </p:cNvSpPr>
          <p:nvPr>
            <p:ph idx="1"/>
          </p:nvPr>
        </p:nvSpPr>
        <p:spPr>
          <a:xfrm>
            <a:off x="857480" y="1706513"/>
            <a:ext cx="10058400" cy="3849624"/>
          </a:xfrm>
        </p:spPr>
        <p:txBody>
          <a:bodyPr>
            <a:normAutofit lnSpcReduction="10000"/>
          </a:bodyPr>
          <a:lstStyle/>
          <a:p>
            <a:r>
              <a:rPr lang="en-CA" sz="1600" dirty="0">
                <a:effectLst/>
                <a:ea typeface="Calibri" panose="020F0502020204030204" pitchFamily="34" charset="0"/>
                <a:cs typeface="Arial" panose="020B0604020202020204" pitchFamily="34" charset="0"/>
              </a:rPr>
              <a:t>I don’t want to approach these kinds of issues from the position of conservatism. We should approach them from a well-researched position of what is Feminism. </a:t>
            </a:r>
          </a:p>
          <a:p>
            <a:r>
              <a:rPr lang="en-CA" sz="1600" dirty="0">
                <a:effectLst/>
                <a:ea typeface="Calibri" panose="020F0502020204030204" pitchFamily="34" charset="0"/>
                <a:cs typeface="Arial" panose="020B0604020202020204" pitchFamily="34" charset="0"/>
              </a:rPr>
              <a:t>Dissect articles, being willing to discard what does not agree.</a:t>
            </a:r>
          </a:p>
          <a:p>
            <a:r>
              <a:rPr lang="en-CA" sz="1600" dirty="0">
                <a:effectLst/>
                <a:ea typeface="Calibri" panose="020F0502020204030204" pitchFamily="34" charset="0"/>
                <a:cs typeface="Arial" panose="020B0604020202020204" pitchFamily="34" charset="0"/>
              </a:rPr>
              <a:t>So, where I believe we should identify as a movement, the only position that agrees with our prophetic message, because the vast majority even down to Eden to Eden, comes through this channel (radical feminism). Much of the rest is compromise or frankly counterfeit.(1) </a:t>
            </a:r>
          </a:p>
          <a:p>
            <a:r>
              <a:rPr lang="en-CA" sz="1600" dirty="0">
                <a:ea typeface="Calibri" panose="020F0502020204030204" pitchFamily="34" charset="0"/>
                <a:cs typeface="Arial" panose="020B0604020202020204" pitchFamily="34" charset="0"/>
              </a:rPr>
              <a:t>We discussed lateral reading, how we research and especially using external information. But some of the principles apply to inspiration as well. …To do lateral reading, you need to sift your sources. Assuming that none are Fox news, these are all good sources, still I might only agree with 20% of that one 80% of that one,80 95, 5, 60. we don’t necessary agree with everything…we need to know what to take and what to leave. (2)</a:t>
            </a:r>
          </a:p>
          <a:p>
            <a:r>
              <a:rPr lang="en-CA" sz="1600" dirty="0">
                <a:ea typeface="Calibri" panose="020F0502020204030204" pitchFamily="34" charset="0"/>
                <a:cs typeface="Arial" panose="020B0604020202020204" pitchFamily="34" charset="0"/>
              </a:rPr>
              <a:t>Not sure of the side the articles stand on, please use the following website : </a:t>
            </a:r>
            <a:r>
              <a:rPr lang="en-CA" sz="1600" dirty="0">
                <a:effectLst/>
                <a:ea typeface="Calibri" panose="020F0502020204030204" pitchFamily="34" charset="0"/>
                <a:cs typeface="Arial" panose="020B0604020202020204" pitchFamily="34" charset="0"/>
                <a:hlinkClick r:id="rId2"/>
              </a:rPr>
              <a:t>https://mediabiasfactcheck.com/</a:t>
            </a:r>
            <a:endParaRPr lang="en-CA" sz="1600" dirty="0">
              <a:effectLst/>
              <a:ea typeface="Calibri" panose="020F0502020204030204" pitchFamily="34" charset="0"/>
              <a:cs typeface="Arial" panose="020B0604020202020204" pitchFamily="34" charset="0"/>
            </a:endParaRPr>
          </a:p>
          <a:p>
            <a:r>
              <a:rPr lang="en-CA" sz="1600" dirty="0">
                <a:ea typeface="Calibri" panose="020F0502020204030204" pitchFamily="34" charset="0"/>
                <a:cs typeface="Arial" panose="020B0604020202020204" pitchFamily="34" charset="0"/>
              </a:rPr>
              <a:t>Wikipedia is also a helpful source.(3)</a:t>
            </a:r>
          </a:p>
          <a:p>
            <a:endParaRPr lang="en-CA" sz="1600" dirty="0">
              <a:ea typeface="Calibri" panose="020F0502020204030204" pitchFamily="34" charset="0"/>
              <a:cs typeface="Arial" panose="020B0604020202020204" pitchFamily="34" charset="0"/>
            </a:endParaRPr>
          </a:p>
          <a:p>
            <a:endParaRPr lang="en-CA" sz="1600" dirty="0">
              <a:ea typeface="Calibri" panose="020F0502020204030204" pitchFamily="34" charset="0"/>
              <a:cs typeface="Arial" panose="020B0604020202020204" pitchFamily="34" charset="0"/>
            </a:endParaRPr>
          </a:p>
          <a:p>
            <a:pPr marL="0" indent="0">
              <a:buNone/>
            </a:pPr>
            <a:endParaRPr lang="en-CA" sz="1600" dirty="0">
              <a:effectLst/>
              <a:ea typeface="Calibri" panose="020F0502020204030204" pitchFamily="34" charset="0"/>
              <a:cs typeface="Arial" panose="020B0604020202020204" pitchFamily="34" charset="0"/>
            </a:endParaRPr>
          </a:p>
          <a:p>
            <a:endParaRPr lang="en-CA" dirty="0"/>
          </a:p>
        </p:txBody>
      </p:sp>
      <p:sp>
        <p:nvSpPr>
          <p:cNvPr id="5" name="TextBox 4">
            <a:extLst>
              <a:ext uri="{FF2B5EF4-FFF2-40B4-BE49-F238E27FC236}">
                <a16:creationId xmlns:a16="http://schemas.microsoft.com/office/drawing/2014/main" id="{F56AA5D2-708F-4E6F-87FC-FDF1CF0575E9}"/>
              </a:ext>
            </a:extLst>
          </p:cNvPr>
          <p:cNvSpPr txBox="1"/>
          <p:nvPr/>
        </p:nvSpPr>
        <p:spPr>
          <a:xfrm>
            <a:off x="857480" y="5342556"/>
            <a:ext cx="9488787" cy="1107996"/>
          </a:xfrm>
          <a:prstGeom prst="rect">
            <a:avLst/>
          </a:prstGeom>
          <a:noFill/>
        </p:spPr>
        <p:txBody>
          <a:bodyPr wrap="square">
            <a:spAutoFit/>
          </a:bodyPr>
          <a:lstStyle/>
          <a:p>
            <a:endParaRPr lang="en-CA" sz="800" dirty="0"/>
          </a:p>
          <a:p>
            <a:r>
              <a:rPr lang="en-CA" sz="8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#5 Ted Wilson and The Nature of Babylon Elder Tess Lambert 10.30.2021  </a:t>
            </a:r>
            <a:r>
              <a:rPr lang="en-CA" sz="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3"/>
              </a:rPr>
              <a:t>https://www.youtube.com/watch?v=x201X05uFKU</a:t>
            </a:r>
            <a:endParaRPr lang="en-CA" sz="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endParaRPr>
          </a:p>
          <a:p>
            <a:endParaRPr lang="en-CA" sz="800" dirty="0"/>
          </a:p>
          <a:p>
            <a:r>
              <a:rPr lang="en-CA" sz="800" dirty="0"/>
              <a:t>2) Elder Tess – Vesper # 1 : Navigating the complex : 11-02-2022 </a:t>
            </a:r>
            <a:r>
              <a:rPr lang="en-CA" sz="800" dirty="0">
                <a:hlinkClick r:id="rId4"/>
              </a:rPr>
              <a:t>https://www.youtube.com/watch?v=jh0jWDL11lA&amp;t=3737s</a:t>
            </a:r>
            <a:endParaRPr lang="en-CA" sz="800" dirty="0"/>
          </a:p>
          <a:p>
            <a:r>
              <a:rPr lang="en-CA" sz="800" dirty="0"/>
              <a:t>(3)</a:t>
            </a:r>
            <a:r>
              <a:rPr lang="en-CA" sz="800" b="0" i="0" dirty="0">
                <a:effectLst/>
                <a:latin typeface="Roboto" panose="02000000000000000000" pitchFamily="2" charset="0"/>
              </a:rPr>
              <a:t> #1 - The United States is Not Your Problem - Tess Lambert - Oct.1, 2021 : </a:t>
            </a:r>
            <a:r>
              <a:rPr lang="en-CA" sz="800" b="0" i="0" dirty="0">
                <a:effectLst/>
                <a:latin typeface="Roboto" panose="02000000000000000000" pitchFamily="2" charset="0"/>
                <a:hlinkClick r:id="rId5"/>
              </a:rPr>
              <a:t>https://www.youtube.com/watch?v=UeJsKc8AJEE</a:t>
            </a:r>
            <a:endParaRPr lang="en-CA" sz="800" b="0" i="0" dirty="0">
              <a:effectLst/>
              <a:latin typeface="Roboto" panose="02000000000000000000" pitchFamily="2" charset="0"/>
            </a:endParaRPr>
          </a:p>
          <a:p>
            <a:endParaRPr lang="en-CA" sz="800" b="0" i="0" dirty="0">
              <a:effectLst/>
              <a:latin typeface="Roboto" panose="02000000000000000000" pitchFamily="2" charset="0"/>
            </a:endParaRPr>
          </a:p>
          <a:p>
            <a:endParaRPr lang="en-CA" sz="800" dirty="0"/>
          </a:p>
          <a:p>
            <a:endParaRPr lang="en-CA"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4621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Folded Corner 1">
            <a:extLst>
              <a:ext uri="{FF2B5EF4-FFF2-40B4-BE49-F238E27FC236}">
                <a16:creationId xmlns:a16="http://schemas.microsoft.com/office/drawing/2014/main" id="{79529313-94FB-485B-9761-3493C81EECF9}"/>
              </a:ext>
            </a:extLst>
          </p:cNvPr>
          <p:cNvSpPr/>
          <p:nvPr/>
        </p:nvSpPr>
        <p:spPr>
          <a:xfrm>
            <a:off x="4174066" y="2006599"/>
            <a:ext cx="3208867" cy="3310467"/>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a:t>We are a radical feminist movement</a:t>
            </a:r>
          </a:p>
          <a:p>
            <a:pPr algn="ctr"/>
            <a:endParaRPr lang="en-CA" dirty="0"/>
          </a:p>
          <a:p>
            <a:pPr algn="ctr"/>
            <a:r>
              <a:rPr lang="en-CA" dirty="0"/>
              <a:t>The articles we dissect must reflect our position</a:t>
            </a:r>
          </a:p>
          <a:p>
            <a:pPr algn="ctr"/>
            <a:endParaRPr lang="en-CA" dirty="0"/>
          </a:p>
          <a:p>
            <a:pPr algn="ctr"/>
            <a:r>
              <a:rPr lang="en-CA" dirty="0"/>
              <a:t>We should be ready to sift the articles and leave what we do not agree with.</a:t>
            </a:r>
          </a:p>
        </p:txBody>
      </p:sp>
    </p:spTree>
    <p:extLst>
      <p:ext uri="{BB962C8B-B14F-4D97-AF65-F5344CB8AC3E}">
        <p14:creationId xmlns:p14="http://schemas.microsoft.com/office/powerpoint/2010/main" val="1301133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9BD8-9F60-484E-88C3-C42E425FB9BF}"/>
              </a:ext>
            </a:extLst>
          </p:cNvPr>
          <p:cNvSpPr>
            <a:spLocks noGrp="1"/>
          </p:cNvSpPr>
          <p:nvPr>
            <p:ph type="title"/>
          </p:nvPr>
        </p:nvSpPr>
        <p:spPr/>
        <p:txBody>
          <a:bodyPr/>
          <a:lstStyle/>
          <a:p>
            <a:r>
              <a:rPr lang="fr-CA" dirty="0" err="1"/>
              <a:t>Reasons</a:t>
            </a:r>
            <a:r>
              <a:rPr lang="fr-CA" dirty="0"/>
              <a:t> For Our Faith – Back Up Truth - </a:t>
            </a:r>
            <a:endParaRPr lang="en-CA" dirty="0"/>
          </a:p>
        </p:txBody>
      </p:sp>
      <p:sp>
        <p:nvSpPr>
          <p:cNvPr id="3" name="Content Placeholder 2">
            <a:extLst>
              <a:ext uri="{FF2B5EF4-FFF2-40B4-BE49-F238E27FC236}">
                <a16:creationId xmlns:a16="http://schemas.microsoft.com/office/drawing/2014/main" id="{72D919C1-A686-4DA9-B468-30B1B9AB5B4D}"/>
              </a:ext>
            </a:extLst>
          </p:cNvPr>
          <p:cNvSpPr>
            <a:spLocks noGrp="1"/>
          </p:cNvSpPr>
          <p:nvPr>
            <p:ph idx="1"/>
          </p:nvPr>
        </p:nvSpPr>
        <p:spPr>
          <a:xfrm>
            <a:off x="1066800" y="2103121"/>
            <a:ext cx="10058400" cy="3307080"/>
          </a:xfrm>
        </p:spPr>
        <p:txBody>
          <a:bodyPr/>
          <a:lstStyle/>
          <a:p>
            <a:r>
              <a:rPr lang="fr-CA" dirty="0"/>
              <a:t>Our stories are simple, </a:t>
            </a:r>
            <a:r>
              <a:rPr lang="fr-CA" dirty="0" err="1"/>
              <a:t>they</a:t>
            </a:r>
            <a:r>
              <a:rPr lang="fr-CA" dirty="0"/>
              <a:t> have to be to </a:t>
            </a:r>
            <a:r>
              <a:rPr lang="fr-CA" dirty="0" err="1"/>
              <a:t>try</a:t>
            </a:r>
            <a:r>
              <a:rPr lang="fr-CA" dirty="0"/>
              <a:t> to </a:t>
            </a:r>
            <a:r>
              <a:rPr lang="fr-CA" dirty="0" err="1"/>
              <a:t>make</a:t>
            </a:r>
            <a:r>
              <a:rPr lang="fr-CA" dirty="0"/>
              <a:t> us </a:t>
            </a:r>
            <a:r>
              <a:rPr lang="fr-CA" dirty="0" err="1"/>
              <a:t>understand</a:t>
            </a:r>
            <a:r>
              <a:rPr lang="fr-CA" dirty="0"/>
              <a:t> the </a:t>
            </a:r>
            <a:r>
              <a:rPr lang="fr-CA" dirty="0" err="1"/>
              <a:t>complexity</a:t>
            </a:r>
            <a:r>
              <a:rPr lang="fr-CA" dirty="0"/>
              <a:t> of </a:t>
            </a:r>
            <a:r>
              <a:rPr lang="fr-CA" dirty="0" err="1"/>
              <a:t>what</a:t>
            </a:r>
            <a:r>
              <a:rPr lang="fr-CA" dirty="0"/>
              <a:t> is happening </a:t>
            </a:r>
            <a:r>
              <a:rPr lang="fr-CA" dirty="0" err="1"/>
              <a:t>because</a:t>
            </a:r>
            <a:r>
              <a:rPr lang="fr-CA" dirty="0"/>
              <a:t>, </a:t>
            </a:r>
            <a:r>
              <a:rPr lang="fr-CA" dirty="0" err="1"/>
              <a:t>we’ll</a:t>
            </a:r>
            <a:r>
              <a:rPr lang="fr-CA" dirty="0"/>
              <a:t> </a:t>
            </a:r>
            <a:r>
              <a:rPr lang="fr-CA" dirty="0" err="1"/>
              <a:t>remind</a:t>
            </a:r>
            <a:r>
              <a:rPr lang="fr-CA" dirty="0"/>
              <a:t> us that </a:t>
            </a:r>
            <a:r>
              <a:rPr lang="fr-CA" dirty="0" err="1"/>
              <a:t>Adventism</a:t>
            </a:r>
            <a:r>
              <a:rPr lang="fr-CA" dirty="0"/>
              <a:t> </a:t>
            </a:r>
            <a:r>
              <a:rPr lang="fr-CA" dirty="0" err="1"/>
              <a:t>believes</a:t>
            </a:r>
            <a:r>
              <a:rPr lang="fr-CA" dirty="0"/>
              <a:t> that the </a:t>
            </a:r>
            <a:r>
              <a:rPr lang="fr-CA" dirty="0" err="1"/>
              <a:t>trumpets</a:t>
            </a:r>
            <a:r>
              <a:rPr lang="fr-CA" dirty="0"/>
              <a:t> look like </a:t>
            </a:r>
            <a:r>
              <a:rPr lang="fr-CA" dirty="0" err="1"/>
              <a:t>this</a:t>
            </a:r>
            <a:r>
              <a:rPr lang="fr-CA" dirty="0"/>
              <a:t> , not </a:t>
            </a:r>
            <a:r>
              <a:rPr lang="fr-CA" dirty="0" err="1"/>
              <a:t>this</a:t>
            </a:r>
            <a:r>
              <a:rPr lang="fr-CA" dirty="0"/>
              <a:t>. </a:t>
            </a:r>
            <a:r>
              <a:rPr lang="fr-CA" dirty="0" err="1"/>
              <a:t>Adventism</a:t>
            </a:r>
            <a:r>
              <a:rPr lang="fr-CA" dirty="0"/>
              <a:t> </a:t>
            </a:r>
            <a:r>
              <a:rPr lang="fr-CA" dirty="0" err="1"/>
              <a:t>today</a:t>
            </a:r>
            <a:r>
              <a:rPr lang="fr-CA" dirty="0"/>
              <a:t> has </a:t>
            </a:r>
            <a:r>
              <a:rPr lang="fr-CA" dirty="0" err="1"/>
              <a:t>difficulty</a:t>
            </a:r>
            <a:r>
              <a:rPr lang="fr-CA" dirty="0"/>
              <a:t> to </a:t>
            </a:r>
            <a:r>
              <a:rPr lang="fr-CA" dirty="0" err="1"/>
              <a:t>approach</a:t>
            </a:r>
            <a:r>
              <a:rPr lang="fr-CA" dirty="0"/>
              <a:t> Donald Trump, the </a:t>
            </a:r>
            <a:r>
              <a:rPr lang="fr-CA" dirty="0" err="1"/>
              <a:t>republican</a:t>
            </a:r>
            <a:r>
              <a:rPr lang="fr-CA" dirty="0"/>
              <a:t> party, </a:t>
            </a:r>
            <a:r>
              <a:rPr lang="fr-CA" dirty="0" err="1"/>
              <a:t>russia</a:t>
            </a:r>
            <a:r>
              <a:rPr lang="fr-CA" dirty="0"/>
              <a:t>, global </a:t>
            </a:r>
            <a:r>
              <a:rPr lang="fr-CA" dirty="0" err="1"/>
              <a:t>politics</a:t>
            </a:r>
            <a:r>
              <a:rPr lang="fr-CA" dirty="0"/>
              <a:t>, the </a:t>
            </a:r>
            <a:r>
              <a:rPr lang="fr-CA" dirty="0" err="1"/>
              <a:t>pandemic</a:t>
            </a:r>
            <a:r>
              <a:rPr lang="fr-CA" dirty="0"/>
              <a:t>. They </a:t>
            </a:r>
            <a:r>
              <a:rPr lang="fr-CA" dirty="0" err="1"/>
              <a:t>can’t</a:t>
            </a:r>
            <a:r>
              <a:rPr lang="fr-CA" dirty="0"/>
              <a:t> </a:t>
            </a:r>
            <a:r>
              <a:rPr lang="fr-CA" dirty="0" err="1"/>
              <a:t>approach</a:t>
            </a:r>
            <a:r>
              <a:rPr lang="fr-CA" dirty="0"/>
              <a:t> </a:t>
            </a:r>
            <a:r>
              <a:rPr lang="fr-CA" dirty="0" err="1"/>
              <a:t>approach</a:t>
            </a:r>
            <a:r>
              <a:rPr lang="fr-CA" dirty="0"/>
              <a:t> </a:t>
            </a:r>
            <a:r>
              <a:rPr lang="fr-CA" dirty="0" err="1"/>
              <a:t>any</a:t>
            </a:r>
            <a:r>
              <a:rPr lang="fr-CA" dirty="0"/>
              <a:t> of </a:t>
            </a:r>
            <a:r>
              <a:rPr lang="fr-CA" dirty="0" err="1"/>
              <a:t>this</a:t>
            </a:r>
            <a:r>
              <a:rPr lang="fr-CA" dirty="0"/>
              <a:t> </a:t>
            </a:r>
            <a:r>
              <a:rPr lang="fr-CA" dirty="0" err="1"/>
              <a:t>from</a:t>
            </a:r>
            <a:r>
              <a:rPr lang="fr-CA" dirty="0"/>
              <a:t> a </a:t>
            </a:r>
            <a:r>
              <a:rPr lang="fr-CA" dirty="0" err="1"/>
              <a:t>prophetic</a:t>
            </a:r>
            <a:r>
              <a:rPr lang="fr-CA" dirty="0"/>
              <a:t> position. They are </a:t>
            </a:r>
            <a:r>
              <a:rPr lang="fr-CA" dirty="0" err="1"/>
              <a:t>trying</a:t>
            </a:r>
            <a:r>
              <a:rPr lang="fr-CA" dirty="0"/>
              <a:t> to </a:t>
            </a:r>
            <a:r>
              <a:rPr lang="fr-CA" dirty="0" err="1"/>
              <a:t>take</a:t>
            </a:r>
            <a:r>
              <a:rPr lang="fr-CA" dirty="0"/>
              <a:t> </a:t>
            </a:r>
            <a:r>
              <a:rPr lang="fr-CA" dirty="0" err="1"/>
              <a:t>it</a:t>
            </a:r>
            <a:r>
              <a:rPr lang="fr-CA" dirty="0"/>
              <a:t> </a:t>
            </a:r>
            <a:r>
              <a:rPr lang="fr-CA" dirty="0" err="1"/>
              <a:t>from</a:t>
            </a:r>
            <a:r>
              <a:rPr lang="fr-CA" dirty="0"/>
              <a:t> a moral position. They are </a:t>
            </a:r>
            <a:r>
              <a:rPr lang="fr-CA" dirty="0" err="1"/>
              <a:t>trying</a:t>
            </a:r>
            <a:r>
              <a:rPr lang="fr-CA" dirty="0"/>
              <a:t> to be </a:t>
            </a:r>
            <a:r>
              <a:rPr lang="fr-CA" dirty="0" err="1"/>
              <a:t>unifying</a:t>
            </a:r>
            <a:r>
              <a:rPr lang="fr-CA" dirty="0"/>
              <a:t> </a:t>
            </a:r>
            <a:r>
              <a:rPr lang="fr-CA" dirty="0" err="1"/>
              <a:t>rather</a:t>
            </a:r>
            <a:r>
              <a:rPr lang="fr-CA" dirty="0"/>
              <a:t> </a:t>
            </a:r>
            <a:r>
              <a:rPr lang="fr-CA" dirty="0" err="1"/>
              <a:t>than</a:t>
            </a:r>
            <a:r>
              <a:rPr lang="fr-CA" dirty="0"/>
              <a:t> divisive. They all of </a:t>
            </a:r>
            <a:r>
              <a:rPr lang="fr-CA" dirty="0" err="1"/>
              <a:t>those</a:t>
            </a:r>
            <a:r>
              <a:rPr lang="fr-CA" dirty="0"/>
              <a:t> divisions </a:t>
            </a:r>
            <a:r>
              <a:rPr lang="fr-CA" dirty="0" err="1"/>
              <a:t>within</a:t>
            </a:r>
            <a:r>
              <a:rPr lang="fr-CA" dirty="0"/>
              <a:t> </a:t>
            </a:r>
            <a:r>
              <a:rPr lang="fr-CA" dirty="0" err="1"/>
              <a:t>them</a:t>
            </a:r>
            <a:r>
              <a:rPr lang="fr-CA" dirty="0"/>
              <a:t> </a:t>
            </a:r>
            <a:r>
              <a:rPr lang="fr-CA" dirty="0" err="1"/>
              <a:t>because</a:t>
            </a:r>
            <a:r>
              <a:rPr lang="fr-CA" dirty="0"/>
              <a:t> </a:t>
            </a:r>
            <a:r>
              <a:rPr lang="fr-CA" dirty="0" err="1"/>
              <a:t>they</a:t>
            </a:r>
            <a:r>
              <a:rPr lang="fr-CA" dirty="0"/>
              <a:t> </a:t>
            </a:r>
            <a:r>
              <a:rPr lang="fr-CA" dirty="0" err="1"/>
              <a:t>can’t</a:t>
            </a:r>
            <a:r>
              <a:rPr lang="fr-CA" dirty="0"/>
              <a:t> look at </a:t>
            </a:r>
            <a:r>
              <a:rPr lang="fr-CA" dirty="0" err="1"/>
              <a:t>present</a:t>
            </a:r>
            <a:r>
              <a:rPr lang="fr-CA" dirty="0"/>
              <a:t> </a:t>
            </a:r>
            <a:r>
              <a:rPr lang="fr-CA" dirty="0" err="1"/>
              <a:t>day</a:t>
            </a:r>
            <a:r>
              <a:rPr lang="fr-CA" dirty="0"/>
              <a:t> </a:t>
            </a:r>
            <a:r>
              <a:rPr lang="fr-CA" dirty="0" err="1"/>
              <a:t>events</a:t>
            </a:r>
            <a:r>
              <a:rPr lang="fr-CA" dirty="0"/>
              <a:t> </a:t>
            </a:r>
            <a:r>
              <a:rPr lang="fr-CA" dirty="0" err="1"/>
              <a:t>prophetically</a:t>
            </a:r>
            <a:r>
              <a:rPr lang="fr-CA" dirty="0"/>
              <a:t> (1)</a:t>
            </a:r>
          </a:p>
          <a:p>
            <a:r>
              <a:rPr lang="fr-CA" dirty="0" err="1"/>
              <a:t>Talking</a:t>
            </a:r>
            <a:r>
              <a:rPr lang="fr-CA" dirty="0"/>
              <a:t> about Panium : People </a:t>
            </a:r>
            <a:r>
              <a:rPr lang="fr-CA" dirty="0" err="1"/>
              <a:t>say</a:t>
            </a:r>
            <a:r>
              <a:rPr lang="fr-CA" dirty="0"/>
              <a:t> </a:t>
            </a:r>
            <a:r>
              <a:rPr lang="fr-CA" dirty="0" err="1"/>
              <a:t>hurray</a:t>
            </a:r>
            <a:r>
              <a:rPr lang="fr-CA" dirty="0"/>
              <a:t>, </a:t>
            </a:r>
            <a:r>
              <a:rPr lang="fr-CA" dirty="0" err="1"/>
              <a:t>we</a:t>
            </a:r>
            <a:r>
              <a:rPr lang="fr-CA" dirty="0"/>
              <a:t> can </a:t>
            </a:r>
            <a:r>
              <a:rPr lang="fr-CA" dirty="0" err="1"/>
              <a:t>see</a:t>
            </a:r>
            <a:r>
              <a:rPr lang="fr-CA" dirty="0"/>
              <a:t> Panium </a:t>
            </a:r>
            <a:r>
              <a:rPr lang="fr-CA" dirty="0" err="1"/>
              <a:t>vindicated</a:t>
            </a:r>
            <a:r>
              <a:rPr lang="fr-CA" dirty="0"/>
              <a:t> in a hot </a:t>
            </a:r>
            <a:r>
              <a:rPr lang="fr-CA" dirty="0" err="1"/>
              <a:t>war</a:t>
            </a:r>
            <a:r>
              <a:rPr lang="fr-CA" dirty="0"/>
              <a:t> but </a:t>
            </a:r>
            <a:r>
              <a:rPr lang="fr-CA" dirty="0" err="1"/>
              <a:t>it’s</a:t>
            </a:r>
            <a:r>
              <a:rPr lang="fr-CA" dirty="0"/>
              <a:t> </a:t>
            </a:r>
            <a:r>
              <a:rPr lang="fr-CA" dirty="0" err="1"/>
              <a:t>sad</a:t>
            </a:r>
            <a:r>
              <a:rPr lang="fr-CA" dirty="0"/>
              <a:t>. </a:t>
            </a:r>
            <a:r>
              <a:rPr lang="fr-CA" dirty="0" err="1"/>
              <a:t>Because</a:t>
            </a:r>
            <a:r>
              <a:rPr lang="fr-CA" dirty="0"/>
              <a:t> if </a:t>
            </a:r>
            <a:r>
              <a:rPr lang="fr-CA" dirty="0" err="1"/>
              <a:t>we</a:t>
            </a:r>
            <a:r>
              <a:rPr lang="fr-CA" dirty="0"/>
              <a:t> have to </a:t>
            </a:r>
            <a:r>
              <a:rPr lang="fr-CA" dirty="0" err="1"/>
              <a:t>wait</a:t>
            </a:r>
            <a:r>
              <a:rPr lang="fr-CA" dirty="0"/>
              <a:t> to </a:t>
            </a:r>
            <a:r>
              <a:rPr lang="fr-CA" dirty="0" err="1"/>
              <a:t>see</a:t>
            </a:r>
            <a:r>
              <a:rPr lang="fr-CA" dirty="0"/>
              <a:t> a hot </a:t>
            </a:r>
            <a:r>
              <a:rPr lang="fr-CA" dirty="0" err="1"/>
              <a:t>war</a:t>
            </a:r>
            <a:r>
              <a:rPr lang="fr-CA" dirty="0"/>
              <a:t> to trust the </a:t>
            </a:r>
            <a:r>
              <a:rPr lang="fr-CA" dirty="0" err="1"/>
              <a:t>waymark</a:t>
            </a:r>
            <a:r>
              <a:rPr lang="fr-CA" dirty="0"/>
              <a:t> of Panium, </a:t>
            </a:r>
            <a:r>
              <a:rPr lang="fr-CA" dirty="0" err="1"/>
              <a:t>then</a:t>
            </a:r>
            <a:r>
              <a:rPr lang="fr-CA" dirty="0"/>
              <a:t> </a:t>
            </a:r>
            <a:r>
              <a:rPr lang="fr-CA" dirty="0" err="1"/>
              <a:t>we</a:t>
            </a:r>
            <a:r>
              <a:rPr lang="fr-CA" dirty="0"/>
              <a:t> </a:t>
            </a:r>
            <a:r>
              <a:rPr lang="fr-CA" dirty="0" err="1"/>
              <a:t>never</a:t>
            </a:r>
            <a:r>
              <a:rPr lang="fr-CA" dirty="0"/>
              <a:t> </a:t>
            </a:r>
            <a:r>
              <a:rPr lang="fr-CA" dirty="0" err="1"/>
              <a:t>believe</a:t>
            </a:r>
            <a:r>
              <a:rPr lang="fr-CA" dirty="0"/>
              <a:t> 2018! But </a:t>
            </a:r>
            <a:r>
              <a:rPr lang="fr-CA" dirty="0" err="1"/>
              <a:t>it</a:t>
            </a:r>
            <a:r>
              <a:rPr lang="fr-CA" dirty="0"/>
              <a:t> is </a:t>
            </a:r>
            <a:r>
              <a:rPr lang="fr-CA" dirty="0" err="1"/>
              <a:t>centered</a:t>
            </a:r>
            <a:r>
              <a:rPr lang="fr-CA" dirty="0"/>
              <a:t> on information </a:t>
            </a:r>
            <a:r>
              <a:rPr lang="fr-CA" dirty="0" err="1"/>
              <a:t>fighting</a:t>
            </a:r>
            <a:r>
              <a:rPr lang="fr-CA" dirty="0"/>
              <a:t> for global opinion (2)</a:t>
            </a:r>
          </a:p>
          <a:p>
            <a:r>
              <a:rPr lang="fr-CA" dirty="0"/>
              <a:t>We must use Bible/SOP + methodology to </a:t>
            </a:r>
            <a:r>
              <a:rPr lang="fr-CA" dirty="0" err="1"/>
              <a:t>explain</a:t>
            </a:r>
            <a:r>
              <a:rPr lang="fr-CA" dirty="0"/>
              <a:t> our </a:t>
            </a:r>
            <a:r>
              <a:rPr lang="fr-CA" dirty="0" err="1"/>
              <a:t>faith</a:t>
            </a:r>
            <a:r>
              <a:rPr lang="fr-CA" dirty="0"/>
              <a:t>. </a:t>
            </a:r>
            <a:endParaRPr lang="en-CA" dirty="0"/>
          </a:p>
        </p:txBody>
      </p:sp>
      <p:sp>
        <p:nvSpPr>
          <p:cNvPr id="4" name="Footer Placeholder 3">
            <a:extLst>
              <a:ext uri="{FF2B5EF4-FFF2-40B4-BE49-F238E27FC236}">
                <a16:creationId xmlns:a16="http://schemas.microsoft.com/office/drawing/2014/main" id="{FAF04FAB-7DAC-4014-918E-49152B64E965}"/>
              </a:ext>
            </a:extLst>
          </p:cNvPr>
          <p:cNvSpPr>
            <a:spLocks noGrp="1"/>
          </p:cNvSpPr>
          <p:nvPr>
            <p:ph type="ftr" sz="quarter" idx="11"/>
          </p:nvPr>
        </p:nvSpPr>
        <p:spPr>
          <a:xfrm>
            <a:off x="770263" y="5960055"/>
            <a:ext cx="8162070" cy="242677"/>
          </a:xfrm>
        </p:spPr>
        <p:txBody>
          <a:bodyPr/>
          <a:lstStyle/>
          <a:p>
            <a:endParaRPr lang="en-CA" dirty="0"/>
          </a:p>
          <a:p>
            <a:endParaRPr lang="en-CA" dirty="0"/>
          </a:p>
          <a:p>
            <a:r>
              <a:rPr lang="en-CA" dirty="0"/>
              <a:t>Elder Tess – Vesper # 1 : Navigating the complex : 11-02-2022 </a:t>
            </a:r>
            <a:r>
              <a:rPr lang="en-CA" dirty="0">
                <a:hlinkClick r:id="rId2"/>
              </a:rPr>
              <a:t>https://www.youtube.com/watch?v=jh0jWDL11lA&amp;t=3737s</a:t>
            </a:r>
            <a:endParaRPr lang="en-CA" dirty="0"/>
          </a:p>
          <a:p>
            <a:r>
              <a:rPr lang="en-US" dirty="0"/>
              <a:t>Elder Tess – Vesper # 5: End time Events and the conflicting Ethos 11-03-2022  </a:t>
            </a:r>
            <a:r>
              <a:rPr lang="en-US" dirty="0">
                <a:hlinkClick r:id="rId3"/>
              </a:rPr>
              <a:t>https://www.youtube.com/watch?v=fD-DnMyOJqk</a:t>
            </a:r>
            <a:endParaRPr lang="en-US" dirty="0"/>
          </a:p>
          <a:p>
            <a:endParaRPr lang="en-US" dirty="0"/>
          </a:p>
        </p:txBody>
      </p:sp>
    </p:spTree>
    <p:extLst>
      <p:ext uri="{BB962C8B-B14F-4D97-AF65-F5344CB8AC3E}">
        <p14:creationId xmlns:p14="http://schemas.microsoft.com/office/powerpoint/2010/main" val="3161239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60C55-B7CD-498C-ABC5-091907240AC3}"/>
              </a:ext>
            </a:extLst>
          </p:cNvPr>
          <p:cNvSpPr>
            <a:spLocks noGrp="1"/>
          </p:cNvSpPr>
          <p:nvPr>
            <p:ph type="title"/>
          </p:nvPr>
        </p:nvSpPr>
        <p:spPr/>
        <p:txBody>
          <a:bodyPr/>
          <a:lstStyle/>
          <a:p>
            <a:r>
              <a:rPr lang="fr-CA" dirty="0" err="1"/>
              <a:t>Simplicity</a:t>
            </a:r>
            <a:endParaRPr lang="en-CA" dirty="0"/>
          </a:p>
        </p:txBody>
      </p:sp>
      <p:sp>
        <p:nvSpPr>
          <p:cNvPr id="3" name="Content Placeholder 2">
            <a:extLst>
              <a:ext uri="{FF2B5EF4-FFF2-40B4-BE49-F238E27FC236}">
                <a16:creationId xmlns:a16="http://schemas.microsoft.com/office/drawing/2014/main" id="{CE9BF3C5-EC0E-4D59-B27A-2C95BC9ADC8D}"/>
              </a:ext>
            </a:extLst>
          </p:cNvPr>
          <p:cNvSpPr>
            <a:spLocks noGrp="1"/>
          </p:cNvSpPr>
          <p:nvPr>
            <p:ph idx="1"/>
          </p:nvPr>
        </p:nvSpPr>
        <p:spPr>
          <a:xfrm>
            <a:off x="1066800" y="2103120"/>
            <a:ext cx="9643533" cy="3570567"/>
          </a:xfrm>
        </p:spPr>
        <p:txBody>
          <a:bodyPr>
            <a:normAutofit fontScale="85000" lnSpcReduction="10000"/>
          </a:bodyPr>
          <a:lstStyle/>
          <a:p>
            <a:pPr marL="342900" lvl="0" indent="-342900">
              <a:lnSpc>
                <a:spcPct val="107000"/>
              </a:lnSpc>
              <a:spcAft>
                <a:spcPts val="800"/>
              </a:spcAft>
              <a:buFont typeface="Garamond" panose="02020404030301010803" pitchFamily="18" charset="0"/>
              <a:buChar char="◦"/>
              <a:tabLst>
                <a:tab pos="457200" algn="l"/>
              </a:tabLst>
            </a:pPr>
            <a:r>
              <a:rPr lang="en-CA" sz="1800" dirty="0">
                <a:effectLst/>
                <a:latin typeface="Calibri" panose="020F0502020204030204" pitchFamily="34" charset="0"/>
                <a:ea typeface="Calibri" panose="020F0502020204030204" pitchFamily="34" charset="0"/>
                <a:cs typeface="Arial" panose="020B0604020202020204" pitchFamily="34" charset="0"/>
              </a:rPr>
              <a:t>People find a comfort in thinking it is just going to be simple where we don’t need to understand everything, we don’t need to worry too much because we will just see it and we see it, we will just do the right thing. If it is just Sabbath and Sunday, I will just see it in congress and then, I will keep Sabbath anyway and my salvation will be secured. </a:t>
            </a:r>
            <a:r>
              <a:rPr lang="fr-CA" sz="1800" dirty="0">
                <a:effectLst/>
                <a:latin typeface="Calibri" panose="020F0502020204030204" pitchFamily="34" charset="0"/>
                <a:ea typeface="Calibri" panose="020F0502020204030204" pitchFamily="34" charset="0"/>
                <a:cs typeface="Arial" panose="020B0604020202020204" pitchFamily="34" charset="0"/>
              </a:rPr>
              <a:t>(1)</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Garamond" panose="02020404030301010803" pitchFamily="18" charset="0"/>
              <a:buChar char="◦"/>
              <a:tabLst>
                <a:tab pos="457200" algn="l"/>
              </a:tabLst>
            </a:pPr>
            <a:r>
              <a:rPr lang="en-CA" sz="1800" dirty="0">
                <a:effectLst/>
                <a:latin typeface="Calibri" panose="020F0502020204030204" pitchFamily="34" charset="0"/>
                <a:ea typeface="Calibri" panose="020F0502020204030204" pitchFamily="34" charset="0"/>
                <a:cs typeface="Arial" panose="020B0604020202020204" pitchFamily="34" charset="0"/>
              </a:rPr>
              <a:t>People ask me what they should teach, what we take to the Levites. Individually, a lot of that depends on you. Do not summarize this message </a:t>
            </a:r>
            <a:r>
              <a:rPr lang="en-CA" sz="1200" dirty="0">
                <a:effectLst/>
                <a:latin typeface="Calibri" panose="020F0502020204030204" pitchFamily="34" charset="0"/>
                <a:ea typeface="Calibri" panose="020F0502020204030204" pitchFamily="34" charset="0"/>
                <a:cs typeface="Arial" panose="020B0604020202020204" pitchFamily="34" charset="0"/>
              </a:rPr>
              <a:t>(referencing LGBTQ). </a:t>
            </a:r>
            <a:r>
              <a:rPr lang="en-CA" sz="1800" b="1" dirty="0">
                <a:effectLst/>
                <a:latin typeface="Calibri" panose="020F0502020204030204" pitchFamily="34" charset="0"/>
                <a:ea typeface="Calibri" panose="020F0502020204030204" pitchFamily="34" charset="0"/>
                <a:cs typeface="Arial" panose="020B0604020202020204" pitchFamily="34" charset="0"/>
              </a:rPr>
              <a:t>No summaries</a:t>
            </a:r>
            <a:r>
              <a:rPr lang="en-CA" sz="1800" dirty="0">
                <a:effectLst/>
                <a:latin typeface="Calibri" panose="020F0502020204030204" pitchFamily="34" charset="0"/>
                <a:ea typeface="Calibri" panose="020F0502020204030204" pitchFamily="34" charset="0"/>
                <a:cs typeface="Arial" panose="020B0604020202020204" pitchFamily="34" charset="0"/>
              </a:rPr>
              <a:t>. People ask for summaries, do not give it </a:t>
            </a:r>
            <a:r>
              <a:rPr lang="en-CA" sz="1800" b="1" dirty="0">
                <a:effectLst/>
                <a:latin typeface="Calibri" panose="020F0502020204030204" pitchFamily="34" charset="0"/>
                <a:ea typeface="Calibri" panose="020F0502020204030204" pitchFamily="34" charset="0"/>
                <a:cs typeface="Arial" panose="020B0604020202020204" pitchFamily="34" charset="0"/>
              </a:rPr>
              <a:t>because God didn’t win you through a summary</a:t>
            </a:r>
            <a:r>
              <a:rPr lang="en-CA" sz="1800" dirty="0">
                <a:effectLst/>
                <a:latin typeface="Calibri" panose="020F0502020204030204" pitchFamily="34" charset="0"/>
                <a:ea typeface="Calibri" panose="020F0502020204030204" pitchFamily="34" charset="0"/>
                <a:cs typeface="Arial" panose="020B0604020202020204" pitchFamily="34" charset="0"/>
              </a:rPr>
              <a:t>. Do not teach it without stringing them from </a:t>
            </a:r>
            <a:r>
              <a:rPr lang="en-CA"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Eden to Eden</a:t>
            </a:r>
            <a:r>
              <a:rPr lang="en-CA" sz="1800" dirty="0">
                <a:effectLst/>
                <a:latin typeface="Calibri" panose="020F0502020204030204" pitchFamily="34" charset="0"/>
                <a:ea typeface="Calibri" panose="020F0502020204030204" pitchFamily="34" charset="0"/>
                <a:cs typeface="Arial" panose="020B0604020202020204" pitchFamily="34" charset="0"/>
              </a:rPr>
              <a:t>, the </a:t>
            </a:r>
            <a:r>
              <a:rPr lang="en-CA"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apis bull</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gender equality </a:t>
            </a:r>
            <a:r>
              <a:rPr lang="en-CA" sz="1800" dirty="0">
                <a:effectLst/>
                <a:latin typeface="Calibri" panose="020F0502020204030204" pitchFamily="34" charset="0"/>
                <a:ea typeface="Calibri" panose="020F0502020204030204" pitchFamily="34" charset="0"/>
                <a:cs typeface="Arial" panose="020B0604020202020204" pitchFamily="34" charset="0"/>
              </a:rPr>
              <a:t>unless you’re speaking to people who already know that. If people are already well grounded in that, you can bring in all the other parts of that puzzle. But to do that with people who are not strong in the message, you’ll sever gay marriage from the subject of gender. And if this </a:t>
            </a:r>
            <a:r>
              <a:rPr lang="en-CA" sz="1200" dirty="0">
                <a:effectLst/>
                <a:latin typeface="Calibri" panose="020F0502020204030204" pitchFamily="34" charset="0"/>
                <a:ea typeface="Calibri" panose="020F0502020204030204" pitchFamily="34" charset="0"/>
                <a:cs typeface="Arial" panose="020B0604020202020204" pitchFamily="34" charset="0"/>
              </a:rPr>
              <a:t>(LGBTQ)</a:t>
            </a:r>
            <a:r>
              <a:rPr lang="en-CA" sz="1800" dirty="0">
                <a:effectLst/>
                <a:latin typeface="Calibri" panose="020F0502020204030204" pitchFamily="34" charset="0"/>
                <a:ea typeface="Calibri" panose="020F0502020204030204" pitchFamily="34" charset="0"/>
                <a:cs typeface="Arial" panose="020B0604020202020204" pitchFamily="34" charset="0"/>
              </a:rPr>
              <a:t> was the inevitable conclusion of the midnight cry message, the MC was </a:t>
            </a:r>
            <a:r>
              <a:rPr lang="en-CA"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two streams of information and gender</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fr-CA" sz="1800" b="1" dirty="0">
                <a:effectLst/>
                <a:latin typeface="Calibri" panose="020F0502020204030204" pitchFamily="34" charset="0"/>
                <a:ea typeface="Calibri" panose="020F0502020204030204" pitchFamily="34" charset="0"/>
                <a:cs typeface="Arial" panose="020B0604020202020204" pitchFamily="34" charset="0"/>
              </a:rPr>
              <a:t>You </a:t>
            </a:r>
            <a:r>
              <a:rPr lang="fr-CA" sz="1800" b="1" dirty="0" err="1">
                <a:effectLst/>
                <a:latin typeface="Calibri" panose="020F0502020204030204" pitchFamily="34" charset="0"/>
                <a:ea typeface="Calibri" panose="020F0502020204030204" pitchFamily="34" charset="0"/>
                <a:cs typeface="Arial" panose="020B0604020202020204" pitchFamily="34" charset="0"/>
              </a:rPr>
              <a:t>cannot</a:t>
            </a:r>
            <a:r>
              <a:rPr lang="fr-CA" sz="1800" b="1" dirty="0">
                <a:effectLst/>
                <a:latin typeface="Calibri" panose="020F0502020204030204" pitchFamily="34" charset="0"/>
                <a:ea typeface="Calibri" panose="020F0502020204030204" pitchFamily="34" charset="0"/>
                <a:cs typeface="Arial" panose="020B0604020202020204" pitchFamily="34" charset="0"/>
              </a:rPr>
              <a:t> split </a:t>
            </a:r>
            <a:r>
              <a:rPr lang="fr-CA" sz="1800" b="1" dirty="0" err="1">
                <a:effectLst/>
                <a:latin typeface="Calibri" panose="020F0502020204030204" pitchFamily="34" charset="0"/>
                <a:ea typeface="Calibri" panose="020F0502020204030204" pitchFamily="34" charset="0"/>
                <a:cs typeface="Arial" panose="020B0604020202020204" pitchFamily="34" charset="0"/>
              </a:rPr>
              <a:t>them</a:t>
            </a:r>
            <a:r>
              <a:rPr lang="fr-CA" sz="1800" b="1" dirty="0">
                <a:effectLst/>
                <a:latin typeface="Calibri" panose="020F0502020204030204" pitchFamily="34" charset="0"/>
                <a:ea typeface="Calibri" panose="020F0502020204030204" pitchFamily="34" charset="0"/>
                <a:cs typeface="Arial" panose="020B0604020202020204" pitchFamily="34" charset="0"/>
              </a:rPr>
              <a:t>!</a:t>
            </a:r>
            <a:endParaRPr lang="en-CA"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Garamond" panose="02020404030301010803" pitchFamily="18" charset="0"/>
              <a:buChar char="◦"/>
              <a:tabLst>
                <a:tab pos="457200" algn="l"/>
              </a:tabLst>
            </a:pPr>
            <a:r>
              <a:rPr lang="en-CA" sz="1800" dirty="0">
                <a:effectLst/>
                <a:latin typeface="Calibri" panose="020F0502020204030204" pitchFamily="34" charset="0"/>
                <a:ea typeface="Calibri" panose="020F0502020204030204" pitchFamily="34" charset="0"/>
                <a:cs typeface="Arial" panose="020B0604020202020204" pitchFamily="34" charset="0"/>
              </a:rPr>
              <a:t>If we are going to go to work, the title of priest is not just some type of card you keep in your pocket. </a:t>
            </a:r>
            <a:r>
              <a:rPr lang="fr-CA" sz="1800" dirty="0">
                <a:effectLst/>
                <a:latin typeface="Calibri" panose="020F0502020204030204" pitchFamily="34" charset="0"/>
                <a:ea typeface="Calibri" panose="020F0502020204030204" pitchFamily="34" charset="0"/>
                <a:cs typeface="Arial" panose="020B0604020202020204" pitchFamily="34" charset="0"/>
              </a:rPr>
              <a:t>All </a:t>
            </a:r>
            <a:r>
              <a:rPr lang="fr-CA" sz="1800" dirty="0" err="1">
                <a:effectLst/>
                <a:latin typeface="Calibri" panose="020F0502020204030204" pitchFamily="34" charset="0"/>
                <a:ea typeface="Calibri" panose="020F0502020204030204" pitchFamily="34" charset="0"/>
                <a:cs typeface="Arial" panose="020B0604020202020204" pitchFamily="34" charset="0"/>
              </a:rPr>
              <a:t>it</a:t>
            </a:r>
            <a:r>
              <a:rPr lang="fr-CA" sz="1800" dirty="0">
                <a:effectLst/>
                <a:latin typeface="Calibri" panose="020F0502020204030204" pitchFamily="34" charset="0"/>
                <a:ea typeface="Calibri" panose="020F0502020204030204" pitchFamily="34" charset="0"/>
                <a:cs typeface="Arial" panose="020B0604020202020204" pitchFamily="34" charset="0"/>
              </a:rPr>
              <a:t> </a:t>
            </a:r>
            <a:r>
              <a:rPr lang="fr-CA" sz="1800" dirty="0" err="1">
                <a:effectLst/>
                <a:latin typeface="Calibri" panose="020F0502020204030204" pitchFamily="34" charset="0"/>
                <a:ea typeface="Calibri" panose="020F0502020204030204" pitchFamily="34" charset="0"/>
                <a:cs typeface="Arial" panose="020B0604020202020204" pitchFamily="34" charset="0"/>
              </a:rPr>
              <a:t>means</a:t>
            </a:r>
            <a:r>
              <a:rPr lang="fr-CA" sz="1800" dirty="0">
                <a:effectLst/>
                <a:latin typeface="Calibri" panose="020F0502020204030204" pitchFamily="34" charset="0"/>
                <a:ea typeface="Calibri" panose="020F0502020204030204" pitchFamily="34" charset="0"/>
                <a:cs typeface="Arial" panose="020B0604020202020204" pitchFamily="34" charset="0"/>
              </a:rPr>
              <a:t> is </a:t>
            </a:r>
            <a:r>
              <a:rPr lang="fr-CA" sz="1800" dirty="0" err="1">
                <a:effectLst/>
                <a:latin typeface="Calibri" panose="020F0502020204030204" pitchFamily="34" charset="0"/>
                <a:ea typeface="Calibri" panose="020F0502020204030204" pitchFamily="34" charset="0"/>
                <a:cs typeface="Arial" panose="020B0604020202020204" pitchFamily="34" charset="0"/>
              </a:rPr>
              <a:t>teachers</a:t>
            </a:r>
            <a:r>
              <a:rPr lang="fr-CA" sz="1800" dirty="0">
                <a:effectLst/>
                <a:latin typeface="Calibri" panose="020F0502020204030204" pitchFamily="34" charset="0"/>
                <a:ea typeface="Calibri" panose="020F0502020204030204" pitchFamily="34" charset="0"/>
                <a:cs typeface="Arial" panose="020B0604020202020204" pitchFamily="34" charset="0"/>
              </a:rPr>
              <a:t>. (2)</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Footer Placeholder 5">
            <a:extLst>
              <a:ext uri="{FF2B5EF4-FFF2-40B4-BE49-F238E27FC236}">
                <a16:creationId xmlns:a16="http://schemas.microsoft.com/office/drawing/2014/main" id="{CDD805CE-3D2F-4FAD-A569-62E013B9E25E}"/>
              </a:ext>
            </a:extLst>
          </p:cNvPr>
          <p:cNvSpPr>
            <a:spLocks noGrp="1"/>
          </p:cNvSpPr>
          <p:nvPr>
            <p:ph type="ftr" sz="quarter" idx="11"/>
          </p:nvPr>
        </p:nvSpPr>
        <p:spPr>
          <a:xfrm>
            <a:off x="1066799" y="5762613"/>
            <a:ext cx="10346676" cy="638187"/>
          </a:xfrm>
        </p:spPr>
        <p:txBody>
          <a:bodyPr/>
          <a:lstStyle/>
          <a:p>
            <a:r>
              <a:rPr lang="en-CA" dirty="0"/>
              <a:t>(1) Elder Tess – Vesper # 1 : Navigating the complex : 11-02-2022 </a:t>
            </a:r>
            <a:r>
              <a:rPr lang="en-CA" dirty="0">
                <a:hlinkClick r:id="rId2"/>
              </a:rPr>
              <a:t>https://www.youtube.com/watch?v=jh0jWDL11lA&amp;t=3737s</a:t>
            </a:r>
            <a:endParaRPr lang="en-CA" dirty="0"/>
          </a:p>
          <a:p>
            <a:r>
              <a:rPr lang="en-CA" b="0" i="0" dirty="0">
                <a:effectLst/>
                <a:latin typeface="Roboto" panose="02000000000000000000" pitchFamily="2" charset="0"/>
              </a:rPr>
              <a:t>(2) #2 - Spiritual Discernment and 1850 - Tess Lambert - Oct 1, 2021 </a:t>
            </a:r>
            <a:r>
              <a:rPr lang="en-CA" dirty="0">
                <a:hlinkClick r:id="rId3"/>
              </a:rPr>
              <a:t>https://www.youtube.com/watch?v=gyk3Lq760RY</a:t>
            </a:r>
            <a:endParaRPr lang="en-CA" dirty="0"/>
          </a:p>
          <a:p>
            <a:endParaRPr lang="en-CA" dirty="0"/>
          </a:p>
          <a:p>
            <a:endParaRPr lang="en-US" dirty="0"/>
          </a:p>
        </p:txBody>
      </p:sp>
      <p:sp>
        <p:nvSpPr>
          <p:cNvPr id="7" name="TextBox 6">
            <a:extLst>
              <a:ext uri="{FF2B5EF4-FFF2-40B4-BE49-F238E27FC236}">
                <a16:creationId xmlns:a16="http://schemas.microsoft.com/office/drawing/2014/main" id="{A0A6F6D8-93FB-47DB-96DF-E0838C12CC8A}"/>
              </a:ext>
            </a:extLst>
          </p:cNvPr>
          <p:cNvSpPr txBox="1"/>
          <p:nvPr/>
        </p:nvSpPr>
        <p:spPr>
          <a:xfrm>
            <a:off x="10769600" y="3152001"/>
            <a:ext cx="1066800" cy="553998"/>
          </a:xfrm>
          <a:prstGeom prst="rect">
            <a:avLst/>
          </a:prstGeom>
          <a:noFill/>
        </p:spPr>
        <p:txBody>
          <a:bodyPr wrap="square" rtlCol="0">
            <a:spAutoFit/>
          </a:bodyPr>
          <a:lstStyle/>
          <a:p>
            <a:r>
              <a:rPr lang="en-CA" sz="1000" b="1" dirty="0">
                <a:solidFill>
                  <a:srgbClr val="0070C0"/>
                </a:solidFill>
              </a:rPr>
              <a:t>Notice: </a:t>
            </a:r>
            <a:r>
              <a:rPr lang="en-CA" sz="1000" dirty="0">
                <a:solidFill>
                  <a:srgbClr val="0070C0"/>
                </a:solidFill>
              </a:rPr>
              <a:t>Elder Tess is giving us a plan to follow</a:t>
            </a:r>
          </a:p>
        </p:txBody>
      </p:sp>
    </p:spTree>
    <p:extLst>
      <p:ext uri="{BB962C8B-B14F-4D97-AF65-F5344CB8AC3E}">
        <p14:creationId xmlns:p14="http://schemas.microsoft.com/office/powerpoint/2010/main" val="136970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F273-9E06-4FE3-9B20-BC16C59CEEA9}"/>
              </a:ext>
            </a:extLst>
          </p:cNvPr>
          <p:cNvSpPr>
            <a:spLocks noGrp="1"/>
          </p:cNvSpPr>
          <p:nvPr>
            <p:ph type="title"/>
          </p:nvPr>
        </p:nvSpPr>
        <p:spPr/>
        <p:txBody>
          <a:bodyPr/>
          <a:lstStyle/>
          <a:p>
            <a:r>
              <a:rPr lang="en-CA" dirty="0"/>
              <a:t>Simplicity, continues.</a:t>
            </a:r>
          </a:p>
        </p:txBody>
      </p:sp>
      <p:sp>
        <p:nvSpPr>
          <p:cNvPr id="3" name="Content Placeholder 2">
            <a:extLst>
              <a:ext uri="{FF2B5EF4-FFF2-40B4-BE49-F238E27FC236}">
                <a16:creationId xmlns:a16="http://schemas.microsoft.com/office/drawing/2014/main" id="{3592FE0B-80B1-4A5C-BA9D-5AE3A23DED2E}"/>
              </a:ext>
            </a:extLst>
          </p:cNvPr>
          <p:cNvSpPr>
            <a:spLocks noGrp="1"/>
          </p:cNvSpPr>
          <p:nvPr>
            <p:ph idx="1"/>
          </p:nvPr>
        </p:nvSpPr>
        <p:spPr>
          <a:xfrm>
            <a:off x="1066800" y="2103120"/>
            <a:ext cx="9364133" cy="3849624"/>
          </a:xfrm>
        </p:spPr>
        <p:txBody>
          <a:bodyPr>
            <a:normAutofit/>
          </a:bodyPr>
          <a:lstStyle/>
          <a:p>
            <a:pPr>
              <a:lnSpc>
                <a:spcPct val="107000"/>
              </a:lnSpc>
              <a:spcAft>
                <a:spcPts val="800"/>
              </a:spcAft>
            </a:pPr>
            <a:r>
              <a:rPr lang="en-CA" sz="1800" dirty="0">
                <a:effectLst/>
                <a:ea typeface="Times New Roman" panose="02020603050405020304" pitchFamily="18" charset="0"/>
                <a:cs typeface="Times New Roman" panose="02020603050405020304" pitchFamily="18" charset="0"/>
              </a:rPr>
              <a:t>Unless you can draw for me the immediate </a:t>
            </a:r>
            <a:r>
              <a:rPr lang="en-CA" sz="1800" dirty="0">
                <a:solidFill>
                  <a:srgbClr val="0070C0"/>
                </a:solidFill>
                <a:effectLst/>
                <a:ea typeface="Times New Roman" panose="02020603050405020304" pitchFamily="18" charset="0"/>
                <a:cs typeface="Times New Roman" panose="02020603050405020304" pitchFamily="18" charset="0"/>
              </a:rPr>
              <a:t>history of Modern Rome</a:t>
            </a:r>
            <a:r>
              <a:rPr lang="en-CA" sz="1800" dirty="0">
                <a:effectLst/>
                <a:ea typeface="Times New Roman" panose="02020603050405020304" pitchFamily="18" charset="0"/>
                <a:cs typeface="Times New Roman" panose="02020603050405020304" pitchFamily="18" charset="0"/>
              </a:rPr>
              <a:t>, explain </a:t>
            </a:r>
            <a:r>
              <a:rPr lang="en-CA" sz="1800" dirty="0">
                <a:solidFill>
                  <a:srgbClr val="0070C0"/>
                </a:solidFill>
                <a:effectLst/>
                <a:ea typeface="Times New Roman" panose="02020603050405020304" pitchFamily="18" charset="0"/>
                <a:cs typeface="Times New Roman" panose="02020603050405020304" pitchFamily="18" charset="0"/>
              </a:rPr>
              <a:t>the Omega in relation to 1989</a:t>
            </a:r>
            <a:r>
              <a:rPr lang="en-CA" sz="1800" dirty="0">
                <a:effectLst/>
                <a:ea typeface="Times New Roman" panose="02020603050405020304" pitchFamily="18" charset="0"/>
                <a:cs typeface="Times New Roman" panose="02020603050405020304" pitchFamily="18" charset="0"/>
              </a:rPr>
              <a:t>, and </a:t>
            </a:r>
            <a:r>
              <a:rPr lang="en-CA" sz="1800" dirty="0">
                <a:solidFill>
                  <a:srgbClr val="0070C0"/>
                </a:solidFill>
                <a:effectLst/>
                <a:ea typeface="Times New Roman" panose="02020603050405020304" pitchFamily="18" charset="0"/>
                <a:cs typeface="Times New Roman" panose="02020603050405020304" pitchFamily="18" charset="0"/>
              </a:rPr>
              <a:t>the papal connection of World War One World War Two</a:t>
            </a:r>
            <a:r>
              <a:rPr lang="en-CA" sz="1800" dirty="0">
                <a:effectLst/>
                <a:ea typeface="Times New Roman" panose="02020603050405020304" pitchFamily="18" charset="0"/>
                <a:cs typeface="Times New Roman" panose="02020603050405020304" pitchFamily="18" charset="0"/>
              </a:rPr>
              <a:t>. Unless you can explain </a:t>
            </a:r>
            <a:r>
              <a:rPr lang="en-CA" sz="1800" dirty="0">
                <a:solidFill>
                  <a:srgbClr val="0070C0"/>
                </a:solidFill>
                <a:effectLst/>
                <a:ea typeface="Times New Roman" panose="02020603050405020304" pitchFamily="18" charset="0"/>
                <a:cs typeface="Times New Roman" panose="02020603050405020304" pitchFamily="18" charset="0"/>
              </a:rPr>
              <a:t>1888 ,protestant history, 1950s and 60s, Moral Majority to today</a:t>
            </a:r>
            <a:r>
              <a:rPr lang="en-CA" sz="1800" dirty="0">
                <a:effectLst/>
                <a:ea typeface="Times New Roman" panose="02020603050405020304" pitchFamily="18" charset="0"/>
                <a:cs typeface="Times New Roman" panose="02020603050405020304" pitchFamily="18" charset="0"/>
              </a:rPr>
              <a:t>. </a:t>
            </a:r>
            <a:r>
              <a:rPr lang="en-CA" sz="1800" dirty="0">
                <a:solidFill>
                  <a:srgbClr val="0070C0"/>
                </a:solidFill>
                <a:effectLst/>
                <a:ea typeface="Times New Roman" panose="02020603050405020304" pitchFamily="18" charset="0"/>
                <a:cs typeface="Times New Roman" panose="02020603050405020304" pitchFamily="18" charset="0"/>
              </a:rPr>
              <a:t>Conspiracy theories </a:t>
            </a:r>
            <a:r>
              <a:rPr lang="en-CA" sz="1800" dirty="0">
                <a:effectLst/>
                <a:ea typeface="Times New Roman" panose="02020603050405020304" pitchFamily="18" charset="0"/>
                <a:cs typeface="Times New Roman" panose="02020603050405020304" pitchFamily="18" charset="0"/>
              </a:rPr>
              <a:t>how they interact with </a:t>
            </a:r>
            <a:r>
              <a:rPr lang="en-CA" sz="1800" dirty="0">
                <a:solidFill>
                  <a:srgbClr val="0070C0"/>
                </a:solidFill>
                <a:effectLst/>
                <a:ea typeface="Times New Roman" panose="02020603050405020304" pitchFamily="18" charset="0"/>
                <a:cs typeface="Times New Roman" panose="02020603050405020304" pitchFamily="18" charset="0"/>
              </a:rPr>
              <a:t>these three </a:t>
            </a:r>
            <a:r>
              <a:rPr lang="en-CA" sz="1800" dirty="0">
                <a:effectLst/>
                <a:ea typeface="Times New Roman" panose="02020603050405020304" pitchFamily="18" charset="0"/>
                <a:cs typeface="Times New Roman" panose="02020603050405020304" pitchFamily="18" charset="0"/>
              </a:rPr>
              <a:t>(referring the three movements) history of Adventism. Until that can be done, your own research that you want to put into those studies will not help you.</a:t>
            </a:r>
            <a:endParaRPr lang="en-CA" sz="1800" dirty="0">
              <a:effectLst/>
              <a:ea typeface="Calibri" panose="020F0502020204030204" pitchFamily="34" charset="0"/>
              <a:cs typeface="Arial" panose="020B0604020202020204" pitchFamily="34" charset="0"/>
            </a:endParaRPr>
          </a:p>
          <a:p>
            <a:pPr>
              <a:lnSpc>
                <a:spcPct val="107000"/>
              </a:lnSpc>
              <a:spcAft>
                <a:spcPts val="800"/>
              </a:spcAft>
            </a:pPr>
            <a:r>
              <a:rPr lang="en-CA" sz="1800" dirty="0">
                <a:effectLst/>
                <a:ea typeface="Times New Roman" panose="02020603050405020304" pitchFamily="18" charset="0"/>
                <a:cs typeface="Times New Roman" panose="02020603050405020304" pitchFamily="18" charset="0"/>
              </a:rPr>
              <a:t>You can't build upon a foundation you don't have!</a:t>
            </a:r>
            <a:endParaRPr lang="en-CA" sz="1800" dirty="0">
              <a:effectLst/>
              <a:ea typeface="Calibri" panose="020F0502020204030204" pitchFamily="34" charset="0"/>
              <a:cs typeface="Arial" panose="020B0604020202020204" pitchFamily="34" charset="0"/>
            </a:endParaRPr>
          </a:p>
          <a:p>
            <a:pPr>
              <a:lnSpc>
                <a:spcPct val="107000"/>
              </a:lnSpc>
              <a:spcAft>
                <a:spcPts val="800"/>
              </a:spcAft>
            </a:pPr>
            <a:r>
              <a:rPr lang="en-CA" sz="1800" dirty="0">
                <a:effectLst/>
                <a:ea typeface="Times New Roman" panose="02020603050405020304" pitchFamily="18" charset="0"/>
                <a:cs typeface="Times New Roman" panose="02020603050405020304" pitchFamily="18" charset="0"/>
              </a:rPr>
              <a:t> So turn off YouTube. Go to university which you'll find on the </a:t>
            </a:r>
            <a:r>
              <a:rPr lang="en-CA" sz="1800" u="sng" dirty="0">
                <a:solidFill>
                  <a:srgbClr val="0000FF"/>
                </a:solidFill>
                <a:effectLst/>
                <a:ea typeface="Times New Roman" panose="02020603050405020304" pitchFamily="18" charset="0"/>
                <a:cs typeface="Times New Roman" panose="02020603050405020304" pitchFamily="18" charset="0"/>
                <a:hlinkClick r:id="rId2"/>
              </a:rPr>
              <a:t>https://www.themidnightcry.co.uk</a:t>
            </a:r>
            <a:r>
              <a:rPr lang="en-CA" sz="1800" dirty="0">
                <a:effectLst/>
                <a:ea typeface="Times New Roman" panose="02020603050405020304" pitchFamily="18" charset="0"/>
                <a:cs typeface="Times New Roman" panose="02020603050405020304" pitchFamily="18" charset="0"/>
              </a:rPr>
              <a:t>.  Understand the lines.</a:t>
            </a:r>
            <a:endParaRPr lang="en-CA" sz="1800" dirty="0">
              <a:effectLst/>
              <a:ea typeface="Calibri" panose="020F0502020204030204" pitchFamily="34" charset="0"/>
              <a:cs typeface="Arial" panose="020B0604020202020204" pitchFamily="34" charset="0"/>
            </a:endParaRPr>
          </a:p>
          <a:p>
            <a:pPr>
              <a:lnSpc>
                <a:spcPct val="107000"/>
              </a:lnSpc>
              <a:spcAft>
                <a:spcPts val="800"/>
              </a:spcAft>
            </a:pPr>
            <a:r>
              <a:rPr lang="en-CA" sz="1800" dirty="0">
                <a:effectLst/>
                <a:ea typeface="Times New Roman" panose="02020603050405020304" pitchFamily="18" charset="0"/>
                <a:cs typeface="Times New Roman" panose="02020603050405020304" pitchFamily="18" charset="0"/>
              </a:rPr>
              <a:t> </a:t>
            </a:r>
            <a:r>
              <a:rPr lang="en-CA" sz="1800" b="1" dirty="0">
                <a:effectLst/>
                <a:ea typeface="Times New Roman" panose="02020603050405020304" pitchFamily="18" charset="0"/>
                <a:cs typeface="Times New Roman" panose="02020603050405020304" pitchFamily="18" charset="0"/>
              </a:rPr>
              <a:t>That's what the church needs. People with spiritual discernment who puts the responsibility of being a member of this movement in its right place. See the ugliness of sexism.</a:t>
            </a:r>
            <a:endParaRPr lang="en-CA" sz="1800" b="1" dirty="0">
              <a:effectLst/>
              <a:ea typeface="Calibri" panose="020F0502020204030204" pitchFamily="34" charset="0"/>
              <a:cs typeface="Arial" panose="020B0604020202020204" pitchFamily="34" charset="0"/>
            </a:endParaRPr>
          </a:p>
          <a:p>
            <a:endParaRPr lang="en-CA" dirty="0"/>
          </a:p>
        </p:txBody>
      </p:sp>
      <p:sp>
        <p:nvSpPr>
          <p:cNvPr id="4" name="TextBox 3">
            <a:extLst>
              <a:ext uri="{FF2B5EF4-FFF2-40B4-BE49-F238E27FC236}">
                <a16:creationId xmlns:a16="http://schemas.microsoft.com/office/drawing/2014/main" id="{8298D116-9353-4058-91A0-617A9355B1F8}"/>
              </a:ext>
            </a:extLst>
          </p:cNvPr>
          <p:cNvSpPr txBox="1"/>
          <p:nvPr/>
        </p:nvSpPr>
        <p:spPr>
          <a:xfrm>
            <a:off x="10651067" y="2455333"/>
            <a:ext cx="1066800" cy="553998"/>
          </a:xfrm>
          <a:prstGeom prst="rect">
            <a:avLst/>
          </a:prstGeom>
          <a:noFill/>
        </p:spPr>
        <p:txBody>
          <a:bodyPr wrap="square" rtlCol="0">
            <a:spAutoFit/>
          </a:bodyPr>
          <a:lstStyle/>
          <a:p>
            <a:r>
              <a:rPr lang="en-CA" sz="1000" b="1" dirty="0">
                <a:solidFill>
                  <a:srgbClr val="0070C0"/>
                </a:solidFill>
              </a:rPr>
              <a:t>Notice: </a:t>
            </a:r>
            <a:r>
              <a:rPr lang="en-CA" sz="1000" dirty="0">
                <a:solidFill>
                  <a:srgbClr val="0070C0"/>
                </a:solidFill>
              </a:rPr>
              <a:t>Elder Tess is giving us a plan to follow</a:t>
            </a:r>
          </a:p>
        </p:txBody>
      </p:sp>
      <p:sp>
        <p:nvSpPr>
          <p:cNvPr id="6" name="TextBox 5">
            <a:extLst>
              <a:ext uri="{FF2B5EF4-FFF2-40B4-BE49-F238E27FC236}">
                <a16:creationId xmlns:a16="http://schemas.microsoft.com/office/drawing/2014/main" id="{E7D9E154-545E-46AC-96D8-5181DC181C3A}"/>
              </a:ext>
            </a:extLst>
          </p:cNvPr>
          <p:cNvSpPr txBox="1"/>
          <p:nvPr/>
        </p:nvSpPr>
        <p:spPr>
          <a:xfrm>
            <a:off x="990601" y="6015351"/>
            <a:ext cx="6112932" cy="400110"/>
          </a:xfrm>
          <a:prstGeom prst="rect">
            <a:avLst/>
          </a:prstGeom>
          <a:noFill/>
        </p:spPr>
        <p:txBody>
          <a:bodyPr wrap="square">
            <a:spAutoFit/>
          </a:bodyPr>
          <a:lstStyle/>
          <a:p>
            <a:r>
              <a:rPr lang="en-CA" sz="1000" b="0" i="0" dirty="0">
                <a:effectLst/>
                <a:latin typeface="Roboto" panose="02000000000000000000" pitchFamily="2" charset="0"/>
              </a:rPr>
              <a:t>#2 - Spiritual Discernment and 1850 - Tess Lambert - Oct 1, 2021 </a:t>
            </a:r>
            <a:r>
              <a:rPr lang="en-CA" sz="1000" dirty="0">
                <a:hlinkClick r:id="rId3"/>
              </a:rPr>
              <a:t>https://www.youtube.com/watch?v=gyk3Lq760RY</a:t>
            </a:r>
            <a:endParaRPr lang="en-CA" sz="1000" dirty="0"/>
          </a:p>
        </p:txBody>
      </p:sp>
    </p:spTree>
    <p:extLst>
      <p:ext uri="{BB962C8B-B14F-4D97-AF65-F5344CB8AC3E}">
        <p14:creationId xmlns:p14="http://schemas.microsoft.com/office/powerpoint/2010/main" val="523287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Folded Corner 1">
            <a:extLst>
              <a:ext uri="{FF2B5EF4-FFF2-40B4-BE49-F238E27FC236}">
                <a16:creationId xmlns:a16="http://schemas.microsoft.com/office/drawing/2014/main" id="{73DF9F9D-925D-444F-914C-E605EDF19EAC}"/>
              </a:ext>
            </a:extLst>
          </p:cNvPr>
          <p:cNvSpPr/>
          <p:nvPr/>
        </p:nvSpPr>
        <p:spPr>
          <a:xfrm>
            <a:off x="3437467" y="1744134"/>
            <a:ext cx="4978400" cy="4224867"/>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a:t>Do Not Simplify </a:t>
            </a:r>
          </a:p>
          <a:p>
            <a:pPr algn="ctr"/>
            <a:endParaRPr lang="en-CA" dirty="0"/>
          </a:p>
          <a:p>
            <a:pPr algn="ctr"/>
            <a:r>
              <a:rPr lang="en-CA" dirty="0"/>
              <a:t>Do Not Skip a concept</a:t>
            </a:r>
          </a:p>
          <a:p>
            <a:pPr algn="ctr"/>
            <a:endParaRPr lang="en-CA" dirty="0"/>
          </a:p>
          <a:p>
            <a:pPr algn="ctr"/>
            <a:r>
              <a:rPr lang="en-CA" dirty="0"/>
              <a:t>Breakdown your study</a:t>
            </a:r>
          </a:p>
          <a:p>
            <a:pPr algn="ctr"/>
            <a:r>
              <a:rPr lang="en-CA" dirty="0"/>
              <a:t>Follow the plan</a:t>
            </a:r>
          </a:p>
          <a:p>
            <a:pPr algn="ctr"/>
            <a:endParaRPr lang="en-CA" dirty="0"/>
          </a:p>
          <a:p>
            <a:pPr algn="ctr"/>
            <a:r>
              <a:rPr lang="en-CA" dirty="0"/>
              <a:t>God didn’t teach us that way</a:t>
            </a:r>
          </a:p>
          <a:p>
            <a:pPr algn="ctr"/>
            <a:r>
              <a:rPr lang="en-CA" dirty="0"/>
              <a:t>We will do damage to the work if we forget how God has led us</a:t>
            </a:r>
          </a:p>
          <a:p>
            <a:pPr algn="ctr"/>
            <a:endParaRPr lang="en-CA" dirty="0"/>
          </a:p>
          <a:p>
            <a:pPr algn="ctr"/>
            <a:r>
              <a:rPr lang="en-CA" dirty="0"/>
              <a:t>Do not compromise</a:t>
            </a:r>
          </a:p>
        </p:txBody>
      </p:sp>
    </p:spTree>
    <p:extLst>
      <p:ext uri="{BB962C8B-B14F-4D97-AF65-F5344CB8AC3E}">
        <p14:creationId xmlns:p14="http://schemas.microsoft.com/office/powerpoint/2010/main" val="3999615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7FBF-AEFF-4546-9934-08474A36C712}"/>
              </a:ext>
            </a:extLst>
          </p:cNvPr>
          <p:cNvSpPr>
            <a:spLocks noGrp="1"/>
          </p:cNvSpPr>
          <p:nvPr>
            <p:ph type="title"/>
          </p:nvPr>
        </p:nvSpPr>
        <p:spPr/>
        <p:txBody>
          <a:bodyPr/>
          <a:lstStyle/>
          <a:p>
            <a:r>
              <a:rPr lang="fr-CA" dirty="0"/>
              <a:t>Part III</a:t>
            </a:r>
            <a:br>
              <a:rPr lang="fr-CA" dirty="0"/>
            </a:br>
            <a:r>
              <a:rPr lang="fr-CA" dirty="0"/>
              <a:t>Sharing time</a:t>
            </a:r>
            <a:endParaRPr lang="en-CA" dirty="0"/>
          </a:p>
        </p:txBody>
      </p:sp>
      <p:sp>
        <p:nvSpPr>
          <p:cNvPr id="3" name="Text Placeholder 2">
            <a:extLst>
              <a:ext uri="{FF2B5EF4-FFF2-40B4-BE49-F238E27FC236}">
                <a16:creationId xmlns:a16="http://schemas.microsoft.com/office/drawing/2014/main" id="{4EA234CE-99C8-4C41-B98E-BD20397BD347}"/>
              </a:ext>
            </a:extLst>
          </p:cNvPr>
          <p:cNvSpPr>
            <a:spLocks noGrp="1"/>
          </p:cNvSpPr>
          <p:nvPr>
            <p:ph type="body" idx="1"/>
          </p:nvPr>
        </p:nvSpPr>
        <p:spPr/>
        <p:txBody>
          <a:bodyPr/>
          <a:lstStyle/>
          <a:p>
            <a:r>
              <a:rPr lang="fr-CA" dirty="0"/>
              <a:t>Let us </a:t>
            </a:r>
            <a:r>
              <a:rPr lang="fr-CA" dirty="0" err="1"/>
              <a:t>learn</a:t>
            </a:r>
            <a:r>
              <a:rPr lang="fr-CA" dirty="0"/>
              <a:t> </a:t>
            </a:r>
            <a:r>
              <a:rPr lang="fr-CA" dirty="0" err="1"/>
              <a:t>from</a:t>
            </a:r>
            <a:r>
              <a:rPr lang="fr-CA" dirty="0"/>
              <a:t> one </a:t>
            </a:r>
            <a:r>
              <a:rPr lang="fr-CA" dirty="0" err="1"/>
              <a:t>another</a:t>
            </a:r>
            <a:r>
              <a:rPr lang="fr-CA" dirty="0"/>
              <a:t>!</a:t>
            </a:r>
            <a:endParaRPr lang="en-CA" dirty="0"/>
          </a:p>
        </p:txBody>
      </p:sp>
    </p:spTree>
    <p:extLst>
      <p:ext uri="{BB962C8B-B14F-4D97-AF65-F5344CB8AC3E}">
        <p14:creationId xmlns:p14="http://schemas.microsoft.com/office/powerpoint/2010/main" val="51597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2FAA-0E26-43C3-8A00-939EBACF7E3E}"/>
              </a:ext>
            </a:extLst>
          </p:cNvPr>
          <p:cNvSpPr>
            <a:spLocks noGrp="1"/>
          </p:cNvSpPr>
          <p:nvPr>
            <p:ph type="title"/>
          </p:nvPr>
        </p:nvSpPr>
        <p:spPr/>
        <p:txBody>
          <a:bodyPr/>
          <a:lstStyle/>
          <a:p>
            <a:r>
              <a:rPr lang="en-CA" dirty="0"/>
              <a:t>Setting goals</a:t>
            </a:r>
          </a:p>
        </p:txBody>
      </p:sp>
    </p:spTree>
    <p:extLst>
      <p:ext uri="{BB962C8B-B14F-4D97-AF65-F5344CB8AC3E}">
        <p14:creationId xmlns:p14="http://schemas.microsoft.com/office/powerpoint/2010/main" val="260864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C8E2-A00C-48D9-B0CC-93D9B50276B1}"/>
              </a:ext>
            </a:extLst>
          </p:cNvPr>
          <p:cNvSpPr>
            <a:spLocks noGrp="1"/>
          </p:cNvSpPr>
          <p:nvPr>
            <p:ph type="title"/>
          </p:nvPr>
        </p:nvSpPr>
        <p:spPr>
          <a:xfrm>
            <a:off x="1066800" y="642594"/>
            <a:ext cx="9101769" cy="778582"/>
          </a:xfrm>
        </p:spPr>
        <p:txBody>
          <a:bodyPr/>
          <a:lstStyle/>
          <a:p>
            <a:pPr algn="ctr"/>
            <a:r>
              <a:rPr lang="fr-CA" dirty="0"/>
              <a:t>Goals</a:t>
            </a:r>
            <a:endParaRPr lang="en-CA" dirty="0"/>
          </a:p>
        </p:txBody>
      </p:sp>
      <p:graphicFrame>
        <p:nvGraphicFramePr>
          <p:cNvPr id="3" name="Table 3">
            <a:extLst>
              <a:ext uri="{FF2B5EF4-FFF2-40B4-BE49-F238E27FC236}">
                <a16:creationId xmlns:a16="http://schemas.microsoft.com/office/drawing/2014/main" id="{1EBDABBB-4301-4961-8723-D53CF00955D8}"/>
              </a:ext>
            </a:extLst>
          </p:cNvPr>
          <p:cNvGraphicFramePr>
            <a:graphicFrameLocks noGrp="1"/>
          </p:cNvGraphicFramePr>
          <p:nvPr>
            <p:extLst>
              <p:ext uri="{D42A27DB-BD31-4B8C-83A1-F6EECF244321}">
                <p14:modId xmlns:p14="http://schemas.microsoft.com/office/powerpoint/2010/main" val="298221163"/>
              </p:ext>
            </p:extLst>
          </p:nvPr>
        </p:nvGraphicFramePr>
        <p:xfrm>
          <a:off x="984175" y="1554480"/>
          <a:ext cx="10223649" cy="3916680"/>
        </p:xfrm>
        <a:graphic>
          <a:graphicData uri="http://schemas.openxmlformats.org/drawingml/2006/table">
            <a:tbl>
              <a:tblPr firstRow="1" bandRow="1">
                <a:tableStyleId>{69CF1AB2-1976-4502-BF36-3FF5EA218861}</a:tableStyleId>
              </a:tblPr>
              <a:tblGrid>
                <a:gridCol w="2062357">
                  <a:extLst>
                    <a:ext uri="{9D8B030D-6E8A-4147-A177-3AD203B41FA5}">
                      <a16:colId xmlns:a16="http://schemas.microsoft.com/office/drawing/2014/main" val="3771650888"/>
                    </a:ext>
                  </a:extLst>
                </a:gridCol>
                <a:gridCol w="2040323">
                  <a:extLst>
                    <a:ext uri="{9D8B030D-6E8A-4147-A177-3AD203B41FA5}">
                      <a16:colId xmlns:a16="http://schemas.microsoft.com/office/drawing/2014/main" val="1470056467"/>
                    </a:ext>
                  </a:extLst>
                </a:gridCol>
                <a:gridCol w="2040323">
                  <a:extLst>
                    <a:ext uri="{9D8B030D-6E8A-4147-A177-3AD203B41FA5}">
                      <a16:colId xmlns:a16="http://schemas.microsoft.com/office/drawing/2014/main" val="3149274306"/>
                    </a:ext>
                  </a:extLst>
                </a:gridCol>
                <a:gridCol w="2040323">
                  <a:extLst>
                    <a:ext uri="{9D8B030D-6E8A-4147-A177-3AD203B41FA5}">
                      <a16:colId xmlns:a16="http://schemas.microsoft.com/office/drawing/2014/main" val="2702645470"/>
                    </a:ext>
                  </a:extLst>
                </a:gridCol>
                <a:gridCol w="2040323">
                  <a:extLst>
                    <a:ext uri="{9D8B030D-6E8A-4147-A177-3AD203B41FA5}">
                      <a16:colId xmlns:a16="http://schemas.microsoft.com/office/drawing/2014/main" val="1720123419"/>
                    </a:ext>
                  </a:extLst>
                </a:gridCol>
              </a:tblGrid>
              <a:tr h="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1" i="0" kern="1200" dirty="0">
                          <a:solidFill>
                            <a:schemeClr val="dk1"/>
                          </a:solidFill>
                          <a:effectLst/>
                          <a:latin typeface="+mn-lt"/>
                          <a:ea typeface="+mn-ea"/>
                          <a:cs typeface="+mn-cs"/>
                        </a:rPr>
                        <a:t>T</a:t>
                      </a:r>
                      <a:r>
                        <a:rPr lang="en-CA" sz="1100" b="0" i="0" kern="1200" dirty="0">
                          <a:solidFill>
                            <a:schemeClr val="dk1"/>
                          </a:solidFill>
                          <a:effectLst/>
                          <a:latin typeface="+mn-lt"/>
                          <a:ea typeface="+mn-ea"/>
                          <a:cs typeface="+mn-cs"/>
                        </a:rPr>
                        <a:t>o develop our character and pass our SL test = be faithful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i="0" kern="1200" dirty="0">
                          <a:solidFill>
                            <a:schemeClr val="dk1"/>
                          </a:solidFill>
                          <a:effectLst/>
                          <a:latin typeface="+mn-lt"/>
                          <a:ea typeface="+mn-ea"/>
                          <a:cs typeface="+mn-cs"/>
                        </a:rPr>
                        <a:t>Know the character of God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100" b="0" i="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kern="1200" dirty="0">
                          <a:solidFill>
                            <a:schemeClr val="dk1"/>
                          </a:solidFill>
                          <a:effectLst/>
                          <a:latin typeface="+mn-lt"/>
                          <a:ea typeface="+mn-ea"/>
                          <a:cs typeface="+mn-cs"/>
                        </a:rPr>
                        <a:t>How to love our neighbour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b="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b="0" kern="1200" dirty="0">
                          <a:solidFill>
                            <a:schemeClr val="dk1"/>
                          </a:solidFill>
                          <a:effectLst/>
                          <a:latin typeface="+mn-lt"/>
                          <a:ea typeface="+mn-ea"/>
                          <a:cs typeface="+mn-cs"/>
                        </a:rPr>
                        <a:t>Unlearn, deconstruct to re-learn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b="0" i="0" kern="1200" dirty="0">
                        <a:solidFill>
                          <a:schemeClr val="dk1"/>
                        </a:solidFill>
                        <a:effectLst/>
                        <a:latin typeface="+mn-lt"/>
                        <a:ea typeface="+mn-ea"/>
                        <a:cs typeface="+mn-cs"/>
                      </a:endParaRPr>
                    </a:p>
                    <a:p>
                      <a:endParaRPr lang="en-CA" sz="1800" b="1" kern="1200" dirty="0">
                        <a:solidFill>
                          <a:schemeClr val="dk1"/>
                        </a:solidFill>
                        <a:effectLst/>
                        <a:latin typeface="+mn-lt"/>
                        <a:ea typeface="+mn-ea"/>
                        <a:cs typeface="+mn-cs"/>
                      </a:endParaRPr>
                    </a:p>
                    <a:p>
                      <a:endParaRPr lang="en-CA" dirty="0"/>
                    </a:p>
                  </a:txBody>
                  <a:tcPr/>
                </a:tc>
                <a:tc>
                  <a:txBody>
                    <a:bodyPr/>
                    <a:lstStyle/>
                    <a:p>
                      <a:pPr marL="171450" lvl="0" indent="-171450">
                        <a:buFont typeface="Arial" panose="020B0604020202020204" pitchFamily="34" charset="0"/>
                        <a:buChar char="•"/>
                      </a:pPr>
                      <a:r>
                        <a:rPr lang="en-CA" sz="800" b="1" dirty="0">
                          <a:effectLst/>
                          <a:latin typeface="Calibri" panose="020F0502020204030204" pitchFamily="34" charset="0"/>
                          <a:ea typeface="Calibri" panose="020F0502020204030204" pitchFamily="34" charset="0"/>
                          <a:cs typeface="Arial" panose="020B0604020202020204" pitchFamily="34" charset="0"/>
                        </a:rPr>
                        <a:t> </a:t>
                      </a:r>
                      <a:r>
                        <a:rPr lang="en-CA" sz="1100" b="0" kern="1200" dirty="0">
                          <a:solidFill>
                            <a:schemeClr val="dk1"/>
                          </a:solidFill>
                          <a:effectLst/>
                          <a:latin typeface="+mn-lt"/>
                          <a:ea typeface="+mn-ea"/>
                          <a:cs typeface="+mn-cs"/>
                        </a:rPr>
                        <a:t>How to create a note system, develop a structure</a:t>
                      </a:r>
                    </a:p>
                    <a:p>
                      <a:pPr marL="0" lvl="0" indent="0">
                        <a:buFont typeface="Arial" panose="020B0604020202020204" pitchFamily="34" charset="0"/>
                        <a:buNone/>
                      </a:pPr>
                      <a:endParaRPr lang="en-CA" sz="1100" b="0" kern="1200" dirty="0">
                        <a:solidFill>
                          <a:schemeClr val="dk1"/>
                        </a:solidFill>
                        <a:effectLst/>
                        <a:latin typeface="+mn-lt"/>
                        <a:ea typeface="+mn-ea"/>
                        <a:cs typeface="+mn-cs"/>
                      </a:endParaRPr>
                    </a:p>
                    <a:p>
                      <a:pPr marL="171450" lvl="0" indent="-171450">
                        <a:buFont typeface="Arial" panose="020B0604020202020204" pitchFamily="34" charset="0"/>
                        <a:buChar char="•"/>
                      </a:pPr>
                      <a:r>
                        <a:rPr lang="en-CA" sz="1100" b="0" kern="1200" dirty="0">
                          <a:solidFill>
                            <a:schemeClr val="dk1"/>
                          </a:solidFill>
                          <a:effectLst/>
                          <a:latin typeface="+mn-lt"/>
                          <a:ea typeface="+mn-ea"/>
                          <a:cs typeface="+mn-cs"/>
                        </a:rPr>
                        <a:t>Time management: allocation of time and resources</a:t>
                      </a:r>
                    </a:p>
                    <a:p>
                      <a:pPr marL="0" lvl="0" indent="0">
                        <a:buFont typeface="Arial" panose="020B0604020202020204" pitchFamily="34" charset="0"/>
                        <a:buNone/>
                      </a:pPr>
                      <a:endParaRPr lang="en-CA" sz="1100" b="0" kern="1200" dirty="0">
                        <a:solidFill>
                          <a:schemeClr val="dk1"/>
                        </a:solidFill>
                        <a:effectLst/>
                        <a:latin typeface="+mn-lt"/>
                        <a:ea typeface="+mn-ea"/>
                        <a:cs typeface="+mn-cs"/>
                      </a:endParaRPr>
                    </a:p>
                    <a:p>
                      <a:pPr marL="171450" lvl="0" indent="-171450">
                        <a:buFont typeface="Arial" panose="020B0604020202020204" pitchFamily="34" charset="0"/>
                        <a:buChar char="•"/>
                      </a:pPr>
                      <a:r>
                        <a:rPr lang="en-CA" sz="1100" b="0" kern="1200" dirty="0">
                          <a:solidFill>
                            <a:schemeClr val="dk1"/>
                          </a:solidFill>
                          <a:effectLst/>
                          <a:latin typeface="+mn-lt"/>
                          <a:ea typeface="+mn-ea"/>
                          <a:cs typeface="+mn-cs"/>
                        </a:rPr>
                        <a:t>Tools : </a:t>
                      </a:r>
                      <a:r>
                        <a:rPr lang="en-CA" sz="1100" b="0" kern="1200" dirty="0" err="1">
                          <a:solidFill>
                            <a:schemeClr val="dk1"/>
                          </a:solidFill>
                          <a:effectLst/>
                          <a:latin typeface="+mn-lt"/>
                          <a:ea typeface="+mn-ea"/>
                          <a:cs typeface="+mn-cs"/>
                        </a:rPr>
                        <a:t>eSword</a:t>
                      </a:r>
                      <a:r>
                        <a:rPr lang="en-CA" sz="1100" b="0" kern="1200" dirty="0">
                          <a:solidFill>
                            <a:schemeClr val="dk1"/>
                          </a:solidFill>
                          <a:effectLst/>
                          <a:latin typeface="+mn-lt"/>
                          <a:ea typeface="+mn-ea"/>
                          <a:cs typeface="+mn-cs"/>
                        </a:rPr>
                        <a:t>; websites, charts, newsletter</a:t>
                      </a:r>
                    </a:p>
                    <a:p>
                      <a:pPr lvl="0"/>
                      <a:endParaRPr lang="en-C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628650" indent="-171450" algn="l">
                        <a:lnSpc>
                          <a:spcPct val="107000"/>
                        </a:lnSpc>
                        <a:spcAft>
                          <a:spcPts val="800"/>
                        </a:spcAft>
                        <a:buFont typeface="Arial" panose="020B0604020202020204" pitchFamily="34" charset="0"/>
                        <a:buChar char="•"/>
                      </a:pPr>
                      <a:r>
                        <a:rPr lang="en-CA" sz="1100" b="0" kern="1200" dirty="0">
                          <a:solidFill>
                            <a:schemeClr val="dk1"/>
                          </a:solidFill>
                          <a:effectLst/>
                          <a:latin typeface="+mn-lt"/>
                          <a:ea typeface="+mn-ea"/>
                          <a:cs typeface="+mn-cs"/>
                        </a:rPr>
                        <a:t>How to correctly connect all the information</a:t>
                      </a:r>
                    </a:p>
                    <a:p>
                      <a:pPr marL="628650" indent="-171450" algn="l">
                        <a:lnSpc>
                          <a:spcPct val="107000"/>
                        </a:lnSpc>
                        <a:spcAft>
                          <a:spcPts val="800"/>
                        </a:spcAft>
                        <a:buFont typeface="Arial" panose="020B0604020202020204" pitchFamily="34" charset="0"/>
                        <a:buChar char="•"/>
                      </a:pPr>
                      <a:r>
                        <a:rPr lang="en-CA" sz="1100" b="0" kern="1200" dirty="0">
                          <a:solidFill>
                            <a:schemeClr val="dk1"/>
                          </a:solidFill>
                          <a:effectLst/>
                          <a:latin typeface="+mn-lt"/>
                          <a:ea typeface="+mn-ea"/>
                          <a:cs typeface="+mn-cs"/>
                        </a:rPr>
                        <a:t>How to trace our journey</a:t>
                      </a:r>
                    </a:p>
                    <a:p>
                      <a:endParaRPr lang="en-CA" sz="1100" dirty="0">
                        <a:latin typeface="+mn-lt"/>
                      </a:endParaRPr>
                    </a:p>
                  </a:txBody>
                  <a:tcPr/>
                </a:tc>
                <a:tc>
                  <a:txBody>
                    <a:bodyPr/>
                    <a:lstStyle/>
                    <a:p>
                      <a:pPr marL="171450" lvl="0" indent="-171450">
                        <a:lnSpc>
                          <a:spcPct val="107000"/>
                        </a:lnSpc>
                        <a:buFont typeface="Arial" panose="020B0604020202020204" pitchFamily="34" charset="0"/>
                        <a:buChar char="•"/>
                      </a:pPr>
                      <a:r>
                        <a:rPr lang="en-CA" sz="1100" b="0" dirty="0">
                          <a:effectLst/>
                          <a:latin typeface="+mn-lt"/>
                          <a:ea typeface="Calibri" panose="020F0502020204030204" pitchFamily="34" charset="0"/>
                          <a:cs typeface="Arial" panose="020B0604020202020204" pitchFamily="34" charset="0"/>
                        </a:rPr>
                        <a:t>How to take a study and place it on a line and which line</a:t>
                      </a:r>
                    </a:p>
                    <a:p>
                      <a:pPr marL="0" lvl="0" indent="0">
                        <a:lnSpc>
                          <a:spcPct val="107000"/>
                        </a:lnSpc>
                        <a:buFont typeface="Calibri" panose="020F0502020204030204" pitchFamily="34" charset="0"/>
                        <a:buNone/>
                      </a:pPr>
                      <a:endParaRPr lang="en-CA" sz="1100" b="0" dirty="0">
                        <a:effectLst/>
                        <a:latin typeface="+mn-lt"/>
                        <a:ea typeface="Calibri" panose="020F0502020204030204" pitchFamily="34" charset="0"/>
                        <a:cs typeface="Arial" panose="020B0604020202020204" pitchFamily="34" charset="0"/>
                      </a:endParaRPr>
                    </a:p>
                    <a:p>
                      <a:pPr marL="171450" lvl="0" indent="-171450">
                        <a:lnSpc>
                          <a:spcPct val="107000"/>
                        </a:lnSpc>
                        <a:buFont typeface="Arial" panose="020B0604020202020204" pitchFamily="34" charset="0"/>
                        <a:buChar char="•"/>
                      </a:pPr>
                      <a:r>
                        <a:rPr lang="en-CA" sz="1100" b="0" dirty="0">
                          <a:effectLst/>
                          <a:latin typeface="+mn-lt"/>
                          <a:ea typeface="Calibri" panose="020F0502020204030204" pitchFamily="34" charset="0"/>
                          <a:cs typeface="Arial" panose="020B0604020202020204" pitchFamily="34" charset="0"/>
                        </a:rPr>
                        <a:t>How to break down a study</a:t>
                      </a:r>
                    </a:p>
                    <a:p>
                      <a:endParaRPr lang="en-CA" sz="1100" dirty="0">
                        <a:latin typeface="+mn-lt"/>
                      </a:endParaRPr>
                    </a:p>
                  </a:txBody>
                  <a:tcPr/>
                </a:tc>
                <a:tc>
                  <a:txBody>
                    <a:bodyPr/>
                    <a:lstStyle/>
                    <a:p>
                      <a:pPr marL="171450" lvl="0" indent="-171450">
                        <a:buFont typeface="Arial" panose="020B0604020202020204" pitchFamily="34" charset="0"/>
                        <a:buChar char="•"/>
                      </a:pPr>
                      <a:r>
                        <a:rPr lang="en-CA" sz="1100" b="0" kern="1200" dirty="0">
                          <a:solidFill>
                            <a:schemeClr val="dk1"/>
                          </a:solidFill>
                          <a:effectLst/>
                          <a:latin typeface="+mn-lt"/>
                          <a:ea typeface="+mn-ea"/>
                          <a:cs typeface="+mn-cs"/>
                        </a:rPr>
                        <a:t>How to separate noise from truth</a:t>
                      </a:r>
                    </a:p>
                    <a:p>
                      <a:pPr marL="0" lvl="0" indent="0">
                        <a:buFont typeface="Arial" panose="020B0604020202020204" pitchFamily="34" charset="0"/>
                        <a:buNone/>
                      </a:pPr>
                      <a:endParaRPr lang="en-CA" sz="1100" b="0" kern="1200" dirty="0">
                        <a:solidFill>
                          <a:schemeClr val="dk1"/>
                        </a:solidFill>
                        <a:effectLst/>
                        <a:latin typeface="+mn-lt"/>
                        <a:ea typeface="+mn-ea"/>
                        <a:cs typeface="+mn-cs"/>
                      </a:endParaRPr>
                    </a:p>
                    <a:p>
                      <a:pPr marL="171450" lvl="0" indent="-171450">
                        <a:buFont typeface="Arial" panose="020B0604020202020204" pitchFamily="34" charset="0"/>
                        <a:buChar char="•"/>
                      </a:pPr>
                      <a:r>
                        <a:rPr lang="en-CA" sz="1100" b="0" kern="1200" dirty="0">
                          <a:solidFill>
                            <a:schemeClr val="dk1"/>
                          </a:solidFill>
                          <a:effectLst/>
                          <a:latin typeface="+mn-lt"/>
                          <a:ea typeface="+mn-ea"/>
                          <a:cs typeface="+mn-cs"/>
                        </a:rPr>
                        <a:t>Separate good article from non-beneficial</a:t>
                      </a:r>
                    </a:p>
                    <a:p>
                      <a:endParaRPr lang="en-CA" sz="1100" dirty="0">
                        <a:latin typeface="+mn-lt"/>
                      </a:endParaRPr>
                    </a:p>
                  </a:txBody>
                  <a:tcPr/>
                </a:tc>
                <a:extLst>
                  <a:ext uri="{0D108BD9-81ED-4DB2-BD59-A6C34878D82A}">
                    <a16:rowId xmlns:a16="http://schemas.microsoft.com/office/drawing/2014/main" val="2794897740"/>
                  </a:ext>
                </a:extLst>
              </a:tr>
              <a:tr h="370840">
                <a:tc>
                  <a:txBody>
                    <a:bodyPr/>
                    <a:lstStyle/>
                    <a:p>
                      <a:pPr marL="171450" lvl="0" indent="-171450">
                        <a:buFont typeface="Arial" panose="020B0604020202020204" pitchFamily="34" charset="0"/>
                        <a:buChar char="•"/>
                      </a:pPr>
                      <a:r>
                        <a:rPr lang="en-CA" sz="1100" kern="1200" dirty="0">
                          <a:solidFill>
                            <a:schemeClr val="dk1"/>
                          </a:solidFill>
                          <a:effectLst/>
                          <a:latin typeface="+mn-lt"/>
                          <a:ea typeface="+mn-ea"/>
                          <a:cs typeface="+mn-cs"/>
                        </a:rPr>
                        <a:t>How to read Bible, SOP, articles</a:t>
                      </a:r>
                    </a:p>
                    <a:p>
                      <a:pPr lvl="0"/>
                      <a:endParaRPr lang="en-CA" sz="1100" kern="1200" dirty="0">
                        <a:solidFill>
                          <a:schemeClr val="dk1"/>
                        </a:solidFill>
                        <a:effectLst/>
                        <a:latin typeface="+mn-lt"/>
                        <a:ea typeface="+mn-ea"/>
                        <a:cs typeface="+mn-cs"/>
                      </a:endParaRPr>
                    </a:p>
                    <a:p>
                      <a:pPr lvl="0"/>
                      <a:endParaRPr lang="en-CA" sz="1100" dirty="0"/>
                    </a:p>
                  </a:txBody>
                  <a:tcPr/>
                </a:tc>
                <a:tc>
                  <a:txBody>
                    <a:bodyPr/>
                    <a:lstStyle/>
                    <a:p>
                      <a:pPr marL="171450" lvl="0" indent="-171450">
                        <a:buFont typeface="Arial" panose="020B0604020202020204" pitchFamily="34" charset="0"/>
                        <a:buChar char="•"/>
                      </a:pPr>
                      <a:r>
                        <a:rPr lang="en-CA" sz="1100" kern="1200" dirty="0">
                          <a:solidFill>
                            <a:schemeClr val="dk1"/>
                          </a:solidFill>
                          <a:effectLst/>
                          <a:latin typeface="+mn-lt"/>
                          <a:ea typeface="+mn-ea"/>
                          <a:cs typeface="+mn-cs"/>
                        </a:rPr>
                        <a:t>How to give a reason for the faith we have</a:t>
                      </a:r>
                    </a:p>
                    <a:p>
                      <a:pPr marL="0" lvl="0" indent="0">
                        <a:buFont typeface="Arial" panose="020B0604020202020204" pitchFamily="34" charset="0"/>
                        <a:buNone/>
                      </a:pPr>
                      <a:endParaRPr lang="en-CA"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CA" sz="1100" kern="1200" dirty="0">
                          <a:solidFill>
                            <a:schemeClr val="dk1"/>
                          </a:solidFill>
                          <a:effectLst/>
                          <a:latin typeface="+mn-lt"/>
                          <a:ea typeface="+mn-ea"/>
                          <a:cs typeface="+mn-cs"/>
                        </a:rPr>
                        <a:t>To Understand and explain with back up truth</a:t>
                      </a:r>
                    </a:p>
                    <a:p>
                      <a:endParaRPr lang="en-CA" sz="1100" dirty="0"/>
                    </a:p>
                  </a:txBody>
                  <a:tcPr/>
                </a:tc>
                <a:tc>
                  <a:txBody>
                    <a:bodyPr/>
                    <a:lstStyle/>
                    <a:p>
                      <a:pPr marL="171450" lvl="0" indent="-171450">
                        <a:buFont typeface="Arial" panose="020B0604020202020204" pitchFamily="34" charset="0"/>
                        <a:buChar char="•"/>
                      </a:pPr>
                      <a:r>
                        <a:rPr lang="en-CA" sz="1100" kern="1200" dirty="0">
                          <a:solidFill>
                            <a:schemeClr val="dk1"/>
                          </a:solidFill>
                          <a:effectLst/>
                          <a:latin typeface="+mn-lt"/>
                          <a:ea typeface="+mn-ea"/>
                          <a:cs typeface="+mn-cs"/>
                        </a:rPr>
                        <a:t>How to simplify and explain a subject from a complex perspective</a:t>
                      </a:r>
                    </a:p>
                    <a:p>
                      <a:pPr marL="0" lvl="0" indent="0">
                        <a:buFont typeface="Arial" panose="020B0604020202020204" pitchFamily="34" charset="0"/>
                        <a:buNone/>
                      </a:pPr>
                      <a:endParaRPr lang="en-CA" sz="1100" kern="1200" dirty="0">
                        <a:solidFill>
                          <a:schemeClr val="dk1"/>
                        </a:solidFill>
                        <a:effectLst/>
                        <a:latin typeface="+mn-lt"/>
                        <a:ea typeface="+mn-ea"/>
                        <a:cs typeface="+mn-cs"/>
                      </a:endParaRPr>
                    </a:p>
                    <a:p>
                      <a:pPr marL="171450" indent="-171450">
                        <a:buFont typeface="Arial" panose="020B0604020202020204" pitchFamily="34" charset="0"/>
                        <a:buChar char="•"/>
                      </a:pPr>
                      <a:r>
                        <a:rPr lang="en-CA" sz="1100" kern="1200" dirty="0">
                          <a:solidFill>
                            <a:schemeClr val="dk1"/>
                          </a:solidFill>
                          <a:effectLst/>
                          <a:latin typeface="+mn-lt"/>
                          <a:ea typeface="+mn-ea"/>
                          <a:cs typeface="+mn-cs"/>
                        </a:rPr>
                        <a:t>Come to unity  with each other so we can all teach the same thing</a:t>
                      </a:r>
                      <a:endParaRPr lang="en-CA" sz="1100" dirty="0"/>
                    </a:p>
                    <a:p>
                      <a:endParaRPr lang="en-CA"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kern="1200" dirty="0">
                          <a:solidFill>
                            <a:schemeClr val="dk1"/>
                          </a:solidFill>
                          <a:effectLst/>
                          <a:latin typeface="+mn-lt"/>
                          <a:ea typeface="+mn-ea"/>
                          <a:cs typeface="+mn-cs"/>
                        </a:rPr>
                        <a:t>Learn how to teach</a:t>
                      </a:r>
                    </a:p>
                    <a:p>
                      <a:endParaRPr lang="en-CA"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kern="1200" dirty="0">
                          <a:solidFill>
                            <a:schemeClr val="dk1"/>
                          </a:solidFill>
                          <a:effectLst/>
                          <a:latin typeface="+mn-lt"/>
                          <a:ea typeface="+mn-ea"/>
                          <a:cs typeface="+mn-cs"/>
                        </a:rPr>
                        <a:t>Coordination, different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kern="1200" dirty="0">
                          <a:solidFill>
                            <a:schemeClr val="dk1"/>
                          </a:solidFill>
                          <a:effectLst/>
                          <a:latin typeface="+mn-lt"/>
                          <a:ea typeface="+mn-ea"/>
                          <a:cs typeface="+mn-cs"/>
                        </a:rPr>
                        <a:t>Personal responsibility</a:t>
                      </a:r>
                    </a:p>
                    <a:p>
                      <a:endParaRPr lang="en-CA" sz="1100" dirty="0"/>
                    </a:p>
                  </a:txBody>
                  <a:tcPr/>
                </a:tc>
                <a:extLst>
                  <a:ext uri="{0D108BD9-81ED-4DB2-BD59-A6C34878D82A}">
                    <a16:rowId xmlns:a16="http://schemas.microsoft.com/office/drawing/2014/main" val="1228309300"/>
                  </a:ext>
                </a:extLst>
              </a:tr>
            </a:tbl>
          </a:graphicData>
        </a:graphic>
      </p:graphicFrame>
    </p:spTree>
    <p:extLst>
      <p:ext uri="{BB962C8B-B14F-4D97-AF65-F5344CB8AC3E}">
        <p14:creationId xmlns:p14="http://schemas.microsoft.com/office/powerpoint/2010/main" val="424317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5832-BAD0-49CB-93B5-FFA5E8126BE5}"/>
              </a:ext>
            </a:extLst>
          </p:cNvPr>
          <p:cNvSpPr>
            <a:spLocks noGrp="1"/>
          </p:cNvSpPr>
          <p:nvPr>
            <p:ph type="title"/>
          </p:nvPr>
        </p:nvSpPr>
        <p:spPr/>
        <p:txBody>
          <a:bodyPr>
            <a:normAutofit/>
          </a:bodyPr>
          <a:lstStyle/>
          <a:p>
            <a:r>
              <a:rPr lang="en-CA" dirty="0"/>
              <a:t>Part ii – Achieving Goals</a:t>
            </a:r>
          </a:p>
        </p:txBody>
      </p:sp>
    </p:spTree>
    <p:extLst>
      <p:ext uri="{BB962C8B-B14F-4D97-AF65-F5344CB8AC3E}">
        <p14:creationId xmlns:p14="http://schemas.microsoft.com/office/powerpoint/2010/main" val="395849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89B1A-564C-4585-99A1-1FBD8CFB9272}"/>
              </a:ext>
            </a:extLst>
          </p:cNvPr>
          <p:cNvSpPr>
            <a:spLocks noGrp="1"/>
          </p:cNvSpPr>
          <p:nvPr>
            <p:ph type="title"/>
          </p:nvPr>
        </p:nvSpPr>
        <p:spPr>
          <a:xfrm>
            <a:off x="1066800" y="642594"/>
            <a:ext cx="10058400" cy="778582"/>
          </a:xfrm>
        </p:spPr>
        <p:txBody>
          <a:bodyPr/>
          <a:lstStyle/>
          <a:p>
            <a:r>
              <a:rPr lang="fr-CA" dirty="0"/>
              <a:t>The </a:t>
            </a:r>
            <a:r>
              <a:rPr lang="fr-CA" dirty="0" err="1"/>
              <a:t>Development</a:t>
            </a:r>
            <a:r>
              <a:rPr lang="fr-CA" dirty="0"/>
              <a:t> Of Our </a:t>
            </a:r>
            <a:r>
              <a:rPr lang="fr-CA" dirty="0" err="1"/>
              <a:t>Character</a:t>
            </a:r>
            <a:endParaRPr lang="en-CA" dirty="0"/>
          </a:p>
        </p:txBody>
      </p:sp>
      <p:sp>
        <p:nvSpPr>
          <p:cNvPr id="3" name="Content Placeholder 2">
            <a:extLst>
              <a:ext uri="{FF2B5EF4-FFF2-40B4-BE49-F238E27FC236}">
                <a16:creationId xmlns:a16="http://schemas.microsoft.com/office/drawing/2014/main" id="{EF47647E-61FD-4808-A11E-84394F0B0AFF}"/>
              </a:ext>
            </a:extLst>
          </p:cNvPr>
          <p:cNvSpPr>
            <a:spLocks noGrp="1"/>
          </p:cNvSpPr>
          <p:nvPr>
            <p:ph idx="1"/>
          </p:nvPr>
        </p:nvSpPr>
        <p:spPr>
          <a:xfrm>
            <a:off x="1066800" y="1597446"/>
            <a:ext cx="10058400" cy="4617960"/>
          </a:xfrm>
        </p:spPr>
        <p:txBody>
          <a:bodyPr>
            <a:normAutofit lnSpcReduction="10000"/>
          </a:bodyPr>
          <a:lstStyle/>
          <a:p>
            <a:pPr marL="0" indent="0">
              <a:buNone/>
            </a:pPr>
            <a:r>
              <a:rPr lang="en-CA" sz="1800" dirty="0">
                <a:solidFill>
                  <a:schemeClr val="accent2">
                    <a:lumMod val="75000"/>
                  </a:schemeClr>
                </a:solidFill>
                <a:effectLst/>
                <a:ea typeface="Corbel" panose="020B0503020204020204" pitchFamily="34" charset="0"/>
              </a:rPr>
              <a:t>When you remember that Christ has paid the price of His own blood for </a:t>
            </a:r>
            <a:r>
              <a:rPr lang="en-CA" sz="1800" b="1" dirty="0">
                <a:solidFill>
                  <a:schemeClr val="accent2">
                    <a:lumMod val="75000"/>
                  </a:schemeClr>
                </a:solidFill>
                <a:effectLst/>
                <a:ea typeface="Corbel" panose="020B0503020204020204" pitchFamily="34" charset="0"/>
              </a:rPr>
              <a:t>your redemption</a:t>
            </a:r>
            <a:r>
              <a:rPr lang="en-CA" sz="1800" dirty="0">
                <a:solidFill>
                  <a:schemeClr val="accent2">
                    <a:lumMod val="75000"/>
                  </a:schemeClr>
                </a:solidFill>
                <a:effectLst/>
                <a:ea typeface="Corbel" panose="020B0503020204020204" pitchFamily="34" charset="0"/>
              </a:rPr>
              <a:t> and for the redemption of others, you will be moved to catch the bright rays of His righteousness, that </a:t>
            </a:r>
            <a:r>
              <a:rPr lang="en-CA" sz="1800" b="1" dirty="0">
                <a:solidFill>
                  <a:schemeClr val="accent2">
                    <a:lumMod val="75000"/>
                  </a:schemeClr>
                </a:solidFill>
                <a:effectLst/>
                <a:ea typeface="Corbel" panose="020B0503020204020204" pitchFamily="34" charset="0"/>
              </a:rPr>
              <a:t>you may shed them upon the pathway of those around you</a:t>
            </a:r>
            <a:r>
              <a:rPr lang="en-CA" sz="1800" dirty="0">
                <a:solidFill>
                  <a:schemeClr val="accent2">
                    <a:lumMod val="75000"/>
                  </a:schemeClr>
                </a:solidFill>
                <a:effectLst/>
                <a:ea typeface="Corbel" panose="020B0503020204020204" pitchFamily="34" charset="0"/>
              </a:rPr>
              <a:t>. OFC 302.2 </a:t>
            </a:r>
          </a:p>
          <a:p>
            <a:r>
              <a:rPr lang="en-CA" sz="1800" dirty="0"/>
              <a:t>To understand the plan of redemption, God chose the reform lines so we can navigate through this process.</a:t>
            </a:r>
          </a:p>
          <a:p>
            <a:r>
              <a:rPr lang="en-CA" sz="1800" dirty="0"/>
              <a:t>The purpose of the reform lines is to save us and restore us to God's image by bringing us through an experience that will transform us and change our mindset. This will occur as the message develops, and we are tested upon it (particularly at the formalization). </a:t>
            </a:r>
          </a:p>
          <a:p>
            <a:r>
              <a:rPr lang="en-CA" sz="1800" dirty="0"/>
              <a:t>The message impacts us directly when we have to make a big decision. This is an individual choice but a life and death decision. It will require of us to unlearn and deconstruct lifelong biases  to give space to a new education. Faith and a good methodology will help us achieve this goal. </a:t>
            </a:r>
          </a:p>
          <a:p>
            <a:pPr marL="0" indent="0">
              <a:buNone/>
            </a:pPr>
            <a:r>
              <a:rPr lang="en-CA" b="1" dirty="0">
                <a:solidFill>
                  <a:schemeClr val="accent2">
                    <a:lumMod val="75000"/>
                  </a:schemeClr>
                </a:solidFill>
              </a:rPr>
              <a:t>Restored to the tree of life in the long-lost Eden</a:t>
            </a:r>
            <a:r>
              <a:rPr lang="en-CA" dirty="0">
                <a:solidFill>
                  <a:schemeClr val="accent2">
                    <a:lumMod val="75000"/>
                  </a:schemeClr>
                </a:solidFill>
              </a:rPr>
              <a:t>, the redeemed will “grow up” to the full stature of the race in its primeval glory. The last lingering trace of the curse of sin will be removed, and Christ’s faithful ones will appear “in the beauty of the Lord our God;” in mind and soul and body reflecting the perfect image of their Lord. Oh, wonderful redemption! long talked of, long hoped for, contemplated with eager expectation, but never fully understood. {SW March 14, 1905, par. 15}</a:t>
            </a:r>
          </a:p>
        </p:txBody>
      </p:sp>
    </p:spTree>
    <p:extLst>
      <p:ext uri="{BB962C8B-B14F-4D97-AF65-F5344CB8AC3E}">
        <p14:creationId xmlns:p14="http://schemas.microsoft.com/office/powerpoint/2010/main" val="214561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144BC-2845-422D-B981-5D8D362D1D73}"/>
              </a:ext>
            </a:extLst>
          </p:cNvPr>
          <p:cNvSpPr>
            <a:spLocks noGrp="1"/>
          </p:cNvSpPr>
          <p:nvPr>
            <p:ph type="title"/>
          </p:nvPr>
        </p:nvSpPr>
        <p:spPr/>
        <p:txBody>
          <a:bodyPr/>
          <a:lstStyle/>
          <a:p>
            <a:r>
              <a:rPr lang="en-CA" dirty="0"/>
              <a:t>How To Take Notes</a:t>
            </a:r>
          </a:p>
        </p:txBody>
      </p:sp>
      <p:sp>
        <p:nvSpPr>
          <p:cNvPr id="3" name="Content Placeholder 2">
            <a:extLst>
              <a:ext uri="{FF2B5EF4-FFF2-40B4-BE49-F238E27FC236}">
                <a16:creationId xmlns:a16="http://schemas.microsoft.com/office/drawing/2014/main" id="{C095186D-5384-4C4D-8488-38BC2D58E4C4}"/>
              </a:ext>
            </a:extLst>
          </p:cNvPr>
          <p:cNvSpPr>
            <a:spLocks noGrp="1"/>
          </p:cNvSpPr>
          <p:nvPr>
            <p:ph idx="1"/>
          </p:nvPr>
        </p:nvSpPr>
        <p:spPr/>
        <p:txBody>
          <a:bodyPr>
            <a:normAutofit/>
          </a:bodyPr>
          <a:lstStyle/>
          <a:p>
            <a:r>
              <a:rPr lang="en-CA" sz="1800" dirty="0"/>
              <a:t>Listen to the presentation and take a maximum of notes (verbatim if possible).</a:t>
            </a:r>
          </a:p>
          <a:p>
            <a:r>
              <a:rPr lang="en-CA" sz="1800" dirty="0"/>
              <a:t>Listen to the presentation a second time in increments of 20 minutes. It would help fill the gaps and ensure all the study concepts have been grasped.</a:t>
            </a:r>
          </a:p>
          <a:p>
            <a:r>
              <a:rPr lang="en-CA" sz="1800" dirty="0"/>
              <a:t>Add quotes, read referenced articles, and watch referenced videos. If a concept is not understood or new, do your research ( e.g. what is lateral reading). It might take you about an hour or more to complete 20 mins of a presentation.</a:t>
            </a:r>
          </a:p>
          <a:p>
            <a:r>
              <a:rPr lang="en-CA" sz="1800" dirty="0"/>
              <a:t>Highlight information that could relate to a particular subject, e.g., blue for methodology; green for the nature of man; red for Millerites history; purple for Sunday Law, etc. </a:t>
            </a:r>
          </a:p>
          <a:p>
            <a:r>
              <a:rPr lang="en-CA" sz="1800" dirty="0"/>
              <a:t>Create different folders for those specific subjects. Copy-paste the information highlighted during the presentation in the related folder. </a:t>
            </a:r>
          </a:p>
          <a:p>
            <a:endParaRPr lang="en-CA" sz="1800" dirty="0"/>
          </a:p>
          <a:p>
            <a:endParaRPr lang="en-CA" dirty="0"/>
          </a:p>
        </p:txBody>
      </p:sp>
    </p:spTree>
    <p:extLst>
      <p:ext uri="{BB962C8B-B14F-4D97-AF65-F5344CB8AC3E}">
        <p14:creationId xmlns:p14="http://schemas.microsoft.com/office/powerpoint/2010/main" val="218014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62F5-C13C-4923-98C3-97AAB94A2944}"/>
              </a:ext>
            </a:extLst>
          </p:cNvPr>
          <p:cNvSpPr>
            <a:spLocks noGrp="1"/>
          </p:cNvSpPr>
          <p:nvPr>
            <p:ph type="title"/>
          </p:nvPr>
        </p:nvSpPr>
        <p:spPr/>
        <p:txBody>
          <a:bodyPr/>
          <a:lstStyle/>
          <a:p>
            <a:r>
              <a:rPr lang="en-CA" dirty="0"/>
              <a:t>How To Take Notes, Continues</a:t>
            </a:r>
          </a:p>
        </p:txBody>
      </p:sp>
      <p:sp>
        <p:nvSpPr>
          <p:cNvPr id="3" name="Content Placeholder 2">
            <a:extLst>
              <a:ext uri="{FF2B5EF4-FFF2-40B4-BE49-F238E27FC236}">
                <a16:creationId xmlns:a16="http://schemas.microsoft.com/office/drawing/2014/main" id="{B070306F-E2F6-40AF-82BB-18369A4CAC3B}"/>
              </a:ext>
            </a:extLst>
          </p:cNvPr>
          <p:cNvSpPr>
            <a:spLocks noGrp="1"/>
          </p:cNvSpPr>
          <p:nvPr>
            <p:ph idx="1"/>
          </p:nvPr>
        </p:nvSpPr>
        <p:spPr/>
        <p:txBody>
          <a:bodyPr>
            <a:normAutofit fontScale="92500" lnSpcReduction="20000"/>
          </a:bodyPr>
          <a:lstStyle/>
          <a:p>
            <a:pPr>
              <a:spcBef>
                <a:spcPts val="0"/>
              </a:spcBef>
            </a:pPr>
            <a:r>
              <a:rPr lang="en-CA" sz="1800" dirty="0"/>
              <a:t>In a separate folder, make a summary of the presentations. They will serve as a quick reference and a tool to see the progression of our message during the year and ultimately trace our journey.</a:t>
            </a:r>
          </a:p>
          <a:p>
            <a:pPr marL="0" indent="0">
              <a:spcBef>
                <a:spcPts val="0"/>
              </a:spcBef>
              <a:spcAft>
                <a:spcPts val="0"/>
              </a:spcAft>
              <a:buNone/>
            </a:pPr>
            <a:endParaRPr lang="en-CA" sz="1800" dirty="0">
              <a:solidFill>
                <a:srgbClr val="0E101A"/>
              </a:solidFill>
              <a:effectLst/>
            </a:endParaRPr>
          </a:p>
          <a:p>
            <a:pPr>
              <a:spcBef>
                <a:spcPts val="0"/>
              </a:spcBef>
              <a:spcAft>
                <a:spcPts val="0"/>
              </a:spcAft>
            </a:pPr>
            <a:r>
              <a:rPr lang="en-CA" sz="1800" dirty="0">
                <a:solidFill>
                  <a:srgbClr val="0E101A"/>
                </a:solidFill>
                <a:effectLst/>
              </a:rPr>
              <a:t>If time is lacking, use the following websites for transcriptions, charts, newsletters. You can also ask the presenter for their notes.</a:t>
            </a:r>
          </a:p>
          <a:p>
            <a:pPr marL="0" indent="0">
              <a:spcBef>
                <a:spcPts val="0"/>
              </a:spcBef>
              <a:spcAft>
                <a:spcPts val="0"/>
              </a:spcAft>
              <a:buNone/>
            </a:pPr>
            <a:endParaRPr lang="en-CA" sz="1800" dirty="0">
              <a:solidFill>
                <a:srgbClr val="0E101A"/>
              </a:solidFill>
              <a:effectLst/>
            </a:endParaRPr>
          </a:p>
          <a:p>
            <a:pPr marL="0" indent="0">
              <a:spcBef>
                <a:spcPts val="0"/>
              </a:spcBef>
              <a:spcAft>
                <a:spcPts val="0"/>
              </a:spcAft>
              <a:buNone/>
            </a:pPr>
            <a:r>
              <a:rPr lang="en-CA" sz="1800" dirty="0">
                <a:solidFill>
                  <a:srgbClr val="4A6EE0"/>
                </a:solidFill>
                <a:effectLst/>
                <a:hlinkClick r:id="rId2"/>
              </a:rPr>
              <a:t>https://www.themidnightcry.co.uk/</a:t>
            </a:r>
            <a:endParaRPr lang="en-CA" sz="1800" dirty="0">
              <a:solidFill>
                <a:srgbClr val="0E101A"/>
              </a:solidFill>
              <a:effectLst/>
            </a:endParaRPr>
          </a:p>
          <a:p>
            <a:pPr marL="0" indent="0">
              <a:spcBef>
                <a:spcPts val="0"/>
              </a:spcBef>
              <a:spcAft>
                <a:spcPts val="0"/>
              </a:spcAft>
              <a:buNone/>
            </a:pPr>
            <a:r>
              <a:rPr lang="en-CA" sz="1800" dirty="0">
                <a:solidFill>
                  <a:srgbClr val="4A6EE0"/>
                </a:solidFill>
                <a:effectLst/>
                <a:hlinkClick r:id="rId3"/>
              </a:rPr>
              <a:t>http://repairersofthebreach7.com/bible-studies.html</a:t>
            </a:r>
            <a:endParaRPr lang="en-CA" sz="1800" dirty="0">
              <a:solidFill>
                <a:srgbClr val="0E101A"/>
              </a:solidFill>
              <a:effectLst/>
            </a:endParaRPr>
          </a:p>
          <a:p>
            <a:pPr marL="0" indent="0">
              <a:spcBef>
                <a:spcPts val="0"/>
              </a:spcBef>
              <a:spcAft>
                <a:spcPts val="0"/>
              </a:spcAft>
              <a:buNone/>
            </a:pPr>
            <a:r>
              <a:rPr lang="en-CA" sz="1800" dirty="0">
                <a:solidFill>
                  <a:srgbClr val="4A6EE0"/>
                </a:solidFill>
                <a:effectLst/>
                <a:hlinkClick r:id="rId4"/>
              </a:rPr>
              <a:t>https://sacramentofellowship.weebly.com/sabbath-fellowship.html</a:t>
            </a:r>
            <a:endParaRPr lang="en-CA" sz="1800" dirty="0">
              <a:solidFill>
                <a:srgbClr val="4A6EE0"/>
              </a:solidFill>
              <a:effectLst/>
            </a:endParaRPr>
          </a:p>
          <a:p>
            <a:pPr marL="0" indent="0">
              <a:spcBef>
                <a:spcPts val="0"/>
              </a:spcBef>
              <a:spcAft>
                <a:spcPts val="0"/>
              </a:spcAft>
              <a:buNone/>
            </a:pPr>
            <a:r>
              <a:rPr lang="en-CA" sz="1800" dirty="0">
                <a:solidFill>
                  <a:srgbClr val="4A6EE0"/>
                </a:solidFill>
                <a:effectLst/>
                <a:hlinkClick r:id="rId5"/>
              </a:rPr>
              <a:t>https://en.fin1844.info/index.php/adventnews</a:t>
            </a:r>
            <a:endParaRPr lang="en-CA" sz="1800" dirty="0">
              <a:solidFill>
                <a:srgbClr val="4A6EE0"/>
              </a:solidFill>
              <a:effectLst/>
            </a:endParaRPr>
          </a:p>
          <a:p>
            <a:pPr marL="0" indent="0">
              <a:spcBef>
                <a:spcPts val="0"/>
              </a:spcBef>
              <a:spcAft>
                <a:spcPts val="0"/>
              </a:spcAft>
              <a:buNone/>
            </a:pPr>
            <a:r>
              <a:rPr lang="en-CA" sz="1800" dirty="0">
                <a:solidFill>
                  <a:srgbClr val="4A6EE0"/>
                </a:solidFill>
                <a:hlinkClick r:id="rId6"/>
              </a:rPr>
              <a:t>https://shop-english.fin1844.info/charts/</a:t>
            </a:r>
            <a:endParaRPr lang="en-CA" sz="1800" dirty="0">
              <a:solidFill>
                <a:srgbClr val="4A6EE0"/>
              </a:solidFill>
            </a:endParaRPr>
          </a:p>
          <a:p>
            <a:pPr marL="0" indent="0">
              <a:spcBef>
                <a:spcPts val="0"/>
              </a:spcBef>
              <a:spcAft>
                <a:spcPts val="0"/>
              </a:spcAft>
              <a:buNone/>
            </a:pPr>
            <a:r>
              <a:rPr lang="en-CA" sz="1800" dirty="0">
                <a:solidFill>
                  <a:srgbClr val="4A6EE0"/>
                </a:solidFill>
                <a:hlinkClick r:id="rId7"/>
              </a:rPr>
              <a:t>http://www.little-book.org/</a:t>
            </a:r>
            <a:endParaRPr lang="en-CA" sz="1800" dirty="0">
              <a:solidFill>
                <a:srgbClr val="4A6EE0"/>
              </a:solidFill>
            </a:endParaRPr>
          </a:p>
          <a:p>
            <a:pPr marL="0" indent="0">
              <a:spcBef>
                <a:spcPts val="0"/>
              </a:spcBef>
              <a:spcAft>
                <a:spcPts val="0"/>
              </a:spcAft>
              <a:buNone/>
            </a:pPr>
            <a:endParaRPr lang="en-CA" sz="1800" dirty="0">
              <a:solidFill>
                <a:srgbClr val="4A6EE0"/>
              </a:solidFill>
            </a:endParaRPr>
          </a:p>
          <a:p>
            <a:pPr marL="0" indent="0">
              <a:spcBef>
                <a:spcPts val="0"/>
              </a:spcBef>
              <a:spcAft>
                <a:spcPts val="0"/>
              </a:spcAft>
              <a:buNone/>
            </a:pPr>
            <a:endParaRPr lang="en-CA" sz="1800" dirty="0">
              <a:solidFill>
                <a:srgbClr val="4A6EE0"/>
              </a:solidFill>
              <a:effectLst/>
            </a:endParaRPr>
          </a:p>
          <a:p>
            <a:pPr marL="0" indent="0">
              <a:spcBef>
                <a:spcPts val="0"/>
              </a:spcBef>
              <a:spcAft>
                <a:spcPts val="0"/>
              </a:spcAft>
              <a:buNone/>
            </a:pPr>
            <a:r>
              <a:rPr lang="en-CA" sz="1800" dirty="0">
                <a:solidFill>
                  <a:srgbClr val="4A6EE0"/>
                </a:solidFill>
              </a:rPr>
              <a:t>	</a:t>
            </a:r>
            <a:endParaRPr lang="en-CA" sz="1800" dirty="0">
              <a:solidFill>
                <a:srgbClr val="4A6EE0"/>
              </a:solidFill>
              <a:effectLst/>
            </a:endParaRPr>
          </a:p>
          <a:p>
            <a:pPr marL="0" indent="0">
              <a:spcBef>
                <a:spcPts val="0"/>
              </a:spcBef>
              <a:spcAft>
                <a:spcPts val="0"/>
              </a:spcAft>
              <a:buNone/>
            </a:pPr>
            <a:r>
              <a:rPr lang="en-CA" sz="1800" dirty="0">
                <a:solidFill>
                  <a:srgbClr val="4A6EE0"/>
                </a:solidFill>
              </a:rPr>
              <a:t>	</a:t>
            </a:r>
            <a:endParaRPr lang="en-CA" sz="1800" dirty="0">
              <a:solidFill>
                <a:srgbClr val="0E101A"/>
              </a:solidFill>
              <a:effectLst/>
            </a:endParaRPr>
          </a:p>
          <a:p>
            <a:endParaRPr lang="en-CA" sz="1800" dirty="0"/>
          </a:p>
        </p:txBody>
      </p:sp>
    </p:spTree>
    <p:extLst>
      <p:ext uri="{BB962C8B-B14F-4D97-AF65-F5344CB8AC3E}">
        <p14:creationId xmlns:p14="http://schemas.microsoft.com/office/powerpoint/2010/main" val="338474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57EA-0D40-4220-A98C-ACA234E4A499}"/>
              </a:ext>
            </a:extLst>
          </p:cNvPr>
          <p:cNvSpPr>
            <a:spLocks noGrp="1"/>
          </p:cNvSpPr>
          <p:nvPr>
            <p:ph type="title"/>
          </p:nvPr>
        </p:nvSpPr>
        <p:spPr/>
        <p:txBody>
          <a:bodyPr/>
          <a:lstStyle/>
          <a:p>
            <a:r>
              <a:rPr lang="en-CA" dirty="0"/>
              <a:t>The Connecting Link – Tracing our Journey</a:t>
            </a:r>
          </a:p>
        </p:txBody>
      </p:sp>
      <p:sp>
        <p:nvSpPr>
          <p:cNvPr id="3" name="Content Placeholder 2">
            <a:extLst>
              <a:ext uri="{FF2B5EF4-FFF2-40B4-BE49-F238E27FC236}">
                <a16:creationId xmlns:a16="http://schemas.microsoft.com/office/drawing/2014/main" id="{7D1FE24A-42EC-4222-91B2-835FD46A0CEF}"/>
              </a:ext>
            </a:extLst>
          </p:cNvPr>
          <p:cNvSpPr>
            <a:spLocks noGrp="1"/>
          </p:cNvSpPr>
          <p:nvPr>
            <p:ph idx="1"/>
          </p:nvPr>
        </p:nvSpPr>
        <p:spPr/>
        <p:txBody>
          <a:bodyPr/>
          <a:lstStyle/>
          <a:p>
            <a:r>
              <a:rPr lang="en-CA" sz="1800" dirty="0"/>
              <a:t>It may not seem easy to connect our journey. We need to pay attention to the "clues" elders Tess and Parminder will provide during their presentations.</a:t>
            </a:r>
          </a:p>
          <a:p>
            <a:r>
              <a:rPr lang="en-CA" sz="1800" dirty="0"/>
              <a:t>They will make the connections for us. Sometimes, it will be said in a nutshell. Sometimes, they will reference a previous presentation. Sometimes, they will spend a whole study showing us the links. </a:t>
            </a:r>
          </a:p>
          <a:p>
            <a:r>
              <a:rPr lang="en-CA" sz="1800" dirty="0"/>
              <a:t>To not miss them, listen to their studies in small increments and ask yourself why they reference 2019, for example, why they want us to understand the Apis Bull or the 14th Amendment, what is the link with their last presentations as they build on one another.</a:t>
            </a:r>
          </a:p>
          <a:p>
            <a:pPr marL="0" indent="0">
              <a:buNone/>
            </a:pPr>
            <a:endParaRPr lang="en-CA" dirty="0"/>
          </a:p>
        </p:txBody>
      </p:sp>
    </p:spTree>
    <p:extLst>
      <p:ext uri="{BB962C8B-B14F-4D97-AF65-F5344CB8AC3E}">
        <p14:creationId xmlns:p14="http://schemas.microsoft.com/office/powerpoint/2010/main" val="1584426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_2SEEDS">
      <a:dk1>
        <a:srgbClr val="000000"/>
      </a:dk1>
      <a:lt1>
        <a:srgbClr val="FFFFFF"/>
      </a:lt1>
      <a:dk2>
        <a:srgbClr val="282441"/>
      </a:dk2>
      <a:lt2>
        <a:srgbClr val="E2E8E8"/>
      </a:lt2>
      <a:accent1>
        <a:srgbClr val="BA7F80"/>
      </a:accent1>
      <a:accent2>
        <a:srgbClr val="C696AB"/>
      </a:accent2>
      <a:accent3>
        <a:srgbClr val="BE9D88"/>
      </a:accent3>
      <a:accent4>
        <a:srgbClr val="76ACA6"/>
      </a:accent4>
      <a:accent5>
        <a:srgbClr val="82AABC"/>
      </a:accent5>
      <a:accent6>
        <a:srgbClr val="7F8FBA"/>
      </a:accent6>
      <a:hlink>
        <a:srgbClr val="568E8C"/>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2388</TotalTime>
  <Words>3398</Words>
  <Application>Microsoft Office PowerPoint</Application>
  <PresentationFormat>Widescreen</PresentationFormat>
  <Paragraphs>268</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Century Schoolbook</vt:lpstr>
      <vt:lpstr>Courier New</vt:lpstr>
      <vt:lpstr>Franklin Gothic Book</vt:lpstr>
      <vt:lpstr>Garamond</vt:lpstr>
      <vt:lpstr>Roboto</vt:lpstr>
      <vt:lpstr>Wingdings</vt:lpstr>
      <vt:lpstr>SavonVTI</vt:lpstr>
      <vt:lpstr>How To Study</vt:lpstr>
      <vt:lpstr>Table Of Contents</vt:lpstr>
      <vt:lpstr>Setting goals</vt:lpstr>
      <vt:lpstr>Goals</vt:lpstr>
      <vt:lpstr>Part ii – Achieving Goals</vt:lpstr>
      <vt:lpstr>The Development Of Our Character</vt:lpstr>
      <vt:lpstr>How To Take Notes</vt:lpstr>
      <vt:lpstr>How To Take Notes, Continues</vt:lpstr>
      <vt:lpstr>The Connecting Link – Tracing our Journey</vt:lpstr>
      <vt:lpstr>The Connecting Link, An Example</vt:lpstr>
      <vt:lpstr>PowerPoint Presentation</vt:lpstr>
      <vt:lpstr>How To Study – Place on the Line</vt:lpstr>
      <vt:lpstr>PowerPoint Presentation</vt:lpstr>
      <vt:lpstr>PowerPoint Presentation</vt:lpstr>
      <vt:lpstr>PowerPoint Presentation</vt:lpstr>
      <vt:lpstr>PowerPoint Presentation</vt:lpstr>
      <vt:lpstr>PowerPoint Presentation</vt:lpstr>
      <vt:lpstr>Elder Tess’s Recommandations</vt:lpstr>
      <vt:lpstr>PowerPoint Presentation</vt:lpstr>
      <vt:lpstr>How To Breakdown A Study</vt:lpstr>
      <vt:lpstr>How To Separate Noise from Truth</vt:lpstr>
      <vt:lpstr>PowerPoint Presentation</vt:lpstr>
      <vt:lpstr>Reasons For Our Faith – Back Up Truth - </vt:lpstr>
      <vt:lpstr>Simplicity</vt:lpstr>
      <vt:lpstr>Simplicity, continues.</vt:lpstr>
      <vt:lpstr>PowerPoint Presentation</vt:lpstr>
      <vt:lpstr>Part III Sharing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Study</dc:title>
  <dc:creator>Katia Marion</dc:creator>
  <cp:lastModifiedBy>Katia Marion</cp:lastModifiedBy>
  <cp:revision>36</cp:revision>
  <dcterms:created xsi:type="dcterms:W3CDTF">2022-03-09T02:44:43Z</dcterms:created>
  <dcterms:modified xsi:type="dcterms:W3CDTF">2022-03-19T17:53:20Z</dcterms:modified>
</cp:coreProperties>
</file>