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271" r:id="rId3"/>
    <p:sldId id="272" r:id="rId4"/>
    <p:sldId id="273" r:id="rId5"/>
    <p:sldId id="274" r:id="rId6"/>
    <p:sldId id="275" r:id="rId7"/>
    <p:sldId id="276" r:id="rId8"/>
    <p:sldId id="277" r:id="rId9"/>
    <p:sldId id="278" r:id="rId10"/>
    <p:sldId id="279"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p:cViewPr varScale="1">
        <p:scale>
          <a:sx n="131" d="100"/>
          <a:sy n="131" d="100"/>
        </p:scale>
        <p:origin x="408" y="18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8/17/21</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8/17/21</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sp>
        <p:nvSpPr>
          <p:cNvPr id="7" name="Footer Placeholder 6"/>
          <p:cNvSpPr>
            <a:spLocks noGrp="1"/>
          </p:cNvSpPr>
          <p:nvPr>
            <p:ph type="ftr" sz="quarter" idx="11"/>
          </p:nvPr>
        </p:nvSpPr>
        <p:spPr/>
        <p:txBody>
          <a:bodyPr/>
          <a:lstStyle/>
          <a:p>
            <a:endParaRPr dirty="0"/>
          </a:p>
        </p:txBody>
      </p:sp>
      <p:sp>
        <p:nvSpPr>
          <p:cNvPr id="6" name="Date Placeholder 5"/>
          <p:cNvSpPr>
            <a:spLocks noGrp="1"/>
          </p:cNvSpPr>
          <p:nvPr>
            <p:ph type="dt" sz="half" idx="10"/>
          </p:nvPr>
        </p:nvSpPr>
        <p:spPr/>
        <p:txBody>
          <a:bodyPr/>
          <a:lstStyle/>
          <a:p>
            <a:fld id="{DCED4F75-3B36-48E4-83C9-06A02B87AC2C}" type="datetime1">
              <a:rPr lang="en-US" smtClean="0"/>
              <a:t>8/17/21</a:t>
            </a:fld>
            <a:endParaRPr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a:xfrm>
            <a:off x="8075611" y="6019801"/>
            <a:ext cx="1396260" cy="228600"/>
          </a:xfrm>
        </p:spPr>
        <p:txBody>
          <a:bodyPr/>
          <a:lstStyle/>
          <a:p>
            <a:fld id="{EE20E06E-855A-4608-9CEF-82940BF95EF2}" type="datetime1">
              <a:rPr lang="en-US" smtClean="0"/>
              <a:t>8/17/21</a:t>
            </a:fld>
            <a:endParaRPr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F6D7A68F-C290-4162-B1AD-AC12DD805044}" type="datetime1">
              <a:rPr lang="en-US" smtClean="0"/>
              <a:t>8/17/21</a:t>
            </a:fld>
            <a:endParaRPr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F176620E-FAC6-4D4C-9FA3-96AB1BD63B8D}" type="datetime1">
              <a:rPr lang="en-US" smtClean="0"/>
              <a:t>8/17/21</a:t>
            </a:fld>
            <a:endParaRPr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2F5372CB-E412-4551-BAA7-3831E3375CD0}" type="datetime1">
              <a:rPr lang="en-US" smtClean="0"/>
              <a:t>8/17/21</a:t>
            </a:fld>
            <a:endParaRPr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D49B1DEB-E5E3-4A8F-8584-7E80FFAEA260}" type="datetime1">
              <a:rPr lang="en-US" smtClean="0"/>
              <a:t>8/17/21</a:t>
            </a:fld>
            <a:endParaRPr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C13CF25B-0F00-4573-AD62-568392598116}" type="datetime1">
              <a:rPr lang="en-US" smtClean="0"/>
              <a:t>8/17/21</a:t>
            </a:fld>
            <a:endParaRP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dirty="0"/>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659B05B0-C337-470F-BAFC-1275DD9F5863}" type="datetime1">
              <a:rPr lang="en-US" smtClean="0"/>
              <a:t>8/17/21</a:t>
            </a:fld>
            <a:endParaRPr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dirty="0"/>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AB3B0738-03F9-4649-B497-A3BA1BDE265D}" type="datetime1">
              <a:rPr lang="en-US" smtClean="0"/>
              <a:t>8/17/21</a:t>
            </a:fld>
            <a:endParaRPr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dirty="0"/>
          </a:p>
        </p:txBody>
      </p:sp>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81EA1F4E-FC4B-41EA-A144-0E3ABBC5A65F}" type="datetime1">
              <a:rPr lang="en-US" smtClean="0"/>
              <a:t>8/17/21</a:t>
            </a:fld>
            <a:endParaRPr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sp>
        <p:nvSpPr>
          <p:cNvPr id="7" name="Footer Placeholder 6"/>
          <p:cNvSpPr>
            <a:spLocks noGrp="1"/>
          </p:cNvSpPr>
          <p:nvPr>
            <p:ph type="ftr" sz="quarter" idx="11"/>
          </p:nvPr>
        </p:nvSpPr>
        <p:spPr/>
        <p:txBody>
          <a:bodyPr/>
          <a:lstStyle/>
          <a:p>
            <a:endParaRPr dirty="0"/>
          </a:p>
        </p:txBody>
      </p:sp>
      <p:sp>
        <p:nvSpPr>
          <p:cNvPr id="6" name="Date Placeholder 5"/>
          <p:cNvSpPr>
            <a:spLocks noGrp="1"/>
          </p:cNvSpPr>
          <p:nvPr>
            <p:ph type="dt" sz="half" idx="10"/>
          </p:nvPr>
        </p:nvSpPr>
        <p:spPr/>
        <p:txBody>
          <a:bodyPr/>
          <a:lstStyle/>
          <a:p>
            <a:fld id="{83B036AB-86D3-46A2-B94C-F033971BCE97}" type="datetime1">
              <a:rPr lang="en-US" smtClean="0"/>
              <a:t>8/17/21</a:t>
            </a:fld>
            <a:endParaRPr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sp>
        <p:nvSpPr>
          <p:cNvPr id="7" name="Footer Placeholder 6"/>
          <p:cNvSpPr>
            <a:spLocks noGrp="1"/>
          </p:cNvSpPr>
          <p:nvPr>
            <p:ph type="ftr" sz="quarter" idx="11"/>
          </p:nvPr>
        </p:nvSpPr>
        <p:spPr/>
        <p:txBody>
          <a:bodyPr/>
          <a:lstStyle/>
          <a:p>
            <a:endParaRPr dirty="0"/>
          </a:p>
        </p:txBody>
      </p:sp>
      <p:sp>
        <p:nvSpPr>
          <p:cNvPr id="6" name="Date Placeholder 5"/>
          <p:cNvSpPr>
            <a:spLocks noGrp="1"/>
          </p:cNvSpPr>
          <p:nvPr>
            <p:ph type="dt" sz="half" idx="10"/>
          </p:nvPr>
        </p:nvSpPr>
        <p:spPr/>
        <p:txBody>
          <a:bodyPr/>
          <a:lstStyle/>
          <a:p>
            <a:fld id="{648ABFA9-FFFF-443C-AFE3-5E5114C00943}" type="datetime1">
              <a:rPr lang="en-US" smtClean="0"/>
              <a:t>8/17/21</a:t>
            </a:fld>
            <a:endParaRPr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dirty="0"/>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5EC3CAFC-746C-45B7-91B0-681F37DAAAC9}" type="datetime1">
              <a:rPr lang="en-US" smtClean="0"/>
              <a:t>8/17/21</a:t>
            </a:fld>
            <a:endParaRPr lang="en-US"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ftr="0" dt="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white-stone.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3138" y="2667000"/>
            <a:ext cx="8050475" cy="914400"/>
          </a:xfrm>
        </p:spPr>
        <p:txBody>
          <a:bodyPr/>
          <a:lstStyle/>
          <a:p>
            <a:r>
              <a:rPr lang="en-US" dirty="0"/>
              <a:t>Kids’ Prophecy Corner</a:t>
            </a:r>
          </a:p>
        </p:txBody>
      </p:sp>
      <p:sp>
        <p:nvSpPr>
          <p:cNvPr id="3" name="Subtitle 2"/>
          <p:cNvSpPr>
            <a:spLocks noGrp="1"/>
          </p:cNvSpPr>
          <p:nvPr>
            <p:ph type="subTitle" idx="1"/>
          </p:nvPr>
        </p:nvSpPr>
        <p:spPr/>
        <p:txBody>
          <a:bodyPr/>
          <a:lstStyle/>
          <a:p>
            <a:r>
              <a:rPr lang="en-US" dirty="0"/>
              <a:t>The Cycle of Life - Menstruation</a:t>
            </a:r>
          </a:p>
        </p:txBody>
      </p:sp>
      <p:sp>
        <p:nvSpPr>
          <p:cNvPr id="5" name="TextBox 4">
            <a:extLst>
              <a:ext uri="{FF2B5EF4-FFF2-40B4-BE49-F238E27FC236}">
                <a16:creationId xmlns:a16="http://schemas.microsoft.com/office/drawing/2014/main" id="{8545C78E-046D-49B7-813E-0DEBBD063614}"/>
              </a:ext>
            </a:extLst>
          </p:cNvPr>
          <p:cNvSpPr txBox="1"/>
          <p:nvPr/>
        </p:nvSpPr>
        <p:spPr>
          <a:xfrm>
            <a:off x="398282" y="5996226"/>
            <a:ext cx="10998723" cy="615553"/>
          </a:xfrm>
          <a:prstGeom prst="rect">
            <a:avLst/>
          </a:prstGeom>
          <a:noFill/>
        </p:spPr>
        <p:txBody>
          <a:bodyPr wrap="square">
            <a:spAutoFit/>
          </a:bodyPr>
          <a:lstStyle/>
          <a:p>
            <a:pPr>
              <a:defRPr sz="1600">
                <a:solidFill>
                  <a:srgbClr val="FFFFFF"/>
                </a:solidFill>
              </a:defRPr>
            </a:pPr>
            <a:r>
              <a:rPr lang="en-CA" dirty="0">
                <a:solidFill>
                  <a:schemeClr val="bg1"/>
                </a:solidFill>
              </a:rPr>
              <a:t>Written by K.M.L. and edited by E. I. – White Stone Foundation : </a:t>
            </a:r>
            <a:r>
              <a:rPr lang="en-CA" u="sng" dirty="0">
                <a:solidFill>
                  <a:srgbClr val="0070C0"/>
                </a:solidFill>
                <a:uFill>
                  <a:solidFill>
                    <a:schemeClr val="accent3"/>
                  </a:solidFill>
                </a:uFill>
                <a:hlinkClick r:id="rId2">
                  <a:extLst>
                    <a:ext uri="{A12FA001-AC4F-418D-AE19-62706E023703}">
                      <ahyp:hlinkClr xmlns:ahyp="http://schemas.microsoft.com/office/drawing/2018/hyperlinkcolor" val="tx"/>
                    </a:ext>
                  </a:extLst>
                </a:hlinkClick>
              </a:rPr>
              <a:t>http://www.white-stone.ca/</a:t>
            </a:r>
          </a:p>
          <a:p>
            <a:pPr>
              <a:defRPr>
                <a:solidFill>
                  <a:srgbClr val="FFFFFF"/>
                </a:solidFill>
              </a:defRPr>
            </a:pPr>
            <a:r>
              <a:rPr lang="en-CA" dirty="0">
                <a:solidFill>
                  <a:schemeClr val="bg1"/>
                </a:solidFill>
              </a:rPr>
              <a:t>August 2021</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D7420-F667-432F-A9B9-68270E49BB0A}"/>
              </a:ext>
            </a:extLst>
          </p:cNvPr>
          <p:cNvSpPr>
            <a:spLocks noGrp="1"/>
          </p:cNvSpPr>
          <p:nvPr>
            <p:ph type="title"/>
          </p:nvPr>
        </p:nvSpPr>
        <p:spPr/>
        <p:txBody>
          <a:bodyPr/>
          <a:lstStyle/>
          <a:p>
            <a:r>
              <a:rPr lang="en-CA"/>
              <a:t>In Summary</a:t>
            </a:r>
          </a:p>
        </p:txBody>
      </p:sp>
      <p:sp>
        <p:nvSpPr>
          <p:cNvPr id="3" name="Content Placeholder 2">
            <a:extLst>
              <a:ext uri="{FF2B5EF4-FFF2-40B4-BE49-F238E27FC236}">
                <a16:creationId xmlns:a16="http://schemas.microsoft.com/office/drawing/2014/main" id="{3E1CB071-70A8-4D11-B8ED-EEAB3EF7D739}"/>
              </a:ext>
            </a:extLst>
          </p:cNvPr>
          <p:cNvSpPr>
            <a:spLocks noGrp="1"/>
          </p:cNvSpPr>
          <p:nvPr>
            <p:ph idx="1"/>
          </p:nvPr>
        </p:nvSpPr>
        <p:spPr/>
        <p:txBody>
          <a:bodyPr>
            <a:normAutofit fontScale="70000" lnSpcReduction="20000"/>
          </a:bodyPr>
          <a:lstStyle/>
          <a:p>
            <a:r>
              <a:rPr lang="en-CA"/>
              <a:t>When God Created man and woman, He gave them different genital parts to fulfill some functions. </a:t>
            </a:r>
          </a:p>
          <a:p>
            <a:r>
              <a:rPr lang="en-CA"/>
              <a:t>A girl's body changes when she reaches puberty, so she can have children. If she doesn't get pregnant during the month, the cushion her body prepared is expelled in the form of a blood flow called period or menstruation.</a:t>
            </a:r>
          </a:p>
          <a:p>
            <a:r>
              <a:rPr lang="en-CA"/>
              <a:t>It is a natural and normal phenomenon that God implemented for girls.</a:t>
            </a:r>
          </a:p>
          <a:p>
            <a:r>
              <a:rPr lang="en-CA"/>
              <a:t>Unfortunately, girls have been treated differently because of their period. Therefore, they suffer inequality in the form of sexism.</a:t>
            </a:r>
          </a:p>
          <a:p>
            <a:r>
              <a:rPr lang="en-CA"/>
              <a:t>But we must follow Jesus' example. We must treat girls with respect. Girls should not be ashamed of their period. They should talk openly about it and express their feelings without being embarrassed. Boys should show empathy towards girls and not be disgusted about what God created.</a:t>
            </a:r>
          </a:p>
          <a:p>
            <a:r>
              <a:rPr lang="en-CA"/>
              <a:t>Now it is your turn to take up the challenge. If you have doubts or questions, ask your parents who are here for you.</a:t>
            </a:r>
          </a:p>
        </p:txBody>
      </p:sp>
      <p:sp>
        <p:nvSpPr>
          <p:cNvPr id="4" name="Slide Number Placeholder 3">
            <a:extLst>
              <a:ext uri="{FF2B5EF4-FFF2-40B4-BE49-F238E27FC236}">
                <a16:creationId xmlns:a16="http://schemas.microsoft.com/office/drawing/2014/main" id="{8043EE00-2A34-4841-9150-BBCAFBF660A9}"/>
              </a:ext>
            </a:extLst>
          </p:cNvPr>
          <p:cNvSpPr>
            <a:spLocks noGrp="1"/>
          </p:cNvSpPr>
          <p:nvPr>
            <p:ph type="sldNum" sz="quarter" idx="12"/>
          </p:nvPr>
        </p:nvSpPr>
        <p:spPr/>
        <p:txBody>
          <a:bodyPr/>
          <a:lstStyle/>
          <a:p>
            <a:fld id="{022B156B-59AE-415F-B24B-8756D48BB977}" type="slidenum">
              <a:rPr lang="en-CA" smtClean="0"/>
              <a:t>10</a:t>
            </a:fld>
            <a:endParaRPr lang="en-CA"/>
          </a:p>
        </p:txBody>
      </p:sp>
    </p:spTree>
    <p:extLst>
      <p:ext uri="{BB962C8B-B14F-4D97-AF65-F5344CB8AC3E}">
        <p14:creationId xmlns:p14="http://schemas.microsoft.com/office/powerpoint/2010/main" val="85006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and God bless!</a:t>
            </a:r>
          </a:p>
        </p:txBody>
      </p:sp>
      <p:sp>
        <p:nvSpPr>
          <p:cNvPr id="5" name="Picture Placeholder 4">
            <a:extLst>
              <a:ext uri="{FF2B5EF4-FFF2-40B4-BE49-F238E27FC236}">
                <a16:creationId xmlns:a16="http://schemas.microsoft.com/office/drawing/2014/main" id="{BECD8F95-2E47-49A5-A960-5C36153E32D4}"/>
              </a:ext>
            </a:extLst>
          </p:cNvPr>
          <p:cNvSpPr>
            <a:spLocks noGrp="1"/>
          </p:cNvSpPr>
          <p:nvPr>
            <p:ph type="pic" idx="1"/>
          </p:nvPr>
        </p:nvSpPr>
        <p:spPr/>
      </p:sp>
      <p:pic>
        <p:nvPicPr>
          <p:cNvPr id="1026" name="Picture 2" descr="Sanitary pads assist women and girls in emergencies | UNICEF Malawi">
            <a:extLst>
              <a:ext uri="{FF2B5EF4-FFF2-40B4-BE49-F238E27FC236}">
                <a16:creationId xmlns:a16="http://schemas.microsoft.com/office/drawing/2014/main" id="{66A446E9-6455-4BA8-B6A9-83E21BE2D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13" y="1031195"/>
            <a:ext cx="5936048" cy="45720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470A8493-F929-4ABE-80CD-E2D302831336}"/>
              </a:ext>
            </a:extLst>
          </p:cNvPr>
          <p:cNvSpPr>
            <a:spLocks noGrp="1"/>
          </p:cNvSpPr>
          <p:nvPr>
            <p:ph type="sldNum" sz="quarter" idx="12"/>
          </p:nvPr>
        </p:nvSpPr>
        <p:spPr/>
        <p:txBody>
          <a:bodyPr/>
          <a:lstStyle/>
          <a:p>
            <a:fld id="{022B156B-59AE-415F-B24B-8756D48BB977}" type="slidenum">
              <a:rPr lang="en-CA" smtClean="0"/>
              <a:t>11</a:t>
            </a:fld>
            <a:endParaRPr lang="en-CA" dirty="0"/>
          </a:p>
        </p:txBody>
      </p:sp>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9E84F-0E4C-4BDB-B580-2C78EC444689}"/>
              </a:ext>
            </a:extLst>
          </p:cNvPr>
          <p:cNvSpPr>
            <a:spLocks noGrp="1"/>
          </p:cNvSpPr>
          <p:nvPr>
            <p:ph type="title"/>
          </p:nvPr>
        </p:nvSpPr>
        <p:spPr>
          <a:xfrm>
            <a:off x="1065212" y="304800"/>
            <a:ext cx="10058402" cy="1219200"/>
          </a:xfrm>
        </p:spPr>
        <p:txBody>
          <a:bodyPr anchor="b">
            <a:normAutofit/>
          </a:bodyPr>
          <a:lstStyle/>
          <a:p>
            <a:r>
              <a:rPr lang="fr-CA" dirty="0"/>
              <a:t>In The </a:t>
            </a:r>
            <a:r>
              <a:rPr lang="fr-CA" dirty="0" err="1"/>
              <a:t>Beginning</a:t>
            </a:r>
            <a:r>
              <a:rPr lang="fr-CA" dirty="0"/>
              <a:t>…</a:t>
            </a:r>
            <a:endParaRPr lang="en-CA" dirty="0"/>
          </a:p>
        </p:txBody>
      </p:sp>
      <p:sp>
        <p:nvSpPr>
          <p:cNvPr id="3" name="Content Placeholder 2">
            <a:extLst>
              <a:ext uri="{FF2B5EF4-FFF2-40B4-BE49-F238E27FC236}">
                <a16:creationId xmlns:a16="http://schemas.microsoft.com/office/drawing/2014/main" id="{CB18BFC7-B9BA-4585-B056-9E1E09CA5B0D}"/>
              </a:ext>
            </a:extLst>
          </p:cNvPr>
          <p:cNvSpPr>
            <a:spLocks noGrp="1"/>
          </p:cNvSpPr>
          <p:nvPr>
            <p:ph sz="half" idx="1"/>
          </p:nvPr>
        </p:nvSpPr>
        <p:spPr>
          <a:xfrm>
            <a:off x="1065212" y="1825625"/>
            <a:ext cx="4954588" cy="4187952"/>
          </a:xfrm>
        </p:spPr>
        <p:txBody>
          <a:bodyPr>
            <a:normAutofit fontScale="92500" lnSpcReduction="10000"/>
          </a:bodyPr>
          <a:lstStyle/>
          <a:p>
            <a:pPr>
              <a:lnSpc>
                <a:spcPct val="90000"/>
              </a:lnSpc>
            </a:pPr>
            <a:r>
              <a:rPr lang="en-CA" sz="1800"/>
              <a:t>When God created the earth, He made the ground, the rivers, and the oceans. He made the sun, the moon, and the stars. He made the grass and the trees. He made the animals and bugs. Then God looked at everything He made and said that it was good.</a:t>
            </a:r>
          </a:p>
          <a:p>
            <a:pPr>
              <a:lnSpc>
                <a:spcPct val="90000"/>
              </a:lnSpc>
            </a:pPr>
            <a:r>
              <a:rPr lang="en-CA" sz="1800"/>
              <a:t>But God wasn’t finished. He said, "Let us make man in our image”. And He did! He created man and woman, Adam and Eve. He made their bodies wonderful because they resemble that of God. </a:t>
            </a:r>
          </a:p>
          <a:p>
            <a:pPr>
              <a:lnSpc>
                <a:spcPct val="90000"/>
              </a:lnSpc>
            </a:pPr>
            <a:r>
              <a:rPr lang="en-CA" sz="1800"/>
              <a:t>And then, He commanded them to be fruitful and multiply. So they loved each other and join their lives together as one</a:t>
            </a:r>
            <a:r>
              <a:rPr lang="en-CA" sz="1500"/>
              <a:t>.</a:t>
            </a:r>
          </a:p>
        </p:txBody>
      </p:sp>
      <p:pic>
        <p:nvPicPr>
          <p:cNvPr id="2050" name="Picture 2" descr="Now although the man and his wife were both naked, neither of them was embarrassed or ashamed. – Slide 21">
            <a:extLst>
              <a:ext uri="{FF2B5EF4-FFF2-40B4-BE49-F238E27FC236}">
                <a16:creationId xmlns:a16="http://schemas.microsoft.com/office/drawing/2014/main" id="{223C024E-0F7D-4B81-9F5D-8B953B3F160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72202" y="1825624"/>
            <a:ext cx="4951414" cy="3955415"/>
          </a:xfrm>
          <a:prstGeom prst="rect">
            <a:avLst/>
          </a:prstGeom>
          <a:solidFill>
            <a:srgbClr val="FFFFFF"/>
          </a:solidFill>
        </p:spPr>
      </p:pic>
      <p:sp>
        <p:nvSpPr>
          <p:cNvPr id="4" name="Slide Number Placeholder 3">
            <a:extLst>
              <a:ext uri="{FF2B5EF4-FFF2-40B4-BE49-F238E27FC236}">
                <a16:creationId xmlns:a16="http://schemas.microsoft.com/office/drawing/2014/main" id="{FF094C6E-5ADB-4F14-8EDC-A43479CF12F6}"/>
              </a:ext>
            </a:extLst>
          </p:cNvPr>
          <p:cNvSpPr>
            <a:spLocks noGrp="1"/>
          </p:cNvSpPr>
          <p:nvPr>
            <p:ph type="sldNum" sz="quarter" idx="12"/>
          </p:nvPr>
        </p:nvSpPr>
        <p:spPr/>
        <p:txBody>
          <a:bodyPr/>
          <a:lstStyle/>
          <a:p>
            <a:fld id="{022B156B-59AE-415F-B24B-8756D48BB977}" type="slidenum">
              <a:rPr lang="en-CA" smtClean="0"/>
              <a:t>2</a:t>
            </a:fld>
            <a:endParaRPr lang="en-CA"/>
          </a:p>
        </p:txBody>
      </p:sp>
    </p:spTree>
    <p:extLst>
      <p:ext uri="{BB962C8B-B14F-4D97-AF65-F5344CB8AC3E}">
        <p14:creationId xmlns:p14="http://schemas.microsoft.com/office/powerpoint/2010/main" val="281021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EEB281-7A8A-4BEC-B272-7196B37EADF9}"/>
              </a:ext>
            </a:extLst>
          </p:cNvPr>
          <p:cNvSpPr>
            <a:spLocks noGrp="1"/>
          </p:cNvSpPr>
          <p:nvPr>
            <p:ph sz="half" idx="1"/>
          </p:nvPr>
        </p:nvSpPr>
        <p:spPr/>
        <p:txBody>
          <a:bodyPr/>
          <a:lstStyle/>
          <a:p>
            <a:r>
              <a:rPr lang="en-CA"/>
              <a:t>To be fruitful, God made their body parts with different functionalities. He made Adam with a penis and Eve with a uterus and a vagina. The uterus would carry babies, and the vagina would deliver them. He also gave her breasts so she could feed them.</a:t>
            </a:r>
          </a:p>
        </p:txBody>
      </p:sp>
      <p:pic>
        <p:nvPicPr>
          <p:cNvPr id="5" name="Content Placeholder 4" descr="A close-up of a person's body&#10;&#10;Description automatically generated with low confidence">
            <a:extLst>
              <a:ext uri="{FF2B5EF4-FFF2-40B4-BE49-F238E27FC236}">
                <a16:creationId xmlns:a16="http://schemas.microsoft.com/office/drawing/2014/main" id="{0847BA85-D48F-4686-BF91-D96507E312C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2" y="1825625"/>
            <a:ext cx="4951413" cy="3833495"/>
          </a:xfrm>
        </p:spPr>
      </p:pic>
      <p:cxnSp>
        <p:nvCxnSpPr>
          <p:cNvPr id="7" name="Straight Arrow Connector 6">
            <a:extLst>
              <a:ext uri="{FF2B5EF4-FFF2-40B4-BE49-F238E27FC236}">
                <a16:creationId xmlns:a16="http://schemas.microsoft.com/office/drawing/2014/main" id="{6CB0540D-DC2C-4D10-B635-4A273D26CAB9}"/>
              </a:ext>
            </a:extLst>
          </p:cNvPr>
          <p:cNvCxnSpPr>
            <a:cxnSpLocks/>
          </p:cNvCxnSpPr>
          <p:nvPr/>
        </p:nvCxnSpPr>
        <p:spPr>
          <a:xfrm flipH="1">
            <a:off x="10031795" y="4530103"/>
            <a:ext cx="1487760" cy="0"/>
          </a:xfrm>
          <a:prstGeom prst="straightConnector1">
            <a:avLst/>
          </a:prstGeom>
          <a:ln w="381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033AD517-62C0-4297-A810-6B364D0DC67C}"/>
              </a:ext>
            </a:extLst>
          </p:cNvPr>
          <p:cNvCxnSpPr>
            <a:cxnSpLocks/>
          </p:cNvCxnSpPr>
          <p:nvPr/>
        </p:nvCxnSpPr>
        <p:spPr>
          <a:xfrm flipH="1">
            <a:off x="10001840" y="4996206"/>
            <a:ext cx="151771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1690C84F-58B3-4515-997F-3D2950584622}"/>
              </a:ext>
            </a:extLst>
          </p:cNvPr>
          <p:cNvCxnSpPr/>
          <p:nvPr/>
        </p:nvCxnSpPr>
        <p:spPr>
          <a:xfrm flipV="1">
            <a:off x="7126663" y="4712678"/>
            <a:ext cx="0" cy="130089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184F9D1E-E6C3-446B-A4B8-B02E34E4EED4}"/>
              </a:ext>
            </a:extLst>
          </p:cNvPr>
          <p:cNvSpPr txBox="1"/>
          <p:nvPr/>
        </p:nvSpPr>
        <p:spPr>
          <a:xfrm>
            <a:off x="6806151" y="6013577"/>
            <a:ext cx="641024" cy="307777"/>
          </a:xfrm>
          <a:prstGeom prst="rect">
            <a:avLst/>
          </a:prstGeom>
          <a:noFill/>
        </p:spPr>
        <p:txBody>
          <a:bodyPr wrap="square" rtlCol="0">
            <a:spAutoFit/>
          </a:bodyPr>
          <a:lstStyle/>
          <a:p>
            <a:r>
              <a:rPr lang="fr-CA" sz="1400" b="1" err="1">
                <a:solidFill>
                  <a:schemeClr val="tx2"/>
                </a:solidFill>
                <a:latin typeface="Times New Roman" panose="02020603050405020304" pitchFamily="18" charset="0"/>
                <a:cs typeface="Times New Roman" panose="02020603050405020304" pitchFamily="18" charset="0"/>
              </a:rPr>
              <a:t>Penis</a:t>
            </a:r>
            <a:endParaRPr lang="en-CA" sz="1400" b="1">
              <a:solidFill>
                <a:schemeClr val="tx2"/>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E76ADF8-5076-4214-8424-553F7F6B2FEF}"/>
              </a:ext>
            </a:extLst>
          </p:cNvPr>
          <p:cNvSpPr txBox="1"/>
          <p:nvPr/>
        </p:nvSpPr>
        <p:spPr>
          <a:xfrm>
            <a:off x="11459049" y="4842317"/>
            <a:ext cx="771427" cy="307777"/>
          </a:xfrm>
          <a:prstGeom prst="rect">
            <a:avLst/>
          </a:prstGeom>
          <a:noFill/>
        </p:spPr>
        <p:txBody>
          <a:bodyPr wrap="square" rtlCol="0">
            <a:spAutoFit/>
          </a:bodyPr>
          <a:lstStyle/>
          <a:p>
            <a:r>
              <a:rPr lang="fr-CA" sz="1400" b="1" err="1">
                <a:solidFill>
                  <a:schemeClr val="tx2"/>
                </a:solidFill>
                <a:latin typeface="Times New Roman" panose="02020603050405020304" pitchFamily="18" charset="0"/>
                <a:cs typeface="Times New Roman" panose="02020603050405020304" pitchFamily="18" charset="0"/>
              </a:rPr>
              <a:t>Vagina</a:t>
            </a:r>
            <a:endParaRPr lang="en-CA" sz="1400" b="1">
              <a:solidFill>
                <a:schemeClr val="tx2"/>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792E2AF5-AA94-46F7-8288-4B899CF6E2FF}"/>
              </a:ext>
            </a:extLst>
          </p:cNvPr>
          <p:cNvSpPr txBox="1"/>
          <p:nvPr/>
        </p:nvSpPr>
        <p:spPr>
          <a:xfrm>
            <a:off x="11472394" y="4376214"/>
            <a:ext cx="758082" cy="307777"/>
          </a:xfrm>
          <a:prstGeom prst="rect">
            <a:avLst/>
          </a:prstGeom>
          <a:noFill/>
        </p:spPr>
        <p:txBody>
          <a:bodyPr wrap="square" rtlCol="0">
            <a:spAutoFit/>
          </a:bodyPr>
          <a:lstStyle/>
          <a:p>
            <a:r>
              <a:rPr lang="fr-CA" sz="1400" b="1" err="1">
                <a:solidFill>
                  <a:schemeClr val="tx2"/>
                </a:solidFill>
                <a:latin typeface="Times New Roman" panose="02020603050405020304" pitchFamily="18" charset="0"/>
                <a:cs typeface="Times New Roman" panose="02020603050405020304" pitchFamily="18" charset="0"/>
              </a:rPr>
              <a:t>Uterus</a:t>
            </a:r>
            <a:endParaRPr lang="en-CA" sz="1400" b="1">
              <a:solidFill>
                <a:schemeClr val="tx2"/>
              </a:solidFill>
              <a:latin typeface="Times New Roman" panose="02020603050405020304" pitchFamily="18" charset="0"/>
              <a:cs typeface="Times New Roman" panose="02020603050405020304" pitchFamily="18" charset="0"/>
            </a:endParaRPr>
          </a:p>
        </p:txBody>
      </p:sp>
      <p:sp>
        <p:nvSpPr>
          <p:cNvPr id="16" name="Slide Number Placeholder 15">
            <a:extLst>
              <a:ext uri="{FF2B5EF4-FFF2-40B4-BE49-F238E27FC236}">
                <a16:creationId xmlns:a16="http://schemas.microsoft.com/office/drawing/2014/main" id="{FA134CDE-C306-41B6-BC24-490C129A890A}"/>
              </a:ext>
            </a:extLst>
          </p:cNvPr>
          <p:cNvSpPr>
            <a:spLocks noGrp="1"/>
          </p:cNvSpPr>
          <p:nvPr>
            <p:ph type="sldNum" sz="quarter" idx="12"/>
          </p:nvPr>
        </p:nvSpPr>
        <p:spPr/>
        <p:txBody>
          <a:bodyPr/>
          <a:lstStyle/>
          <a:p>
            <a:fld id="{022B156B-59AE-415F-B24B-8756D48BB977}" type="slidenum">
              <a:rPr lang="en-CA" smtClean="0"/>
              <a:t>3</a:t>
            </a:fld>
            <a:endParaRPr lang="en-CA"/>
          </a:p>
        </p:txBody>
      </p:sp>
    </p:spTree>
    <p:extLst>
      <p:ext uri="{BB962C8B-B14F-4D97-AF65-F5344CB8AC3E}">
        <p14:creationId xmlns:p14="http://schemas.microsoft.com/office/powerpoint/2010/main" val="27312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0CB7-F7CA-40E8-8100-5270D3F89F4C}"/>
              </a:ext>
            </a:extLst>
          </p:cNvPr>
          <p:cNvSpPr>
            <a:spLocks noGrp="1"/>
          </p:cNvSpPr>
          <p:nvPr>
            <p:ph type="title"/>
          </p:nvPr>
        </p:nvSpPr>
        <p:spPr>
          <a:xfrm>
            <a:off x="1065212" y="304800"/>
            <a:ext cx="10058402" cy="1219200"/>
          </a:xfrm>
        </p:spPr>
        <p:txBody>
          <a:bodyPr anchor="b">
            <a:normAutofit/>
          </a:bodyPr>
          <a:lstStyle/>
          <a:p>
            <a:r>
              <a:rPr lang="en-CA"/>
              <a:t>The Cycle</a:t>
            </a:r>
          </a:p>
        </p:txBody>
      </p:sp>
      <p:sp>
        <p:nvSpPr>
          <p:cNvPr id="3" name="Content Placeholder 2">
            <a:extLst>
              <a:ext uri="{FF2B5EF4-FFF2-40B4-BE49-F238E27FC236}">
                <a16:creationId xmlns:a16="http://schemas.microsoft.com/office/drawing/2014/main" id="{B7FA590B-33F7-4C25-AC42-B02D2A9B0B00}"/>
              </a:ext>
            </a:extLst>
          </p:cNvPr>
          <p:cNvSpPr>
            <a:spLocks noGrp="1"/>
          </p:cNvSpPr>
          <p:nvPr>
            <p:ph sz="half" idx="1"/>
          </p:nvPr>
        </p:nvSpPr>
        <p:spPr>
          <a:xfrm>
            <a:off x="1065212" y="1825625"/>
            <a:ext cx="4954588" cy="4187952"/>
          </a:xfrm>
        </p:spPr>
        <p:txBody>
          <a:bodyPr>
            <a:normAutofit/>
          </a:bodyPr>
          <a:lstStyle/>
          <a:p>
            <a:pPr>
              <a:lnSpc>
                <a:spcPct val="90000"/>
              </a:lnSpc>
            </a:pPr>
            <a:r>
              <a:rPr lang="en-CA" sz="2200"/>
              <a:t>To prepare to receive a baby, the woman's body tells the uterus to prepare a thick, lush, comfy bed.</a:t>
            </a:r>
          </a:p>
          <a:p>
            <a:pPr>
              <a:lnSpc>
                <a:spcPct val="90000"/>
              </a:lnSpc>
            </a:pPr>
            <a:r>
              <a:rPr lang="en-CA" sz="2200"/>
              <a:t>The bed is lined with blood and nutrients called endometrium necessary for a baby to grow in the womb.</a:t>
            </a:r>
          </a:p>
          <a:p>
            <a:pPr>
              <a:lnSpc>
                <a:spcPct val="90000"/>
              </a:lnSpc>
            </a:pPr>
            <a:r>
              <a:rPr lang="en-CA" sz="2200"/>
              <a:t>But if there is no pregnancy, the uterus pushes out the endometrium, which comes out of the vagina as a period.</a:t>
            </a:r>
          </a:p>
        </p:txBody>
      </p:sp>
      <p:pic>
        <p:nvPicPr>
          <p:cNvPr id="5" name="Content Placeholder 4" descr="Icon&#10;&#10;Description automatically generated">
            <a:extLst>
              <a:ext uri="{FF2B5EF4-FFF2-40B4-BE49-F238E27FC236}">
                <a16:creationId xmlns:a16="http://schemas.microsoft.com/office/drawing/2014/main" id="{3463282A-D64C-4A30-BF7F-8B005FD20EA3}"/>
              </a:ext>
            </a:extLst>
          </p:cNvPr>
          <p:cNvPicPr>
            <a:picLocks noGrp="1" noChangeAspect="1"/>
          </p:cNvPicPr>
          <p:nvPr>
            <p:ph sz="half" idx="2"/>
          </p:nvPr>
        </p:nvPicPr>
        <p:blipFill>
          <a:blip r:embed="rId2"/>
          <a:stretch>
            <a:fillRect/>
          </a:stretch>
        </p:blipFill>
        <p:spPr>
          <a:xfrm>
            <a:off x="6487161" y="1825625"/>
            <a:ext cx="4951413" cy="4187952"/>
          </a:xfrm>
          <a:prstGeom prst="rect">
            <a:avLst/>
          </a:prstGeom>
          <a:noFill/>
        </p:spPr>
      </p:pic>
      <p:cxnSp>
        <p:nvCxnSpPr>
          <p:cNvPr id="7" name="Straight Arrow Connector 6">
            <a:extLst>
              <a:ext uri="{FF2B5EF4-FFF2-40B4-BE49-F238E27FC236}">
                <a16:creationId xmlns:a16="http://schemas.microsoft.com/office/drawing/2014/main" id="{1432591B-4EEB-42C8-8D54-F42E203CED3E}"/>
              </a:ext>
            </a:extLst>
          </p:cNvPr>
          <p:cNvCxnSpPr>
            <a:cxnSpLocks/>
          </p:cNvCxnSpPr>
          <p:nvPr/>
        </p:nvCxnSpPr>
        <p:spPr>
          <a:xfrm flipV="1">
            <a:off x="7624261" y="5147036"/>
            <a:ext cx="1338606" cy="60331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8A50AF6-9F6E-4194-9675-593CAAE875DA}"/>
              </a:ext>
            </a:extLst>
          </p:cNvPr>
          <p:cNvCxnSpPr/>
          <p:nvPr/>
        </p:nvCxnSpPr>
        <p:spPr>
          <a:xfrm>
            <a:off x="8022210" y="5099902"/>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EFDE065-E55D-43B3-9572-4E3AAC823E23}"/>
              </a:ext>
            </a:extLst>
          </p:cNvPr>
          <p:cNvSpPr txBox="1"/>
          <p:nvPr/>
        </p:nvSpPr>
        <p:spPr>
          <a:xfrm>
            <a:off x="6889995" y="5644245"/>
            <a:ext cx="1001171" cy="369332"/>
          </a:xfrm>
          <a:prstGeom prst="rect">
            <a:avLst/>
          </a:prstGeom>
          <a:noFill/>
        </p:spPr>
        <p:txBody>
          <a:bodyPr wrap="square" rtlCol="0">
            <a:spAutoFit/>
          </a:bodyPr>
          <a:lstStyle/>
          <a:p>
            <a:r>
              <a:rPr lang="fr-CA" b="1" err="1">
                <a:latin typeface="Times New Roman" panose="02020603050405020304" pitchFamily="18" charset="0"/>
                <a:cs typeface="Times New Roman" panose="02020603050405020304" pitchFamily="18" charset="0"/>
              </a:rPr>
              <a:t>Period</a:t>
            </a:r>
            <a:endParaRPr lang="en-CA" b="1">
              <a:latin typeface="Times New Roman" panose="02020603050405020304" pitchFamily="18"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44C545A7-BD4C-484B-A339-C1553224FBAF}"/>
              </a:ext>
            </a:extLst>
          </p:cNvPr>
          <p:cNvSpPr>
            <a:spLocks noGrp="1"/>
          </p:cNvSpPr>
          <p:nvPr>
            <p:ph type="sldNum" sz="quarter" idx="12"/>
          </p:nvPr>
        </p:nvSpPr>
        <p:spPr/>
        <p:txBody>
          <a:bodyPr/>
          <a:lstStyle/>
          <a:p>
            <a:fld id="{022B156B-59AE-415F-B24B-8756D48BB977}" type="slidenum">
              <a:rPr lang="en-CA" smtClean="0"/>
              <a:t>4</a:t>
            </a:fld>
            <a:endParaRPr lang="en-CA"/>
          </a:p>
        </p:txBody>
      </p:sp>
    </p:spTree>
    <p:extLst>
      <p:ext uri="{BB962C8B-B14F-4D97-AF65-F5344CB8AC3E}">
        <p14:creationId xmlns:p14="http://schemas.microsoft.com/office/powerpoint/2010/main" val="428215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D07D22-FA91-4743-855E-18FF85AC4739}"/>
              </a:ext>
            </a:extLst>
          </p:cNvPr>
          <p:cNvSpPr>
            <a:spLocks noGrp="1"/>
          </p:cNvSpPr>
          <p:nvPr>
            <p:ph sz="half" idx="1"/>
          </p:nvPr>
        </p:nvSpPr>
        <p:spPr>
          <a:xfrm>
            <a:off x="3542671" y="414528"/>
            <a:ext cx="4954588" cy="4187952"/>
          </a:xfrm>
        </p:spPr>
        <p:txBody>
          <a:bodyPr>
            <a:noAutofit/>
          </a:bodyPr>
          <a:lstStyle/>
          <a:p>
            <a:r>
              <a:rPr lang="en-CA" sz="2000"/>
              <a:t>The menstrual cycle happens every 21 to 45 days in young teen girls.</a:t>
            </a:r>
          </a:p>
          <a:p>
            <a:r>
              <a:rPr lang="en-CA" sz="2000"/>
              <a:t>Most periods last from 3 to 7 days, during which a girl may expel about two tablespoons of blood. It may seem more because of other fluids that come out as well. </a:t>
            </a:r>
          </a:p>
          <a:p>
            <a:r>
              <a:rPr lang="en-CA" sz="2000"/>
              <a:t>To keep clothing clean, girls use pads. They may need to change them a few times a day, depending on the flow.</a:t>
            </a:r>
          </a:p>
          <a:p>
            <a:r>
              <a:rPr lang="en-CA" sz="2000"/>
              <a:t>During that time, girls may feel bloated, tired, irritable, moody, or develop acne.</a:t>
            </a:r>
          </a:p>
        </p:txBody>
      </p:sp>
      <p:pic>
        <p:nvPicPr>
          <p:cNvPr id="5" name="Content Placeholder 4" descr="Diagram&#10;&#10;Description automatically generated with medium confidence">
            <a:extLst>
              <a:ext uri="{FF2B5EF4-FFF2-40B4-BE49-F238E27FC236}">
                <a16:creationId xmlns:a16="http://schemas.microsoft.com/office/drawing/2014/main" id="{B0D8B384-C321-497F-A9C2-DFDFE8FC7EAB}"/>
              </a:ext>
            </a:extLst>
          </p:cNvPr>
          <p:cNvPicPr>
            <a:picLocks noGrp="1" noChangeAspect="1"/>
          </p:cNvPicPr>
          <p:nvPr>
            <p:ph sz="half" idx="2"/>
          </p:nvPr>
        </p:nvPicPr>
        <p:blipFill>
          <a:blip r:embed="rId2"/>
          <a:stretch>
            <a:fillRect/>
          </a:stretch>
        </p:blipFill>
        <p:spPr>
          <a:xfrm>
            <a:off x="127789" y="4148328"/>
            <a:ext cx="3471560" cy="1952752"/>
          </a:xfrm>
          <a:prstGeom prst="rect">
            <a:avLst/>
          </a:prstGeom>
        </p:spPr>
      </p:pic>
      <p:pic>
        <p:nvPicPr>
          <p:cNvPr id="6" name="Picture 5" descr="Chart, circle&#10;&#10;Description automatically generated">
            <a:extLst>
              <a:ext uri="{FF2B5EF4-FFF2-40B4-BE49-F238E27FC236}">
                <a16:creationId xmlns:a16="http://schemas.microsoft.com/office/drawing/2014/main" id="{4E1170C3-8707-441B-B665-3B5C9F8F9678}"/>
              </a:ext>
            </a:extLst>
          </p:cNvPr>
          <p:cNvPicPr>
            <a:picLocks noChangeAspect="1"/>
          </p:cNvPicPr>
          <p:nvPr/>
        </p:nvPicPr>
        <p:blipFill>
          <a:blip r:embed="rId3"/>
          <a:stretch>
            <a:fillRect/>
          </a:stretch>
        </p:blipFill>
        <p:spPr>
          <a:xfrm>
            <a:off x="8568371" y="4148328"/>
            <a:ext cx="3439161" cy="1952752"/>
          </a:xfrm>
          <a:prstGeom prst="rect">
            <a:avLst/>
          </a:prstGeom>
        </p:spPr>
      </p:pic>
      <p:pic>
        <p:nvPicPr>
          <p:cNvPr id="7" name="Picture 6" descr="A picture containing vector graphics&#10;&#10;Description automatically generated">
            <a:extLst>
              <a:ext uri="{FF2B5EF4-FFF2-40B4-BE49-F238E27FC236}">
                <a16:creationId xmlns:a16="http://schemas.microsoft.com/office/drawing/2014/main" id="{1177B280-2325-4A7A-8C2E-4ADC33F9EB81}"/>
              </a:ext>
            </a:extLst>
          </p:cNvPr>
          <p:cNvPicPr>
            <a:picLocks noChangeAspect="1"/>
          </p:cNvPicPr>
          <p:nvPr/>
        </p:nvPicPr>
        <p:blipFill>
          <a:blip r:embed="rId4"/>
          <a:stretch>
            <a:fillRect/>
          </a:stretch>
        </p:blipFill>
        <p:spPr>
          <a:xfrm>
            <a:off x="8524267" y="1160751"/>
            <a:ext cx="3483266" cy="1978689"/>
          </a:xfrm>
          <a:prstGeom prst="rect">
            <a:avLst/>
          </a:prstGeom>
        </p:spPr>
      </p:pic>
      <p:pic>
        <p:nvPicPr>
          <p:cNvPr id="8" name="Picture 7" descr="A picture containing text, athletic game, sport&#10;&#10;Description automatically generated">
            <a:extLst>
              <a:ext uri="{FF2B5EF4-FFF2-40B4-BE49-F238E27FC236}">
                <a16:creationId xmlns:a16="http://schemas.microsoft.com/office/drawing/2014/main" id="{7724E116-25B6-4081-AA6D-5519126501DB}"/>
              </a:ext>
            </a:extLst>
          </p:cNvPr>
          <p:cNvPicPr>
            <a:picLocks noChangeAspect="1"/>
          </p:cNvPicPr>
          <p:nvPr/>
        </p:nvPicPr>
        <p:blipFill>
          <a:blip r:embed="rId5"/>
          <a:stretch>
            <a:fillRect/>
          </a:stretch>
        </p:blipFill>
        <p:spPr>
          <a:xfrm>
            <a:off x="99451" y="1160751"/>
            <a:ext cx="3471559" cy="1952752"/>
          </a:xfrm>
          <a:prstGeom prst="rect">
            <a:avLst/>
          </a:prstGeom>
        </p:spPr>
      </p:pic>
      <p:sp>
        <p:nvSpPr>
          <p:cNvPr id="9" name="Slide Number Placeholder 8">
            <a:extLst>
              <a:ext uri="{FF2B5EF4-FFF2-40B4-BE49-F238E27FC236}">
                <a16:creationId xmlns:a16="http://schemas.microsoft.com/office/drawing/2014/main" id="{6168B9A7-1A46-4FDF-9CB6-D060137C7A2F}"/>
              </a:ext>
            </a:extLst>
          </p:cNvPr>
          <p:cNvSpPr>
            <a:spLocks noGrp="1"/>
          </p:cNvSpPr>
          <p:nvPr>
            <p:ph type="sldNum" sz="quarter" idx="12"/>
          </p:nvPr>
        </p:nvSpPr>
        <p:spPr/>
        <p:txBody>
          <a:bodyPr/>
          <a:lstStyle/>
          <a:p>
            <a:fld id="{022B156B-59AE-415F-B24B-8756D48BB977}" type="slidenum">
              <a:rPr lang="en-CA" smtClean="0"/>
              <a:t>5</a:t>
            </a:fld>
            <a:endParaRPr lang="en-CA"/>
          </a:p>
        </p:txBody>
      </p:sp>
    </p:spTree>
    <p:extLst>
      <p:ext uri="{BB962C8B-B14F-4D97-AF65-F5344CB8AC3E}">
        <p14:creationId xmlns:p14="http://schemas.microsoft.com/office/powerpoint/2010/main" val="52614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CE7C7-B7EF-4AB6-A3EE-2022361FA36F}"/>
              </a:ext>
            </a:extLst>
          </p:cNvPr>
          <p:cNvSpPr>
            <a:spLocks noGrp="1"/>
          </p:cNvSpPr>
          <p:nvPr>
            <p:ph type="title"/>
          </p:nvPr>
        </p:nvSpPr>
        <p:spPr>
          <a:xfrm>
            <a:off x="923810" y="386498"/>
            <a:ext cx="10058402" cy="807563"/>
          </a:xfrm>
        </p:spPr>
        <p:txBody>
          <a:bodyPr/>
          <a:lstStyle/>
          <a:p>
            <a:r>
              <a:rPr lang="fr-CA"/>
              <a:t>Is a Girl on Her </a:t>
            </a:r>
            <a:r>
              <a:rPr lang="fr-CA" err="1"/>
              <a:t>Period</a:t>
            </a:r>
            <a:r>
              <a:rPr lang="fr-CA"/>
              <a:t> Dirty?</a:t>
            </a:r>
            <a:endParaRPr lang="en-CA"/>
          </a:p>
        </p:txBody>
      </p:sp>
      <p:sp>
        <p:nvSpPr>
          <p:cNvPr id="3" name="Content Placeholder 2">
            <a:extLst>
              <a:ext uri="{FF2B5EF4-FFF2-40B4-BE49-F238E27FC236}">
                <a16:creationId xmlns:a16="http://schemas.microsoft.com/office/drawing/2014/main" id="{ABDB6573-CFA8-4871-AB40-263967673326}"/>
              </a:ext>
            </a:extLst>
          </p:cNvPr>
          <p:cNvSpPr>
            <a:spLocks noGrp="1"/>
          </p:cNvSpPr>
          <p:nvPr>
            <p:ph sz="half" idx="1"/>
          </p:nvPr>
        </p:nvSpPr>
        <p:spPr>
          <a:xfrm>
            <a:off x="4053526" y="1527290"/>
            <a:ext cx="4519768" cy="5040123"/>
          </a:xfrm>
        </p:spPr>
        <p:txBody>
          <a:bodyPr>
            <a:normAutofit fontScale="85000" lnSpcReduction="20000"/>
          </a:bodyPr>
          <a:lstStyle/>
          <a:p>
            <a:r>
              <a:rPr lang="en-CA"/>
              <a:t>Some people think that a girl on her period is dirty.</a:t>
            </a:r>
          </a:p>
          <a:p>
            <a:r>
              <a:rPr lang="en-CA"/>
              <a:t>In some countries, girls are exiled, separated from their families because they are viewed as impure and bringing bad luck.</a:t>
            </a:r>
          </a:p>
          <a:p>
            <a:r>
              <a:rPr lang="en-CA"/>
              <a:t>In Western countries, pads are labeled as sanitary products in the same way as disinfectants or toothpaste.</a:t>
            </a:r>
          </a:p>
          <a:p>
            <a:r>
              <a:rPr lang="en-CA"/>
              <a:t>Some Christians use the Bible to prove it is the result of sin. They believe that God brought this curse on women therefore it should be considered unclean and dirty.</a:t>
            </a:r>
          </a:p>
        </p:txBody>
      </p:sp>
      <p:pic>
        <p:nvPicPr>
          <p:cNvPr id="5" name="Picture 4" descr="A picture containing mountain, outdoor, nature&#10;&#10;Description automatically generated">
            <a:extLst>
              <a:ext uri="{FF2B5EF4-FFF2-40B4-BE49-F238E27FC236}">
                <a16:creationId xmlns:a16="http://schemas.microsoft.com/office/drawing/2014/main" id="{2C55967B-7ED2-487B-AFAF-C8EE67DCF04E}"/>
              </a:ext>
            </a:extLst>
          </p:cNvPr>
          <p:cNvPicPr>
            <a:picLocks noChangeAspect="1"/>
          </p:cNvPicPr>
          <p:nvPr/>
        </p:nvPicPr>
        <p:blipFill>
          <a:blip r:embed="rId2"/>
          <a:stretch>
            <a:fillRect/>
          </a:stretch>
        </p:blipFill>
        <p:spPr>
          <a:xfrm>
            <a:off x="172620" y="1513076"/>
            <a:ext cx="3626381" cy="4958426"/>
          </a:xfrm>
          <a:prstGeom prst="rect">
            <a:avLst/>
          </a:prstGeom>
        </p:spPr>
      </p:pic>
      <p:pic>
        <p:nvPicPr>
          <p:cNvPr id="6" name="Picture 2" descr="287 Sanitary Products Illustrations &amp;amp; Clip Art - iStock">
            <a:extLst>
              <a:ext uri="{FF2B5EF4-FFF2-40B4-BE49-F238E27FC236}">
                <a16:creationId xmlns:a16="http://schemas.microsoft.com/office/drawing/2014/main" id="{F6275837-F6BF-4223-83A9-9346DA0A9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3233" y="1513076"/>
            <a:ext cx="3407975" cy="21445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raphical user interface, application&#10;&#10;Description automatically generated">
            <a:extLst>
              <a:ext uri="{FF2B5EF4-FFF2-40B4-BE49-F238E27FC236}">
                <a16:creationId xmlns:a16="http://schemas.microsoft.com/office/drawing/2014/main" id="{5C37EDD8-FB13-4C6D-8E48-A87D67884A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3233" y="4634409"/>
            <a:ext cx="3407974" cy="1837093"/>
          </a:xfrm>
          <a:prstGeom prst="rect">
            <a:avLst/>
          </a:prstGeom>
        </p:spPr>
      </p:pic>
      <p:sp>
        <p:nvSpPr>
          <p:cNvPr id="9" name="TextBox 8">
            <a:extLst>
              <a:ext uri="{FF2B5EF4-FFF2-40B4-BE49-F238E27FC236}">
                <a16:creationId xmlns:a16="http://schemas.microsoft.com/office/drawing/2014/main" id="{4E4F62CA-47B4-40FD-89B0-80AFBF105E16}"/>
              </a:ext>
            </a:extLst>
          </p:cNvPr>
          <p:cNvSpPr txBox="1"/>
          <p:nvPr/>
        </p:nvSpPr>
        <p:spPr>
          <a:xfrm>
            <a:off x="8784026" y="4025245"/>
            <a:ext cx="3407974" cy="369332"/>
          </a:xfrm>
          <a:prstGeom prst="rect">
            <a:avLst/>
          </a:prstGeom>
          <a:noFill/>
        </p:spPr>
        <p:txBody>
          <a:bodyPr wrap="square" rtlCol="0">
            <a:spAutoFit/>
          </a:bodyPr>
          <a:lstStyle/>
          <a:p>
            <a:r>
              <a:rPr lang="fr-CA" b="1" err="1">
                <a:solidFill>
                  <a:schemeClr val="tx2"/>
                </a:solidFill>
              </a:rPr>
              <a:t>Sanitary</a:t>
            </a:r>
            <a:r>
              <a:rPr lang="fr-CA" b="1">
                <a:solidFill>
                  <a:schemeClr val="tx2"/>
                </a:solidFill>
              </a:rPr>
              <a:t>/</a:t>
            </a:r>
            <a:r>
              <a:rPr lang="fr-CA" b="1" err="1">
                <a:solidFill>
                  <a:schemeClr val="tx2"/>
                </a:solidFill>
              </a:rPr>
              <a:t>Hygiene</a:t>
            </a:r>
            <a:r>
              <a:rPr lang="fr-CA" b="1">
                <a:solidFill>
                  <a:schemeClr val="tx2"/>
                </a:solidFill>
              </a:rPr>
              <a:t> </a:t>
            </a:r>
            <a:r>
              <a:rPr lang="fr-CA" b="1" err="1">
                <a:solidFill>
                  <a:schemeClr val="tx2"/>
                </a:solidFill>
              </a:rPr>
              <a:t>Products</a:t>
            </a:r>
            <a:endParaRPr lang="en-CA" b="1">
              <a:solidFill>
                <a:schemeClr val="tx2"/>
              </a:solidFill>
            </a:endParaRPr>
          </a:p>
        </p:txBody>
      </p:sp>
      <p:cxnSp>
        <p:nvCxnSpPr>
          <p:cNvPr id="11" name="Straight Arrow Connector 10">
            <a:extLst>
              <a:ext uri="{FF2B5EF4-FFF2-40B4-BE49-F238E27FC236}">
                <a16:creationId xmlns:a16="http://schemas.microsoft.com/office/drawing/2014/main" id="{52654B92-2D5E-4B58-AEA5-CF1ABD6ED2D0}"/>
              </a:ext>
            </a:extLst>
          </p:cNvPr>
          <p:cNvCxnSpPr/>
          <p:nvPr/>
        </p:nvCxnSpPr>
        <p:spPr>
          <a:xfrm flipV="1">
            <a:off x="10162095" y="3690556"/>
            <a:ext cx="0" cy="334689"/>
          </a:xfrm>
          <a:prstGeom prst="straightConnector1">
            <a:avLst/>
          </a:prstGeom>
          <a:ln w="381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09B461EA-643D-4078-A0BA-542A1E816EC4}"/>
              </a:ext>
            </a:extLst>
          </p:cNvPr>
          <p:cNvCxnSpPr/>
          <p:nvPr/>
        </p:nvCxnSpPr>
        <p:spPr>
          <a:xfrm>
            <a:off x="10162095" y="4394577"/>
            <a:ext cx="0" cy="2398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89D00C8A-296E-46A5-A090-99CFF20C3DC9}"/>
              </a:ext>
            </a:extLst>
          </p:cNvPr>
          <p:cNvSpPr>
            <a:spLocks noGrp="1"/>
          </p:cNvSpPr>
          <p:nvPr>
            <p:ph type="sldNum" sz="quarter" idx="12"/>
          </p:nvPr>
        </p:nvSpPr>
        <p:spPr/>
        <p:txBody>
          <a:bodyPr/>
          <a:lstStyle/>
          <a:p>
            <a:fld id="{022B156B-59AE-415F-B24B-8756D48BB977}" type="slidenum">
              <a:rPr lang="en-CA" smtClean="0"/>
              <a:t>6</a:t>
            </a:fld>
            <a:endParaRPr lang="en-CA"/>
          </a:p>
        </p:txBody>
      </p:sp>
    </p:spTree>
    <p:extLst>
      <p:ext uri="{BB962C8B-B14F-4D97-AF65-F5344CB8AC3E}">
        <p14:creationId xmlns:p14="http://schemas.microsoft.com/office/powerpoint/2010/main" val="63725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E8F97B-BCED-459C-A260-44914065DB97}"/>
              </a:ext>
            </a:extLst>
          </p:cNvPr>
          <p:cNvSpPr>
            <a:spLocks noGrp="1"/>
          </p:cNvSpPr>
          <p:nvPr>
            <p:ph sz="half" idx="1"/>
          </p:nvPr>
        </p:nvSpPr>
        <p:spPr/>
        <p:txBody>
          <a:bodyPr>
            <a:normAutofit fontScale="85000" lnSpcReduction="10000"/>
          </a:bodyPr>
          <a:lstStyle/>
          <a:p>
            <a:r>
              <a:rPr lang="en-CA"/>
              <a:t>But that is not true.</a:t>
            </a:r>
          </a:p>
          <a:p>
            <a:r>
              <a:rPr lang="en-CA"/>
              <a:t>The Bible says that we are fearfully and wonderfully made. God's creation is marvelous!</a:t>
            </a:r>
          </a:p>
          <a:p>
            <a:r>
              <a:rPr lang="en-CA"/>
              <a:t>Menstruation is a normal process God put in place for women. It is part of the menstrual cycle - the time from one period to another- which is usually about 28 days. </a:t>
            </a:r>
          </a:p>
          <a:p>
            <a:r>
              <a:rPr lang="en-CA"/>
              <a:t>It is natural and nothing to be ashamed of.</a:t>
            </a:r>
          </a:p>
        </p:txBody>
      </p:sp>
      <p:pic>
        <p:nvPicPr>
          <p:cNvPr id="6" name="Content Placeholder 5" descr="A picture containing chart&#10;&#10;Description automatically generated">
            <a:extLst>
              <a:ext uri="{FF2B5EF4-FFF2-40B4-BE49-F238E27FC236}">
                <a16:creationId xmlns:a16="http://schemas.microsoft.com/office/drawing/2014/main" id="{FDD414A1-C1A7-465E-B4F6-E806351F1946}"/>
              </a:ext>
            </a:extLst>
          </p:cNvPr>
          <p:cNvPicPr>
            <a:picLocks noGrp="1" noChangeAspect="1"/>
          </p:cNvPicPr>
          <p:nvPr>
            <p:ph sz="half" idx="2"/>
          </p:nvPr>
        </p:nvPicPr>
        <p:blipFill>
          <a:blip r:embed="rId2"/>
          <a:stretch>
            <a:fillRect/>
          </a:stretch>
        </p:blipFill>
        <p:spPr>
          <a:xfrm>
            <a:off x="6172202" y="1825625"/>
            <a:ext cx="5271938" cy="4187952"/>
          </a:xfrm>
        </p:spPr>
      </p:pic>
      <p:sp>
        <p:nvSpPr>
          <p:cNvPr id="7" name="Slide Number Placeholder 6">
            <a:extLst>
              <a:ext uri="{FF2B5EF4-FFF2-40B4-BE49-F238E27FC236}">
                <a16:creationId xmlns:a16="http://schemas.microsoft.com/office/drawing/2014/main" id="{32B8C928-59A6-4855-AC16-B2E543AB3305}"/>
              </a:ext>
            </a:extLst>
          </p:cNvPr>
          <p:cNvSpPr>
            <a:spLocks noGrp="1"/>
          </p:cNvSpPr>
          <p:nvPr>
            <p:ph type="sldNum" sz="quarter" idx="12"/>
          </p:nvPr>
        </p:nvSpPr>
        <p:spPr/>
        <p:txBody>
          <a:bodyPr/>
          <a:lstStyle/>
          <a:p>
            <a:fld id="{022B156B-59AE-415F-B24B-8756D48BB977}" type="slidenum">
              <a:rPr lang="en-CA" smtClean="0"/>
              <a:t>7</a:t>
            </a:fld>
            <a:endParaRPr lang="en-CA"/>
          </a:p>
        </p:txBody>
      </p:sp>
    </p:spTree>
    <p:extLst>
      <p:ext uri="{BB962C8B-B14F-4D97-AF65-F5344CB8AC3E}">
        <p14:creationId xmlns:p14="http://schemas.microsoft.com/office/powerpoint/2010/main" val="396584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D405-40C8-4514-BEA5-85F569503BDA}"/>
              </a:ext>
            </a:extLst>
          </p:cNvPr>
          <p:cNvSpPr>
            <a:spLocks noGrp="1"/>
          </p:cNvSpPr>
          <p:nvPr>
            <p:ph type="title"/>
          </p:nvPr>
        </p:nvSpPr>
        <p:spPr/>
        <p:txBody>
          <a:bodyPr/>
          <a:lstStyle/>
          <a:p>
            <a:r>
              <a:rPr lang="fr-CA"/>
              <a:t>The Example of </a:t>
            </a:r>
            <a:r>
              <a:rPr lang="fr-CA" err="1"/>
              <a:t>Jesus</a:t>
            </a:r>
            <a:endParaRPr lang="en-CA"/>
          </a:p>
        </p:txBody>
      </p:sp>
      <p:sp>
        <p:nvSpPr>
          <p:cNvPr id="3" name="Content Placeholder 2">
            <a:extLst>
              <a:ext uri="{FF2B5EF4-FFF2-40B4-BE49-F238E27FC236}">
                <a16:creationId xmlns:a16="http://schemas.microsoft.com/office/drawing/2014/main" id="{04C92A44-3CAA-4ADC-8FED-FB578BF813E6}"/>
              </a:ext>
            </a:extLst>
          </p:cNvPr>
          <p:cNvSpPr>
            <a:spLocks noGrp="1"/>
          </p:cNvSpPr>
          <p:nvPr>
            <p:ph sz="half" idx="1"/>
          </p:nvPr>
        </p:nvSpPr>
        <p:spPr/>
        <p:txBody>
          <a:bodyPr>
            <a:normAutofit fontScale="62500" lnSpcReduction="20000"/>
          </a:bodyPr>
          <a:lstStyle/>
          <a:p>
            <a:r>
              <a:rPr lang="en-CA"/>
              <a:t>When Jesus was on His way to Jairus’ house with His disciples, He was followed by a multitude. A woman with an issue of blood touched the hem of His garment and was instantly healed.</a:t>
            </a:r>
          </a:p>
          <a:p>
            <a:r>
              <a:rPr lang="en-CA"/>
              <a:t>When He asked who touched Him and she manifested herself, He didn't condemn her. Instead, he blessed her!  He said, “Daughter, be of good comfort: thy faith hath made thee whole; go in peace”.</a:t>
            </a:r>
          </a:p>
          <a:p>
            <a:r>
              <a:rPr lang="en-CA"/>
              <a:t>Jesus didn't discriminate against her because of her issue or because she was a woman. In fact, among the careless throng, she was the one who received His healing virtue. </a:t>
            </a:r>
          </a:p>
          <a:p>
            <a:r>
              <a:rPr lang="en-CA"/>
              <a:t>He demonstrated sympathy to her because He valued her as a woman of faith.</a:t>
            </a:r>
          </a:p>
        </p:txBody>
      </p:sp>
      <p:pic>
        <p:nvPicPr>
          <p:cNvPr id="1026" name="Picture 2" descr="The woman reached down and touched the edge of Jesus’ garment. Immediately her bleeding stopped and she felt well. Note: On the four corners of the Jewish prayer shawl were four tassels, or tzitziyot. These tassels were to remind each Jewish man of his responsibility to fulfill God's commandments but also came to represent that man’s authority (Numbers 15:37-41). – Slide 7">
            <a:extLst>
              <a:ext uri="{FF2B5EF4-FFF2-40B4-BE49-F238E27FC236}">
                <a16:creationId xmlns:a16="http://schemas.microsoft.com/office/drawing/2014/main" id="{E91B961C-0711-41AB-974D-7E9968BC6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517" y="1714499"/>
            <a:ext cx="2581374" cy="45448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woman came trembling and fell at His feet. She confessed in front of everyone that she had touched Him and had been instantly healed.Jesus replied, ‘Daughter, your faith has healed you. Go in peace.’ – Slide 9">
            <a:extLst>
              <a:ext uri="{FF2B5EF4-FFF2-40B4-BE49-F238E27FC236}">
                <a16:creationId xmlns:a16="http://schemas.microsoft.com/office/drawing/2014/main" id="{66438C48-9C60-45D3-88A2-6A3A7AD7C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9414" y="1714499"/>
            <a:ext cx="2801332" cy="454489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2E14F67-0C04-475A-9DC4-3CB51CF0E8F5}"/>
              </a:ext>
            </a:extLst>
          </p:cNvPr>
          <p:cNvSpPr>
            <a:spLocks noGrp="1"/>
          </p:cNvSpPr>
          <p:nvPr>
            <p:ph type="sldNum" sz="quarter" idx="12"/>
          </p:nvPr>
        </p:nvSpPr>
        <p:spPr/>
        <p:txBody>
          <a:bodyPr/>
          <a:lstStyle/>
          <a:p>
            <a:fld id="{022B156B-59AE-415F-B24B-8756D48BB977}" type="slidenum">
              <a:rPr lang="en-CA" smtClean="0"/>
              <a:t>8</a:t>
            </a:fld>
            <a:endParaRPr lang="en-CA"/>
          </a:p>
        </p:txBody>
      </p:sp>
      <p:sp>
        <p:nvSpPr>
          <p:cNvPr id="5" name="Footer Placeholder 4">
            <a:extLst>
              <a:ext uri="{FF2B5EF4-FFF2-40B4-BE49-F238E27FC236}">
                <a16:creationId xmlns:a16="http://schemas.microsoft.com/office/drawing/2014/main" id="{94D819B2-82F4-40EF-921D-619D34515B46}"/>
              </a:ext>
            </a:extLst>
          </p:cNvPr>
          <p:cNvSpPr>
            <a:spLocks noGrp="1"/>
          </p:cNvSpPr>
          <p:nvPr>
            <p:ph type="ftr" sz="quarter" idx="11"/>
          </p:nvPr>
        </p:nvSpPr>
        <p:spPr>
          <a:xfrm>
            <a:off x="1319737" y="6299065"/>
            <a:ext cx="5943600" cy="228600"/>
          </a:xfrm>
        </p:spPr>
        <p:txBody>
          <a:bodyPr/>
          <a:lstStyle/>
          <a:p>
            <a:r>
              <a:rPr lang="fr-CA"/>
              <a:t>Luke 8: 44-48</a:t>
            </a:r>
            <a:endParaRPr lang="en-CA"/>
          </a:p>
        </p:txBody>
      </p:sp>
    </p:spTree>
    <p:extLst>
      <p:ext uri="{BB962C8B-B14F-4D97-AF65-F5344CB8AC3E}">
        <p14:creationId xmlns:p14="http://schemas.microsoft.com/office/powerpoint/2010/main" val="344293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FB99-71A0-4E0A-A0DB-06EFCA862A9A}"/>
              </a:ext>
            </a:extLst>
          </p:cNvPr>
          <p:cNvSpPr>
            <a:spLocks noGrp="1"/>
          </p:cNvSpPr>
          <p:nvPr>
            <p:ph type="title"/>
          </p:nvPr>
        </p:nvSpPr>
        <p:spPr>
          <a:xfrm>
            <a:off x="1066799" y="609599"/>
            <a:ext cx="10058402" cy="713295"/>
          </a:xfrm>
        </p:spPr>
        <p:txBody>
          <a:bodyPr/>
          <a:lstStyle/>
          <a:p>
            <a:r>
              <a:rPr lang="fr-CA" err="1"/>
              <a:t>Should</a:t>
            </a:r>
            <a:r>
              <a:rPr lang="fr-CA"/>
              <a:t> We </a:t>
            </a:r>
            <a:r>
              <a:rPr lang="fr-CA" err="1"/>
              <a:t>Discriminate</a:t>
            </a:r>
            <a:r>
              <a:rPr lang="fr-CA"/>
              <a:t>?</a:t>
            </a:r>
            <a:endParaRPr lang="en-CA"/>
          </a:p>
        </p:txBody>
      </p:sp>
      <p:sp>
        <p:nvSpPr>
          <p:cNvPr id="3" name="Content Placeholder 2">
            <a:extLst>
              <a:ext uri="{FF2B5EF4-FFF2-40B4-BE49-F238E27FC236}">
                <a16:creationId xmlns:a16="http://schemas.microsoft.com/office/drawing/2014/main" id="{43014D33-515C-48CE-A19A-42C205256F3E}"/>
              </a:ext>
            </a:extLst>
          </p:cNvPr>
          <p:cNvSpPr>
            <a:spLocks noGrp="1"/>
          </p:cNvSpPr>
          <p:nvPr>
            <p:ph sz="half" idx="1"/>
          </p:nvPr>
        </p:nvSpPr>
        <p:spPr>
          <a:xfrm>
            <a:off x="912812" y="1524000"/>
            <a:ext cx="6310948" cy="4402455"/>
          </a:xfrm>
        </p:spPr>
        <p:txBody>
          <a:bodyPr>
            <a:noAutofit/>
          </a:bodyPr>
          <a:lstStyle/>
          <a:p>
            <a:r>
              <a:rPr lang="en-CA" sz="1400"/>
              <a:t>When we discriminate against a girl because she has her period, it is a form </a:t>
            </a:r>
            <a:r>
              <a:rPr lang="en-CA" sz="1400" b="1"/>
              <a:t>of sexism</a:t>
            </a:r>
            <a:r>
              <a:rPr lang="en-CA" sz="1400"/>
              <a:t>.</a:t>
            </a:r>
          </a:p>
          <a:p>
            <a:r>
              <a:rPr lang="en-CA" sz="1400"/>
              <a:t>In some countries, girls who menstruate are not allowed to touch water, have milk, or cook food. They are forced to live like animals in a shed. They also don’t have access to pads. They either don’t use any protection or find alternative solutions such as using newspapers or an old rag. </a:t>
            </a:r>
          </a:p>
          <a:p>
            <a:r>
              <a:rPr lang="en-CA" sz="1400"/>
              <a:t>The lack of access to period products is called </a:t>
            </a:r>
            <a:r>
              <a:rPr lang="en-CA" sz="1400" b="1"/>
              <a:t>Period Poverty</a:t>
            </a:r>
            <a:r>
              <a:rPr lang="en-CA" sz="1400"/>
              <a:t>.</a:t>
            </a:r>
          </a:p>
          <a:p>
            <a:r>
              <a:rPr lang="en-CA" sz="1400"/>
              <a:t>In other countries, access to pads is a luxury product. They are expensive and therefore difficult to get. Some women have to choose between buying food or purchasing pads. They also suffer from </a:t>
            </a:r>
            <a:r>
              <a:rPr lang="en-CA" sz="1400" b="1"/>
              <a:t>Period Poverty</a:t>
            </a:r>
            <a:r>
              <a:rPr lang="en-CA" sz="1400"/>
              <a:t>.</a:t>
            </a:r>
          </a:p>
          <a:p>
            <a:r>
              <a:rPr lang="en-CA" sz="1400"/>
              <a:t> Some girls will not be accepted in some jobs because men view them as feeble during their period.</a:t>
            </a:r>
          </a:p>
          <a:p>
            <a:r>
              <a:rPr lang="en-CA" sz="1400"/>
              <a:t>All these conducts are sexist and </a:t>
            </a:r>
            <a:r>
              <a:rPr lang="en-CA" sz="1400" b="1"/>
              <a:t>discriminatory</a:t>
            </a:r>
            <a:r>
              <a:rPr lang="en-CA" sz="1400"/>
              <a:t>. Everyone deserves to be treated equally regardless of their condition.</a:t>
            </a:r>
          </a:p>
        </p:txBody>
      </p:sp>
      <p:pic>
        <p:nvPicPr>
          <p:cNvPr id="4098" name="Picture 2" descr="Many Lack Access to Pads and Tampons. What Are Lawmakers Doing About It? -  The New York Times">
            <a:extLst>
              <a:ext uri="{FF2B5EF4-FFF2-40B4-BE49-F238E27FC236}">
                <a16:creationId xmlns:a16="http://schemas.microsoft.com/office/drawing/2014/main" id="{817DA402-D1DE-4CE6-8FCA-FAD931A93A3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57159" y="4215217"/>
            <a:ext cx="3967482" cy="23883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hidden shame of period poverty - The Meteor">
            <a:extLst>
              <a:ext uri="{FF2B5EF4-FFF2-40B4-BE49-F238E27FC236}">
                <a16:creationId xmlns:a16="http://schemas.microsoft.com/office/drawing/2014/main" id="{C3C05A9F-D187-432A-8ADC-5D5DA7C81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600" y="1448586"/>
            <a:ext cx="4003040" cy="249936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976E76C-F24F-4BA8-AFE0-AAF4B0B966F1}"/>
              </a:ext>
            </a:extLst>
          </p:cNvPr>
          <p:cNvSpPr>
            <a:spLocks noGrp="1"/>
          </p:cNvSpPr>
          <p:nvPr>
            <p:ph type="sldNum" sz="quarter" idx="12"/>
          </p:nvPr>
        </p:nvSpPr>
        <p:spPr/>
        <p:txBody>
          <a:bodyPr/>
          <a:lstStyle/>
          <a:p>
            <a:fld id="{022B156B-59AE-415F-B24B-8756D48BB977}" type="slidenum">
              <a:rPr lang="en-CA" smtClean="0"/>
              <a:t>9</a:t>
            </a:fld>
            <a:endParaRPr lang="en-CA"/>
          </a:p>
        </p:txBody>
      </p:sp>
    </p:spTree>
    <p:extLst>
      <p:ext uri="{BB962C8B-B14F-4D97-AF65-F5344CB8AC3E}">
        <p14:creationId xmlns:p14="http://schemas.microsoft.com/office/powerpoint/2010/main" val="248995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852</TotalTime>
  <Words>1062</Words>
  <Application>Microsoft Macintosh PowerPoint</Application>
  <PresentationFormat>Widescreen</PresentationFormat>
  <Paragraphs>62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Segoe Print</vt:lpstr>
      <vt:lpstr>Times New Roman</vt:lpstr>
      <vt:lpstr>Nature Illustration 16x9</vt:lpstr>
      <vt:lpstr>Kids’ Prophecy Corner</vt:lpstr>
      <vt:lpstr>In The Beginning…</vt:lpstr>
      <vt:lpstr>PowerPoint Presentation</vt:lpstr>
      <vt:lpstr>The Cycle</vt:lpstr>
      <vt:lpstr>PowerPoint Presentation</vt:lpstr>
      <vt:lpstr>Is a Girl on Her Period Dirty?</vt:lpstr>
      <vt:lpstr>PowerPoint Presentation</vt:lpstr>
      <vt:lpstr>The Example of Jesus</vt:lpstr>
      <vt:lpstr>Should We Discriminate?</vt:lpstr>
      <vt:lpstr>In Summary</vt:lpstr>
      <vt:lpstr>Thank You and God bless!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Kids’ Prophecy Corner</dc:title>
  <dc:creator>Katia Marion</dc:creator>
  <cp:lastModifiedBy>Microsoft Office User</cp:lastModifiedBy>
  <cp:revision>24</cp:revision>
  <dcterms:created xsi:type="dcterms:W3CDTF">2021-08-08T23:19:37Z</dcterms:created>
  <dcterms:modified xsi:type="dcterms:W3CDTF">2021-08-17T14:22:30Z</dcterms:modified>
</cp:coreProperties>
</file>