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7" r:id="rId5"/>
    <p:sldId id="266" r:id="rId6"/>
    <p:sldId id="265" r:id="rId7"/>
    <p:sldId id="268" r:id="rId8"/>
    <p:sldId id="277" r:id="rId9"/>
    <p:sldId id="267" r:id="rId10"/>
    <p:sldId id="276" r:id="rId11"/>
    <p:sldId id="278" r:id="rId12"/>
    <p:sldId id="258" r:id="rId13"/>
    <p:sldId id="269" r:id="rId14"/>
    <p:sldId id="279" r:id="rId1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E0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p:cViewPr varScale="1">
        <p:scale>
          <a:sx n="68" d="100"/>
          <a:sy n="68" d="100"/>
        </p:scale>
        <p:origin x="616" y="5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7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2C8B56E-D8D2-4ACA-A577-E83C21F20D1B}" type="datetime1">
              <a:rPr lang="fr-FR" smtClean="0"/>
              <a:t>21/07/2021</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fr-FR" smtClean="0"/>
              <a:t>‹#›</a:t>
            </a:fld>
            <a:endParaRPr lang="fr-F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01F9C-6784-4284-A4F9-CA377FB7C0BD}" type="datetime1">
              <a:rPr lang="fr-FR" smtClean="0"/>
              <a:pPr/>
              <a:t>21/07/2021</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fr-FR" smtClean="0"/>
              <a:t>‹#›</a:t>
            </a:fld>
            <a:endParaRPr lang="fr-FR"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5534C2EF-8A97-4DAF-B099-E567883644D6}" type="slidenum">
              <a:rPr lang="fr-FR" smtClean="0"/>
              <a:t>1</a:t>
            </a:fld>
            <a:endParaRPr lang="fr-FR" dirty="0"/>
          </a:p>
        </p:txBody>
      </p:sp>
    </p:spTree>
    <p:extLst>
      <p:ext uri="{BB962C8B-B14F-4D97-AF65-F5344CB8AC3E}">
        <p14:creationId xmlns:p14="http://schemas.microsoft.com/office/powerpoint/2010/main" val="73082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fr-FR" dirty="0"/>
              <a:t>REMARQUE : Pour modifier une image de cette diapositive, sélectionnez-la, puis supprimez-la. Cliquez ensuite sur l’icône Insérer une image dans l’espace réservé pour y insérer votre image.</a:t>
            </a:r>
          </a:p>
        </p:txBody>
      </p:sp>
      <p:sp>
        <p:nvSpPr>
          <p:cNvPr id="4" name="Espace réservé du numéro de diapositive 3"/>
          <p:cNvSpPr>
            <a:spLocks noGrp="1"/>
          </p:cNvSpPr>
          <p:nvPr>
            <p:ph type="sldNum" sz="quarter" idx="10"/>
          </p:nvPr>
        </p:nvSpPr>
        <p:spPr/>
        <p:txBody>
          <a:bodyPr rtlCol="0"/>
          <a:lstStyle/>
          <a:p>
            <a:pPr rtl="0"/>
            <a:fld id="{5534C2EF-8A97-4DAF-B099-E567883644D6}" type="slidenum">
              <a:rPr lang="fr-FR" smtClean="0"/>
              <a:t>2</a:t>
            </a:fld>
            <a:endParaRPr lang="fr-FR" dirty="0"/>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fr-FR" dirty="0"/>
              <a:t>REMARQUE : Pour modifier une image de cette diapositive, sélectionnez-la, puis supprimez-la. Cliquez ensuite sur l’icône Insérer une image dans l’espace réservé pour y insérer votre image.</a:t>
            </a:r>
          </a:p>
        </p:txBody>
      </p:sp>
      <p:sp>
        <p:nvSpPr>
          <p:cNvPr id="4" name="Espace réservé du numéro de diapositive 3"/>
          <p:cNvSpPr>
            <a:spLocks noGrp="1"/>
          </p:cNvSpPr>
          <p:nvPr>
            <p:ph type="sldNum" sz="quarter" idx="10"/>
          </p:nvPr>
        </p:nvSpPr>
        <p:spPr/>
        <p:txBody>
          <a:bodyPr rtlCol="0"/>
          <a:lstStyle/>
          <a:p>
            <a:pPr rtl="0"/>
            <a:fld id="{5534C2EF-8A97-4DAF-B099-E567883644D6}" type="slidenum">
              <a:rPr lang="fr-FR" smtClean="0"/>
              <a:t>3</a:t>
            </a:fld>
            <a:endParaRPr lang="fr-FR" dirty="0"/>
          </a:p>
        </p:txBody>
      </p:sp>
    </p:spTree>
    <p:extLst>
      <p:ext uri="{BB962C8B-B14F-4D97-AF65-F5344CB8AC3E}">
        <p14:creationId xmlns:p14="http://schemas.microsoft.com/office/powerpoint/2010/main" val="38860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fr-FR" dirty="0"/>
              <a:t>REMARQUE : Pour modifier une image de cette diapositive, sélectionnez-la, puis supprimez-la. Cliquez ensuite sur l’icône Insérer une image dans l’espace réservé pour y insérer votre image.</a:t>
            </a:r>
          </a:p>
        </p:txBody>
      </p:sp>
      <p:sp>
        <p:nvSpPr>
          <p:cNvPr id="4" name="Espace réservé du numéro de diapositive 3"/>
          <p:cNvSpPr>
            <a:spLocks noGrp="1"/>
          </p:cNvSpPr>
          <p:nvPr>
            <p:ph type="sldNum" sz="quarter" idx="10"/>
          </p:nvPr>
        </p:nvSpPr>
        <p:spPr/>
        <p:txBody>
          <a:bodyPr rtlCol="0"/>
          <a:lstStyle/>
          <a:p>
            <a:pPr rtl="0"/>
            <a:fld id="{5534C2EF-8A97-4DAF-B099-E567883644D6}" type="slidenum">
              <a:rPr lang="fr-FR" smtClean="0"/>
              <a:t>4</a:t>
            </a:fld>
            <a:endParaRPr lang="fr-FR" dirty="0"/>
          </a:p>
        </p:txBody>
      </p:sp>
    </p:spTree>
    <p:extLst>
      <p:ext uri="{BB962C8B-B14F-4D97-AF65-F5344CB8AC3E}">
        <p14:creationId xmlns:p14="http://schemas.microsoft.com/office/powerpoint/2010/main" val="55326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fr-FR" dirty="0"/>
              <a:t>REMARQUE : Pour modifier une image de cette diapositive, sélectionnez-la, puis supprimez-la. Cliquez ensuite sur l’icône Insérer une image dans l’espace réservé pour y insérer votre image.</a:t>
            </a:r>
          </a:p>
        </p:txBody>
      </p:sp>
      <p:sp>
        <p:nvSpPr>
          <p:cNvPr id="4" name="Espace réservé du numéro de diapositive 3"/>
          <p:cNvSpPr>
            <a:spLocks noGrp="1"/>
          </p:cNvSpPr>
          <p:nvPr>
            <p:ph type="sldNum" sz="quarter" idx="10"/>
          </p:nvPr>
        </p:nvSpPr>
        <p:spPr/>
        <p:txBody>
          <a:bodyPr rtlCol="0"/>
          <a:lstStyle/>
          <a:p>
            <a:pPr rtl="0"/>
            <a:fld id="{5534C2EF-8A97-4DAF-B099-E567883644D6}" type="slidenum">
              <a:rPr lang="fr-FR" smtClean="0"/>
              <a:t>6</a:t>
            </a:fld>
            <a:endParaRPr lang="fr-FR" dirty="0"/>
          </a:p>
        </p:txBody>
      </p:sp>
    </p:spTree>
    <p:extLst>
      <p:ext uri="{BB962C8B-B14F-4D97-AF65-F5344CB8AC3E}">
        <p14:creationId xmlns:p14="http://schemas.microsoft.com/office/powerpoint/2010/main" val="223552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5534C2EF-8A97-4DAF-B099-E567883644D6}" type="slidenum">
              <a:rPr lang="fr-FR" smtClean="0"/>
              <a:t>9</a:t>
            </a:fld>
            <a:endParaRPr lang="fr-FR" dirty="0"/>
          </a:p>
        </p:txBody>
      </p:sp>
    </p:spTree>
    <p:extLst>
      <p:ext uri="{BB962C8B-B14F-4D97-AF65-F5344CB8AC3E}">
        <p14:creationId xmlns:p14="http://schemas.microsoft.com/office/powerpoint/2010/main" val="92073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5534C2EF-8A97-4DAF-B099-E567883644D6}" type="slidenum">
              <a:rPr lang="fr-FR" smtClean="0"/>
              <a:t>10</a:t>
            </a:fld>
            <a:endParaRPr lang="fr-FR" dirty="0"/>
          </a:p>
        </p:txBody>
      </p:sp>
    </p:spTree>
    <p:extLst>
      <p:ext uri="{BB962C8B-B14F-4D97-AF65-F5344CB8AC3E}">
        <p14:creationId xmlns:p14="http://schemas.microsoft.com/office/powerpoint/2010/main" val="40740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5534C2EF-8A97-4DAF-B099-E567883644D6}" type="slidenum">
              <a:rPr lang="fr-FR" smtClean="0"/>
              <a:t>11</a:t>
            </a:fld>
            <a:endParaRPr lang="fr-FR" dirty="0"/>
          </a:p>
        </p:txBody>
      </p:sp>
    </p:spTree>
    <p:extLst>
      <p:ext uri="{BB962C8B-B14F-4D97-AF65-F5344CB8AC3E}">
        <p14:creationId xmlns:p14="http://schemas.microsoft.com/office/powerpoint/2010/main" val="15430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re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fr-FR"/>
              <a:t>Modifiez le style du titre</a:t>
            </a:r>
            <a:endParaRPr lang="fr-FR" dirty="0"/>
          </a:p>
        </p:txBody>
      </p:sp>
      <p:sp>
        <p:nvSpPr>
          <p:cNvPr id="3" name="Sous-titre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ux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re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fr-FR"/>
              <a:t>Modifiez le style du titre</a:t>
            </a:r>
            <a:endParaRPr lang="fr-FR" dirty="0"/>
          </a:p>
        </p:txBody>
      </p:sp>
      <p:sp>
        <p:nvSpPr>
          <p:cNvPr id="7" name="Forme lib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7" name="Espace réservé du texte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Cliquez pour modifier les styles du texte du masque</a:t>
            </a:r>
          </a:p>
        </p:txBody>
      </p:sp>
      <p:sp>
        <p:nvSpPr>
          <p:cNvPr id="18" name="Forme lib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descr="Espace réservé vide pour ajouter une image. Cliquez sur l’espace réservé et sélectionnez l’image à ajoute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20" name="Espace réservé du texte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Cliquez pour modifier les styles du texte du masque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ois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re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fr-FR"/>
              <a:t>Modifiez le style du titre</a:t>
            </a:r>
            <a:endParaRPr lang="fr-FR" dirty="0"/>
          </a:p>
        </p:txBody>
      </p:sp>
      <p:sp>
        <p:nvSpPr>
          <p:cNvPr id="7" name="Forme lib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8" name="Forme lib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descr="Espace réservé vide pour ajouter une image. Cliquez sur l’espace réservé et sélectionnez l’image à ajoute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2" name="Forme lib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descr="Espace réservé vide pour ajouter une image. Cliquez sur l’espace réservé et sélectionnez l’image à ajoute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7" name="Espace réservé du texte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Cliquez pour modifier les styles du texte du masque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q images">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re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fr-FR"/>
              <a:t>Modifiez le style du titre</a:t>
            </a:r>
            <a:endParaRPr lang="fr-FR" dirty="0"/>
          </a:p>
        </p:txBody>
      </p:sp>
      <p:sp>
        <p:nvSpPr>
          <p:cNvPr id="8" name="Forme lib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9" name="Espace réservé d’image 8" descr="Espace réservé vide pour ajouter une image. Cliquez sur l’espace réservé et sélectionnez l’image à ajoute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0" name="Forme lib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Espace réservé d’image 10" descr="Espace réservé vide pour ajouter une image. Cliquez sur l’espace réservé et sélectionnez l’image à ajoute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2" name="Forme lib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descr="Espace réservé vide pour ajouter une image. Cliquez sur l’espace réservé et sélectionnez l’image à ajoute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4" name="Forme lib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20" name="Forme lib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Espace réservé d’image 20" descr="Espace réservé vide pour ajouter une image. Cliquez sur l’espace réservé et sélectionnez l’image à ajoute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4" name="Espace réservé de la date 3"/>
          <p:cNvSpPr>
            <a:spLocks noGrp="1"/>
          </p:cNvSpPr>
          <p:nvPr>
            <p:ph type="dt" sz="half" idx="10"/>
          </p:nvPr>
        </p:nvSpPr>
        <p:spPr/>
        <p:txBody>
          <a:bodyPr rtlCol="0"/>
          <a:lstStyle/>
          <a:p>
            <a:pPr rtl="0"/>
            <a:fld id="{1294E1AF-F367-4865-BA74-EDF0F852D77C}" type="datetime1">
              <a:rPr lang="fr-FR" smtClean="0"/>
              <a:t>21/07/2021</a:t>
            </a:fld>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365125"/>
            <a:ext cx="1828799" cy="49403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1524000" y="365125"/>
            <a:ext cx="6858000" cy="4940300"/>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4" name="Espace réservé de la date 3"/>
          <p:cNvSpPr>
            <a:spLocks noGrp="1"/>
          </p:cNvSpPr>
          <p:nvPr>
            <p:ph type="dt" sz="half" idx="10"/>
          </p:nvPr>
        </p:nvSpPr>
        <p:spPr/>
        <p:txBody>
          <a:bodyPr rtlCol="0"/>
          <a:lstStyle/>
          <a:p>
            <a:pPr rtl="0"/>
            <a:fld id="{D9302DB4-B99F-436E-8BF3-92AFCB61F7B0}" type="datetime1">
              <a:rPr lang="fr-FR" smtClean="0"/>
              <a:t>21/07/2021</a:t>
            </a:fld>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4" name="Espace réservé de la date 3"/>
          <p:cNvSpPr>
            <a:spLocks noGrp="1"/>
          </p:cNvSpPr>
          <p:nvPr>
            <p:ph type="dt" sz="half" idx="10"/>
          </p:nvPr>
        </p:nvSpPr>
        <p:spPr/>
        <p:txBody>
          <a:bodyPr rtlCol="0"/>
          <a:lstStyle/>
          <a:p>
            <a:pPr rtl="0"/>
            <a:fld id="{FA42DC1E-4709-4051-8E2E-B3BD13229A4A}" type="datetime1">
              <a:rPr lang="fr-FR" smtClean="0"/>
              <a:t>21/07/2021</a:t>
            </a:fld>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re 1"/>
          <p:cNvSpPr>
            <a:spLocks noGrp="1"/>
          </p:cNvSpPr>
          <p:nvPr>
            <p:ph type="title"/>
          </p:nvPr>
        </p:nvSpPr>
        <p:spPr>
          <a:xfrm>
            <a:off x="3352800" y="533400"/>
            <a:ext cx="7315200" cy="1828800"/>
          </a:xfrm>
        </p:spPr>
        <p:txBody>
          <a:bodyPr rtlCol="0" anchor="b">
            <a:normAutofit/>
          </a:bodyPr>
          <a:lstStyle>
            <a:lvl1pPr>
              <a:defRPr sz="4400"/>
            </a:lvl1pPr>
          </a:lstStyle>
          <a:p>
            <a:pPr rtl="0"/>
            <a:r>
              <a:rPr lang="fr-FR"/>
              <a:t>Modifiez le style du titre</a:t>
            </a:r>
            <a:endParaRPr lang="fr-FR" dirty="0"/>
          </a:p>
        </p:txBody>
      </p:sp>
      <p:sp>
        <p:nvSpPr>
          <p:cNvPr id="3" name="Espace réservé du texte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524000" y="1825625"/>
            <a:ext cx="4389120" cy="347472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278880" y="1825625"/>
            <a:ext cx="4389120" cy="347472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5" name="Espace réservé de la date 4"/>
          <p:cNvSpPr>
            <a:spLocks noGrp="1"/>
          </p:cNvSpPr>
          <p:nvPr>
            <p:ph type="dt" sz="half" idx="10"/>
          </p:nvPr>
        </p:nvSpPr>
        <p:spPr/>
        <p:txBody>
          <a:bodyPr rtlCol="0"/>
          <a:lstStyle/>
          <a:p>
            <a:pPr rtl="0"/>
            <a:fld id="{6796CBAD-CBE2-4AF8-ABE3-C2DF3DB84E6D}" type="datetime1">
              <a:rPr lang="fr-FR" smtClean="0"/>
              <a:t>21/07/2021</a:t>
            </a:fld>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524000" y="2624666"/>
            <a:ext cx="4389120" cy="2675467"/>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278880" y="2624666"/>
            <a:ext cx="4389120" cy="2675467"/>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8" name="Espace réservé du pied de page 7"/>
          <p:cNvSpPr>
            <a:spLocks noGrp="1"/>
          </p:cNvSpPr>
          <p:nvPr>
            <p:ph type="ftr" sz="quarter" idx="11"/>
          </p:nvPr>
        </p:nvSpPr>
        <p:spPr/>
        <p:txBody>
          <a:bodyPr rtlCol="0"/>
          <a:lstStyle/>
          <a:p>
            <a:pPr rtl="0"/>
            <a:r>
              <a:rPr lang="fr-FR" dirty="0"/>
              <a:t>Ajouter un pied de page</a:t>
            </a:r>
          </a:p>
        </p:txBody>
      </p:sp>
      <p:sp>
        <p:nvSpPr>
          <p:cNvPr id="7" name="Espace réservé de la date 6"/>
          <p:cNvSpPr>
            <a:spLocks noGrp="1"/>
          </p:cNvSpPr>
          <p:nvPr>
            <p:ph type="dt" sz="half" idx="10"/>
          </p:nvPr>
        </p:nvSpPr>
        <p:spPr/>
        <p:txBody>
          <a:bodyPr rtlCol="0"/>
          <a:lstStyle/>
          <a:p>
            <a:pPr rtl="0"/>
            <a:fld id="{5AC3244F-8DA4-4C21-BB69-CFB0A41D509D}" type="datetime1">
              <a:rPr lang="fr-FR" smtClean="0"/>
              <a:t>21/07/2021</a:t>
            </a:fld>
            <a:endParaRPr lang="fr-FR" dirty="0"/>
          </a:p>
        </p:txBody>
      </p:sp>
      <p:sp>
        <p:nvSpPr>
          <p:cNvPr id="9" name="Espace réservé du numéro de diapositive 8"/>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4" name="Espace réservé du pied de page 3"/>
          <p:cNvSpPr>
            <a:spLocks noGrp="1"/>
          </p:cNvSpPr>
          <p:nvPr>
            <p:ph type="ftr" sz="quarter" idx="11"/>
          </p:nvPr>
        </p:nvSpPr>
        <p:spPr/>
        <p:txBody>
          <a:bodyPr rtlCol="0"/>
          <a:lstStyle/>
          <a:p>
            <a:pPr rtl="0"/>
            <a:r>
              <a:rPr lang="fr-FR" dirty="0"/>
              <a:t>Ajouter un pied de page</a:t>
            </a:r>
          </a:p>
        </p:txBody>
      </p:sp>
      <p:sp>
        <p:nvSpPr>
          <p:cNvPr id="3" name="Espace réservé de la date 2"/>
          <p:cNvSpPr>
            <a:spLocks noGrp="1"/>
          </p:cNvSpPr>
          <p:nvPr>
            <p:ph type="dt" sz="half" idx="10"/>
          </p:nvPr>
        </p:nvSpPr>
        <p:spPr/>
        <p:txBody>
          <a:bodyPr rtlCol="0"/>
          <a:lstStyle/>
          <a:p>
            <a:pPr rtl="0"/>
            <a:fld id="{19650D94-49FE-4EF9-9362-FDA185D81EF1}" type="datetime1">
              <a:rPr lang="fr-FR" smtClean="0"/>
              <a:t>21/07/2021</a:t>
            </a:fld>
            <a:endParaRPr lang="fr-FR" dirty="0"/>
          </a:p>
        </p:txBody>
      </p:sp>
      <p:sp>
        <p:nvSpPr>
          <p:cNvPr id="5" name="Espace réservé du numéro de diapositive 4"/>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dirty="0"/>
              <a:t>Ajouter un pied de page</a:t>
            </a:r>
          </a:p>
        </p:txBody>
      </p:sp>
      <p:sp>
        <p:nvSpPr>
          <p:cNvPr id="2" name="Espace réservé de la date 1"/>
          <p:cNvSpPr>
            <a:spLocks noGrp="1"/>
          </p:cNvSpPr>
          <p:nvPr>
            <p:ph type="dt" sz="half" idx="10"/>
          </p:nvPr>
        </p:nvSpPr>
        <p:spPr/>
        <p:txBody>
          <a:bodyPr rtlCol="0"/>
          <a:lstStyle/>
          <a:p>
            <a:pPr rtl="0"/>
            <a:fld id="{7E8B4022-5C45-438F-8B77-8C7C72994E20}" type="datetime1">
              <a:rPr lang="fr-FR" smtClean="0"/>
              <a:t>21/07/2021</a:t>
            </a:fld>
            <a:endParaRPr lang="fr-FR" dirty="0"/>
          </a:p>
        </p:txBody>
      </p:sp>
      <p:sp>
        <p:nvSpPr>
          <p:cNvPr id="4" name="Espace réservé du numéro de diapositive 3"/>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defRPr sz="3200"/>
            </a:lvl1pPr>
          </a:lstStyle>
          <a:p>
            <a:pPr rtl="0"/>
            <a:r>
              <a:rPr lang="fr-FR"/>
              <a:t>Modifiez le style du titre</a:t>
            </a:r>
            <a:endParaRPr lang="fr-FR" dirty="0"/>
          </a:p>
        </p:txBody>
      </p:sp>
      <p:sp>
        <p:nvSpPr>
          <p:cNvPr id="3" name="Espace réservé du contenu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5" name="Espace réservé de la date 4"/>
          <p:cNvSpPr>
            <a:spLocks noGrp="1"/>
          </p:cNvSpPr>
          <p:nvPr>
            <p:ph type="dt" sz="half" idx="10"/>
          </p:nvPr>
        </p:nvSpPr>
        <p:spPr/>
        <p:txBody>
          <a:bodyPr rtlCol="0"/>
          <a:lstStyle/>
          <a:p>
            <a:pPr rtl="0"/>
            <a:fld id="{C933764E-6E49-4A74-8EF9-1C60545889B2}" type="datetime1">
              <a:rPr lang="fr-FR" smtClean="0"/>
              <a:t>21/07/2021</a:t>
            </a:fld>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8" name="Forme lib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2" name="Titre 1"/>
          <p:cNvSpPr>
            <a:spLocks noGrp="1"/>
          </p:cNvSpPr>
          <p:nvPr>
            <p:ph type="title"/>
          </p:nvPr>
        </p:nvSpPr>
        <p:spPr/>
        <p:txBody>
          <a:bodyPr rtlCol="0" anchor="b"/>
          <a:lstStyle>
            <a:lvl1pPr>
              <a:defRPr sz="3200"/>
            </a:lvl1pPr>
          </a:lstStyle>
          <a:p>
            <a:pPr rtl="0"/>
            <a:r>
              <a:rPr lang="fr-FR"/>
              <a:t>Modifiez le style du titre</a:t>
            </a:r>
            <a:endParaRPr lang="fr-FR" dirty="0"/>
          </a:p>
        </p:txBody>
      </p:sp>
      <p:sp>
        <p:nvSpPr>
          <p:cNvPr id="12" name="Espace réservé d’image 11" descr="Espace réservé vide pour ajouter une image. Cliquez sur l’espace réservé et sélectionnez l’image à ajoute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5" name="Espace réservé de la date 4"/>
          <p:cNvSpPr>
            <a:spLocks noGrp="1"/>
          </p:cNvSpPr>
          <p:nvPr>
            <p:ph type="dt" sz="half" idx="10"/>
          </p:nvPr>
        </p:nvSpPr>
        <p:spPr/>
        <p:txBody>
          <a:bodyPr rtlCol="0"/>
          <a:lstStyle/>
          <a:p>
            <a:pPr rtl="0"/>
            <a:fld id="{8EA51BFD-03A4-450D-A290-326093085876}" type="datetime1">
              <a:rPr lang="fr-FR" smtClean="0"/>
              <a:t>21/07/2021</a:t>
            </a:fld>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a:t>
            </a:fld>
            <a:endParaRPr lang="fr-FR"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Espace réservé du titre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fr-FR" dirty="0"/>
              <a:t>Ajouter un pied de page</a:t>
            </a:r>
          </a:p>
        </p:txBody>
      </p:sp>
      <p:sp>
        <p:nvSpPr>
          <p:cNvPr id="4" name="Espace réservé de la date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02A11481-B14E-4F2A-93AB-42A644786676}" type="datetime1">
              <a:rPr lang="fr-FR" smtClean="0"/>
              <a:t>21/07/2021</a:t>
            </a:fld>
            <a:endParaRPr lang="fr-FR" dirty="0"/>
          </a:p>
        </p:txBody>
      </p:sp>
      <p:sp>
        <p:nvSpPr>
          <p:cNvPr id="6" name="Espace réservé du numéro de diapositive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fr-FR" smtClean="0"/>
              <a:pPr rtl="0"/>
              <a:t>‹#›</a:t>
            </a:fld>
            <a:endParaRPr lang="fr-FR"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edeneaedene@gmail.com" TargetMode="External"/><Relationship Id="rId4" Type="http://schemas.openxmlformats.org/officeDocument/2006/relationships/hyperlink" Target="http://www.edenaeden.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9496" y="836712"/>
            <a:ext cx="8458200" cy="1093440"/>
          </a:xfrm>
        </p:spPr>
        <p:txBody>
          <a:bodyPr rtlCol="0">
            <a:normAutofit/>
          </a:bodyPr>
          <a:lstStyle/>
          <a:p>
            <a:pPr algn="ctr" rtl="0"/>
            <a:r>
              <a:rPr lang="fr-FR" sz="6000" dirty="0" err="1">
                <a:solidFill>
                  <a:srgbClr val="C00000"/>
                </a:solidFill>
              </a:rPr>
              <a:t>Gender</a:t>
            </a:r>
            <a:endParaRPr lang="fr-FR" sz="6000" dirty="0">
              <a:solidFill>
                <a:srgbClr val="C00000"/>
              </a:solidFill>
            </a:endParaRPr>
          </a:p>
        </p:txBody>
      </p:sp>
      <p:sp>
        <p:nvSpPr>
          <p:cNvPr id="3" name="ZoneTexte 2">
            <a:extLst>
              <a:ext uri="{FF2B5EF4-FFF2-40B4-BE49-F238E27FC236}">
                <a16:creationId xmlns:a16="http://schemas.microsoft.com/office/drawing/2014/main" id="{E5E03F34-3F72-4708-B1FD-CCB9AED23720}"/>
              </a:ext>
            </a:extLst>
          </p:cNvPr>
          <p:cNvSpPr txBox="1"/>
          <p:nvPr/>
        </p:nvSpPr>
        <p:spPr>
          <a:xfrm>
            <a:off x="5375920" y="5373216"/>
            <a:ext cx="3888432" cy="400110"/>
          </a:xfrm>
          <a:prstGeom prst="rect">
            <a:avLst/>
          </a:prstGeom>
          <a:noFill/>
        </p:spPr>
        <p:txBody>
          <a:bodyPr wrap="square" rtlCol="0">
            <a:spAutoFit/>
          </a:bodyPr>
          <a:lstStyle/>
          <a:p>
            <a:r>
              <a:rPr lang="en-CA" sz="2000" dirty="0"/>
              <a:t>To be free to blossom</a:t>
            </a:r>
            <a:endParaRPr lang="fr-FR" sz="2000" dirty="0"/>
          </a:p>
        </p:txBody>
      </p:sp>
      <p:pic>
        <p:nvPicPr>
          <p:cNvPr id="5" name="Image 4">
            <a:extLst>
              <a:ext uri="{FF2B5EF4-FFF2-40B4-BE49-F238E27FC236}">
                <a16:creationId xmlns:a16="http://schemas.microsoft.com/office/drawing/2014/main" id="{3BCE047A-82F8-E445-977C-9AC609023EE8}"/>
              </a:ext>
            </a:extLst>
          </p:cNvPr>
          <p:cNvPicPr>
            <a:picLocks noChangeAspect="1"/>
          </p:cNvPicPr>
          <p:nvPr/>
        </p:nvPicPr>
        <p:blipFill>
          <a:blip r:embed="rId3"/>
          <a:stretch>
            <a:fillRect/>
          </a:stretch>
        </p:blipFill>
        <p:spPr>
          <a:xfrm>
            <a:off x="119336" y="5791561"/>
            <a:ext cx="587450" cy="587450"/>
          </a:xfrm>
          <a:prstGeom prst="rect">
            <a:avLst/>
          </a:prstGeom>
        </p:spPr>
      </p:pic>
      <p:sp>
        <p:nvSpPr>
          <p:cNvPr id="6" name="ZoneTexte 5">
            <a:extLst>
              <a:ext uri="{FF2B5EF4-FFF2-40B4-BE49-F238E27FC236}">
                <a16:creationId xmlns:a16="http://schemas.microsoft.com/office/drawing/2014/main" id="{6950A635-C815-5047-BEE1-24226ABCFB99}"/>
              </a:ext>
            </a:extLst>
          </p:cNvPr>
          <p:cNvSpPr txBox="1"/>
          <p:nvPr/>
        </p:nvSpPr>
        <p:spPr>
          <a:xfrm>
            <a:off x="715851" y="5949280"/>
            <a:ext cx="8367740" cy="738664"/>
          </a:xfrm>
          <a:prstGeom prst="rect">
            <a:avLst/>
          </a:prstGeom>
          <a:noFill/>
        </p:spPr>
        <p:txBody>
          <a:bodyPr wrap="none" rtlCol="0">
            <a:spAutoFit/>
          </a:bodyPr>
          <a:lstStyle/>
          <a:p>
            <a:r>
              <a:rPr lang="fr-FR" sz="1400" dirty="0"/>
              <a:t>Study </a:t>
            </a:r>
            <a:r>
              <a:rPr lang="fr-FR" sz="1400" dirty="0" err="1"/>
              <a:t>written</a:t>
            </a:r>
            <a:r>
              <a:rPr lang="fr-FR" sz="1400" dirty="0"/>
              <a:t> by D.N June2021 – </a:t>
            </a:r>
            <a:r>
              <a:rPr lang="fr-FR" sz="1400" dirty="0" err="1"/>
              <a:t>Edited</a:t>
            </a:r>
            <a:r>
              <a:rPr lang="fr-FR" sz="1400" dirty="0"/>
              <a:t> by CME – </a:t>
            </a:r>
            <a:r>
              <a:rPr lang="fr-FR" sz="1400" dirty="0">
                <a:hlinkClick r:id="rId4"/>
              </a:rPr>
              <a:t>www.edenaeden.org</a:t>
            </a:r>
            <a:r>
              <a:rPr lang="fr-FR" sz="1400" dirty="0"/>
              <a:t> – </a:t>
            </a:r>
            <a:r>
              <a:rPr lang="fr-FR" sz="1400" dirty="0">
                <a:hlinkClick r:id="rId5"/>
              </a:rPr>
              <a:t>edeneaedene@gmail.com</a:t>
            </a:r>
            <a:r>
              <a:rPr lang="fr-FR" sz="1400" dirty="0"/>
              <a:t> – </a:t>
            </a:r>
          </a:p>
          <a:p>
            <a:r>
              <a:rPr lang="fr-FR" sz="1400" dirty="0"/>
              <a:t>https://www.youtube.com/c/EDENAEDEN/videos  </a:t>
            </a:r>
          </a:p>
          <a:p>
            <a:r>
              <a:rPr lang="fr-FR" sz="1400" dirty="0" err="1"/>
              <a:t>Translated</a:t>
            </a:r>
            <a:r>
              <a:rPr lang="fr-FR" sz="1400" dirty="0"/>
              <a:t> by K.M.L. – White Stone </a:t>
            </a:r>
            <a:r>
              <a:rPr lang="fr-FR" sz="1400" dirty="0" err="1"/>
              <a:t>Foundation</a:t>
            </a:r>
            <a:r>
              <a:rPr lang="fr-FR" sz="1400" dirty="0"/>
              <a:t> - Canada</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0816" y="692696"/>
            <a:ext cx="10370368" cy="539080"/>
          </a:xfrm>
        </p:spPr>
        <p:txBody>
          <a:bodyPr rtlCol="0">
            <a:noAutofit/>
          </a:bodyPr>
          <a:lstStyle/>
          <a:p>
            <a:pPr algn="ctr" rtl="0"/>
            <a:r>
              <a:rPr lang="fr-FR" sz="3600" b="1" cap="small" dirty="0">
                <a:solidFill>
                  <a:srgbClr val="7030A0"/>
                </a:solidFill>
              </a:rPr>
              <a:t>TO</a:t>
            </a:r>
            <a:r>
              <a:rPr lang="fr-FR" sz="3600" cap="small" dirty="0">
                <a:solidFill>
                  <a:srgbClr val="C00000"/>
                </a:solidFill>
              </a:rPr>
              <a:t> </a:t>
            </a:r>
            <a:r>
              <a:rPr lang="fr-FR" sz="3600" b="1" cap="small" dirty="0" err="1">
                <a:solidFill>
                  <a:srgbClr val="002060"/>
                </a:solidFill>
              </a:rPr>
              <a:t>conclude</a:t>
            </a:r>
            <a:r>
              <a:rPr lang="fr-FR" sz="3600" cap="small" dirty="0">
                <a:solidFill>
                  <a:srgbClr val="C00000"/>
                </a:solidFill>
              </a:rPr>
              <a:t> </a:t>
            </a:r>
          </a:p>
        </p:txBody>
      </p:sp>
      <p:sp>
        <p:nvSpPr>
          <p:cNvPr id="3" name="Espace réservé du contenu 2"/>
          <p:cNvSpPr>
            <a:spLocks noGrp="1"/>
          </p:cNvSpPr>
          <p:nvPr>
            <p:ph idx="1"/>
          </p:nvPr>
        </p:nvSpPr>
        <p:spPr>
          <a:xfrm>
            <a:off x="1524000" y="1556792"/>
            <a:ext cx="9144000" cy="3602712"/>
          </a:xfrm>
        </p:spPr>
        <p:txBody>
          <a:bodyPr rtlCol="0">
            <a:normAutofit fontScale="92500" lnSpcReduction="20000"/>
          </a:bodyPr>
          <a:lstStyle/>
          <a:p>
            <a:pPr algn="just" rtl="0">
              <a:lnSpc>
                <a:spcPct val="150000"/>
              </a:lnSpc>
            </a:pPr>
            <a:r>
              <a:rPr lang="en-CA" dirty="0"/>
              <a:t>Each individual is at the same time </a:t>
            </a:r>
            <a:r>
              <a:rPr lang="en-CA" b="1" dirty="0">
                <a:solidFill>
                  <a:srgbClr val="0070C0"/>
                </a:solidFill>
              </a:rPr>
              <a:t>similar</a:t>
            </a:r>
            <a:r>
              <a:rPr lang="en-CA" dirty="0"/>
              <a:t> (all human beings) but also </a:t>
            </a:r>
            <a:r>
              <a:rPr lang="en-CA" b="1" dirty="0">
                <a:solidFill>
                  <a:schemeClr val="accent4"/>
                </a:solidFill>
              </a:rPr>
              <a:t>different</a:t>
            </a:r>
            <a:r>
              <a:rPr lang="en-CA" dirty="0"/>
              <a:t> (skin color, eyes, hair type, hair length...) like a puzzle.</a:t>
            </a:r>
          </a:p>
          <a:p>
            <a:pPr algn="just" rtl="0">
              <a:lnSpc>
                <a:spcPct val="150000"/>
              </a:lnSpc>
            </a:pPr>
            <a:r>
              <a:rPr lang="en-CA" dirty="0"/>
              <a:t>Equality means having access to the </a:t>
            </a:r>
            <a:r>
              <a:rPr lang="en-CA" b="1" dirty="0">
                <a:solidFill>
                  <a:schemeClr val="accent6">
                    <a:lumMod val="75000"/>
                  </a:schemeClr>
                </a:solidFill>
              </a:rPr>
              <a:t>same rights </a:t>
            </a:r>
            <a:r>
              <a:rPr lang="en-CA" dirty="0"/>
              <a:t>regardless of our physical, religious, social, gender, or sexual orientation differences.</a:t>
            </a:r>
          </a:p>
          <a:p>
            <a:pPr algn="just" rtl="0">
              <a:lnSpc>
                <a:spcPct val="150000"/>
              </a:lnSpc>
            </a:pPr>
            <a:r>
              <a:rPr lang="en-CA" dirty="0">
                <a:sym typeface="Wingdings" panose="05000000000000000000" pitchFamily="2" charset="2"/>
              </a:rPr>
              <a:t>There are no boy or girl </a:t>
            </a:r>
            <a:r>
              <a:rPr lang="en-CA" b="1" dirty="0">
                <a:solidFill>
                  <a:srgbClr val="E78E0B"/>
                </a:solidFill>
                <a:sym typeface="Wingdings" panose="05000000000000000000" pitchFamily="2" charset="2"/>
              </a:rPr>
              <a:t>boxes</a:t>
            </a:r>
            <a:r>
              <a:rPr lang="en-CA" dirty="0">
                <a:sym typeface="Wingdings" panose="05000000000000000000" pitchFamily="2" charset="2"/>
              </a:rPr>
              <a:t> that restrict us in our activities, desires, preferences, choices, tastes</a:t>
            </a:r>
            <a:r>
              <a:rPr lang="fr-FR" dirty="0">
                <a:sym typeface="Wingdings" panose="05000000000000000000" pitchFamily="2" charset="2"/>
              </a:rPr>
              <a:t>…</a:t>
            </a:r>
          </a:p>
          <a:p>
            <a:pPr rtl="0">
              <a:lnSpc>
                <a:spcPct val="150000"/>
              </a:lnSpc>
            </a:pPr>
            <a:r>
              <a:rPr lang="en-CA" dirty="0">
                <a:sym typeface="Wingdings" panose="05000000000000000000" pitchFamily="2" charset="2"/>
              </a:rPr>
              <a:t>Gender Equality = </a:t>
            </a:r>
            <a:r>
              <a:rPr lang="en-CA" sz="3000" dirty="0">
                <a:solidFill>
                  <a:srgbClr val="C00000"/>
                </a:solidFill>
                <a:sym typeface="Wingdings" panose="05000000000000000000" pitchFamily="2" charset="2"/>
              </a:rPr>
              <a:t>The freedom to choose to blossom</a:t>
            </a:r>
            <a:r>
              <a:rPr lang="fr-FR" sz="3000" b="1" cap="small" dirty="0">
                <a:solidFill>
                  <a:srgbClr val="C00000"/>
                </a:solidFill>
                <a:sym typeface="Wingdings" panose="05000000000000000000" pitchFamily="2" charset="2"/>
              </a:rPr>
              <a:t>.</a:t>
            </a:r>
            <a:endParaRPr lang="fr-FR" sz="3000" b="1" cap="small" dirty="0">
              <a:solidFill>
                <a:srgbClr val="C00000"/>
              </a:solidFill>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0816" y="692696"/>
            <a:ext cx="10370368" cy="539080"/>
          </a:xfrm>
        </p:spPr>
        <p:txBody>
          <a:bodyPr rtlCol="0">
            <a:noAutofit/>
          </a:bodyPr>
          <a:lstStyle/>
          <a:p>
            <a:pPr algn="ctr" rtl="0"/>
            <a:r>
              <a:rPr lang="fr-FR" sz="3600" b="1" cap="small" dirty="0" err="1">
                <a:solidFill>
                  <a:srgbClr val="7030A0"/>
                </a:solidFill>
              </a:rPr>
              <a:t>Thank</a:t>
            </a:r>
            <a:r>
              <a:rPr lang="fr-FR" sz="3600" b="1" cap="small" dirty="0">
                <a:solidFill>
                  <a:srgbClr val="7030A0"/>
                </a:solidFill>
              </a:rPr>
              <a:t> You </a:t>
            </a:r>
            <a:r>
              <a:rPr lang="fr-FR" sz="3600" b="1" cap="small" dirty="0" err="1">
                <a:solidFill>
                  <a:srgbClr val="7030A0"/>
                </a:solidFill>
              </a:rPr>
              <a:t>Children</a:t>
            </a:r>
            <a:endParaRPr lang="fr-FR" sz="3600" cap="small" dirty="0">
              <a:solidFill>
                <a:srgbClr val="C00000"/>
              </a:solidFill>
            </a:endParaRPr>
          </a:p>
        </p:txBody>
      </p:sp>
      <p:sp>
        <p:nvSpPr>
          <p:cNvPr id="3" name="Espace réservé du contenu 2"/>
          <p:cNvSpPr>
            <a:spLocks noGrp="1"/>
          </p:cNvSpPr>
          <p:nvPr>
            <p:ph idx="1"/>
          </p:nvPr>
        </p:nvSpPr>
        <p:spPr>
          <a:xfrm>
            <a:off x="1524000" y="1556792"/>
            <a:ext cx="9144000" cy="3602712"/>
          </a:xfrm>
        </p:spPr>
        <p:txBody>
          <a:bodyPr rtlCol="0">
            <a:normAutofit/>
          </a:bodyPr>
          <a:lstStyle/>
          <a:p>
            <a:pPr algn="just" rtl="0">
              <a:lnSpc>
                <a:spcPct val="150000"/>
              </a:lnSpc>
            </a:pPr>
            <a:r>
              <a:rPr lang="en-CA" sz="3000" b="1" cap="small" dirty="0">
                <a:solidFill>
                  <a:srgbClr val="C00000"/>
                </a:solidFill>
              </a:rPr>
              <a:t>See you next week for another story</a:t>
            </a:r>
          </a:p>
          <a:p>
            <a:pPr marL="0" indent="0" algn="just" rtl="0">
              <a:lnSpc>
                <a:spcPct val="150000"/>
              </a:lnSpc>
              <a:buNone/>
            </a:pPr>
            <a:endParaRPr lang="fr-FR" sz="3000" b="1" cap="small" dirty="0">
              <a:solidFill>
                <a:srgbClr val="C00000"/>
              </a:solidFill>
            </a:endParaRPr>
          </a:p>
        </p:txBody>
      </p:sp>
      <p:pic>
        <p:nvPicPr>
          <p:cNvPr id="5" name="Image 4">
            <a:extLst>
              <a:ext uri="{FF2B5EF4-FFF2-40B4-BE49-F238E27FC236}">
                <a16:creationId xmlns:a16="http://schemas.microsoft.com/office/drawing/2014/main" id="{56887893-6E85-8442-B87A-12736DB91462}"/>
              </a:ext>
            </a:extLst>
          </p:cNvPr>
          <p:cNvPicPr>
            <a:picLocks noChangeAspect="1"/>
          </p:cNvPicPr>
          <p:nvPr/>
        </p:nvPicPr>
        <p:blipFill>
          <a:blip r:embed="rId3"/>
          <a:stretch>
            <a:fillRect/>
          </a:stretch>
        </p:blipFill>
        <p:spPr>
          <a:xfrm>
            <a:off x="4079776" y="2679946"/>
            <a:ext cx="3688549" cy="2450058"/>
          </a:xfrm>
          <a:prstGeom prst="rect">
            <a:avLst/>
          </a:prstGeom>
        </p:spPr>
      </p:pic>
    </p:spTree>
    <p:extLst>
      <p:ext uri="{BB962C8B-B14F-4D97-AF65-F5344CB8AC3E}">
        <p14:creationId xmlns:p14="http://schemas.microsoft.com/office/powerpoint/2010/main" val="386103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9480376" y="2753553"/>
            <a:ext cx="2527595" cy="1994659"/>
          </a:xfrm>
        </p:spPr>
        <p:txBody>
          <a:bodyPr rtlCol="0">
            <a:noAutofit/>
          </a:bodyPr>
          <a:lstStyle/>
          <a:p>
            <a:pPr algn="ctr" rtl="0"/>
            <a:r>
              <a:rPr lang="en-CA" sz="2000" dirty="0"/>
              <a:t>Describe the children you see in the first picture.</a:t>
            </a:r>
          </a:p>
          <a:p>
            <a:pPr algn="ctr" rtl="0"/>
            <a:r>
              <a:rPr lang="en-CA" sz="2000" dirty="0"/>
              <a:t> What do they have in common with the second picture? </a:t>
            </a:r>
            <a:endParaRPr lang="fr-FR" sz="2000" dirty="0"/>
          </a:p>
        </p:txBody>
      </p:sp>
      <p:pic>
        <p:nvPicPr>
          <p:cNvPr id="12" name="Espace réservé pour une image  11">
            <a:extLst>
              <a:ext uri="{FF2B5EF4-FFF2-40B4-BE49-F238E27FC236}">
                <a16:creationId xmlns:a16="http://schemas.microsoft.com/office/drawing/2014/main" id="{B475CCC9-43F2-456B-8BA4-95F153B2FDFC}"/>
              </a:ext>
            </a:extLst>
          </p:cNvPr>
          <p:cNvPicPr>
            <a:picLocks noGrp="1" noChangeAspect="1"/>
          </p:cNvPicPr>
          <p:nvPr>
            <p:ph type="pic" sz="quarter" idx="13"/>
          </p:nvPr>
        </p:nvPicPr>
        <p:blipFill>
          <a:blip r:embed="rId3"/>
          <a:srcRect l="13527" r="13527"/>
          <a:stretch>
            <a:fillRect/>
          </a:stretch>
        </p:blipFill>
        <p:spPr/>
      </p:pic>
      <p:pic>
        <p:nvPicPr>
          <p:cNvPr id="24" name="Image 23">
            <a:extLst>
              <a:ext uri="{FF2B5EF4-FFF2-40B4-BE49-F238E27FC236}">
                <a16:creationId xmlns:a16="http://schemas.microsoft.com/office/drawing/2014/main" id="{F851781C-5488-4259-8C9A-C0E06953D942}"/>
              </a:ext>
            </a:extLst>
          </p:cNvPr>
          <p:cNvPicPr>
            <a:picLocks noChangeAspect="1"/>
          </p:cNvPicPr>
          <p:nvPr/>
        </p:nvPicPr>
        <p:blipFill>
          <a:blip r:embed="rId4"/>
          <a:stretch>
            <a:fillRect/>
          </a:stretch>
        </p:blipFill>
        <p:spPr>
          <a:xfrm>
            <a:off x="5911519" y="1668968"/>
            <a:ext cx="2876550" cy="2638425"/>
          </a:xfrm>
          <a:prstGeom prst="rect">
            <a:avLst/>
          </a:prstGeom>
        </p:spPr>
      </p:pic>
      <p:sp>
        <p:nvSpPr>
          <p:cNvPr id="2" name="ZoneTexte 1">
            <a:extLst>
              <a:ext uri="{FF2B5EF4-FFF2-40B4-BE49-F238E27FC236}">
                <a16:creationId xmlns:a16="http://schemas.microsoft.com/office/drawing/2014/main" id="{0CEAF159-FD93-41C0-8BD3-5C3DC131A39F}"/>
              </a:ext>
            </a:extLst>
          </p:cNvPr>
          <p:cNvSpPr txBox="1"/>
          <p:nvPr/>
        </p:nvSpPr>
        <p:spPr>
          <a:xfrm>
            <a:off x="335360" y="5189032"/>
            <a:ext cx="11521280" cy="923330"/>
          </a:xfrm>
          <a:prstGeom prst="rect">
            <a:avLst/>
          </a:prstGeom>
          <a:noFill/>
        </p:spPr>
        <p:txBody>
          <a:bodyPr wrap="square" rtlCol="0">
            <a:spAutoFit/>
          </a:bodyPr>
          <a:lstStyle/>
          <a:p>
            <a:pPr algn="just"/>
            <a:r>
              <a:rPr lang="en-CA" dirty="0"/>
              <a:t>We see </a:t>
            </a:r>
            <a:r>
              <a:rPr lang="en-CA" b="1" dirty="0"/>
              <a:t>smiling children </a:t>
            </a:r>
            <a:r>
              <a:rPr lang="en-CA" dirty="0"/>
              <a:t>(common point) but with </a:t>
            </a:r>
            <a:r>
              <a:rPr lang="en-CA" b="1" dirty="0"/>
              <a:t>differences</a:t>
            </a:r>
            <a:r>
              <a:rPr lang="en-CA" dirty="0"/>
              <a:t>: skin color, eyes, hair, clothes... Like the pieces of a puzzle, we are all human beings (identical) but with differences that make us unique. The society we live in comprises </a:t>
            </a:r>
            <a:r>
              <a:rPr lang="en-CA" b="1" dirty="0"/>
              <a:t>different human beings </a:t>
            </a:r>
            <a:r>
              <a:rPr lang="en-CA" dirty="0"/>
              <a:t>(puzzle pieces) that form </a:t>
            </a:r>
            <a:r>
              <a:rPr lang="en-CA" b="1" dirty="0"/>
              <a:t>one and unique group </a:t>
            </a:r>
            <a:r>
              <a:rPr lang="en-CA" dirty="0"/>
              <a:t>(puzzle).</a:t>
            </a:r>
            <a:endParaRPr lang="fr-FR" dirty="0">
              <a:solidFill>
                <a:schemeClr val="tx2"/>
              </a:solidFill>
            </a:endParaRPr>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9829800" cy="759618"/>
          </a:xfrm>
        </p:spPr>
        <p:txBody>
          <a:bodyPr rtlCol="0"/>
          <a:lstStyle/>
          <a:p>
            <a:pPr algn="ctr" rtl="0"/>
            <a:r>
              <a:rPr lang="fr-FR" dirty="0"/>
              <a:t>WHAT IS </a:t>
            </a:r>
            <a:r>
              <a:rPr lang="fr-FR" dirty="0">
                <a:solidFill>
                  <a:srgbClr val="C00000"/>
                </a:solidFill>
              </a:rPr>
              <a:t>EQUALITY</a:t>
            </a:r>
            <a:r>
              <a:rPr lang="fr-FR" dirty="0"/>
              <a:t> ? </a:t>
            </a:r>
          </a:p>
        </p:txBody>
      </p:sp>
      <p:sp>
        <p:nvSpPr>
          <p:cNvPr id="3" name="Espace réservé du texte 2"/>
          <p:cNvSpPr>
            <a:spLocks noGrp="1"/>
          </p:cNvSpPr>
          <p:nvPr>
            <p:ph type="body" sz="half" idx="2"/>
          </p:nvPr>
        </p:nvSpPr>
        <p:spPr>
          <a:xfrm>
            <a:off x="7536160" y="1412776"/>
            <a:ext cx="3649818" cy="3600400"/>
          </a:xfrm>
        </p:spPr>
        <p:txBody>
          <a:bodyPr rtlCol="0">
            <a:normAutofit/>
          </a:bodyPr>
          <a:lstStyle/>
          <a:p>
            <a:pPr algn="ctr" rtl="0">
              <a:lnSpc>
                <a:spcPct val="120000"/>
              </a:lnSpc>
              <a:spcBef>
                <a:spcPts val="0"/>
              </a:spcBef>
              <a:spcAft>
                <a:spcPts val="1200"/>
              </a:spcAft>
            </a:pPr>
            <a:r>
              <a:rPr lang="en-CA" sz="2800" b="1" dirty="0">
                <a:solidFill>
                  <a:srgbClr val="C00000"/>
                </a:solidFill>
              </a:rPr>
              <a:t>Equality between people means having access to the same rights despite our differences. </a:t>
            </a:r>
            <a:endParaRPr lang="fr-FR" sz="2800" b="1" dirty="0">
              <a:solidFill>
                <a:srgbClr val="C00000"/>
              </a:solidFill>
            </a:endParaRPr>
          </a:p>
        </p:txBody>
      </p:sp>
      <p:pic>
        <p:nvPicPr>
          <p:cNvPr id="17" name="Espace réservé pour une image  16">
            <a:extLst>
              <a:ext uri="{FF2B5EF4-FFF2-40B4-BE49-F238E27FC236}">
                <a16:creationId xmlns:a16="http://schemas.microsoft.com/office/drawing/2014/main" id="{806C0544-6382-4892-BBDC-428B6E10BCCF}"/>
              </a:ext>
            </a:extLst>
          </p:cNvPr>
          <p:cNvPicPr>
            <a:picLocks noGrp="1" noChangeAspect="1"/>
          </p:cNvPicPr>
          <p:nvPr>
            <p:ph type="pic" idx="1"/>
          </p:nvPr>
        </p:nvPicPr>
        <p:blipFill>
          <a:blip r:embed="rId3"/>
          <a:srcRect t="6011" b="6011"/>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9677400" y="908720"/>
            <a:ext cx="2133600" cy="996279"/>
          </a:xfrm>
        </p:spPr>
        <p:txBody>
          <a:bodyPr rtlCol="0">
            <a:normAutofit fontScale="90000"/>
          </a:bodyPr>
          <a:lstStyle/>
          <a:p>
            <a:r>
              <a:rPr lang="en-CA" dirty="0"/>
              <a:t>Do these images represent Equality? Why?</a:t>
            </a:r>
            <a:endParaRPr lang="fr-FR" dirty="0"/>
          </a:p>
        </p:txBody>
      </p:sp>
      <p:pic>
        <p:nvPicPr>
          <p:cNvPr id="12" name="Espace réservé pour une image  11">
            <a:extLst>
              <a:ext uri="{FF2B5EF4-FFF2-40B4-BE49-F238E27FC236}">
                <a16:creationId xmlns:a16="http://schemas.microsoft.com/office/drawing/2014/main" id="{D8964C26-CDC0-49BD-B401-B0DF986F95C0}"/>
              </a:ext>
            </a:extLst>
          </p:cNvPr>
          <p:cNvPicPr>
            <a:picLocks noGrp="1" noChangeAspect="1"/>
          </p:cNvPicPr>
          <p:nvPr>
            <p:ph type="pic" sz="quarter" idx="13"/>
          </p:nvPr>
        </p:nvPicPr>
        <p:blipFill rotWithShape="1">
          <a:blip r:embed="rId3"/>
          <a:srcRect t="10542" b="10542"/>
          <a:stretch/>
        </p:blipFill>
        <p:spPr>
          <a:xfrm>
            <a:off x="4424435" y="436315"/>
            <a:ext cx="4748594" cy="2677481"/>
          </a:xfrm>
        </p:spPr>
      </p:pic>
      <p:sp>
        <p:nvSpPr>
          <p:cNvPr id="1034" name="Espace réservé pour une image  1033">
            <a:extLst>
              <a:ext uri="{FF2B5EF4-FFF2-40B4-BE49-F238E27FC236}">
                <a16:creationId xmlns:a16="http://schemas.microsoft.com/office/drawing/2014/main" id="{F19464A0-B297-4024-AC06-6BD577625870}"/>
              </a:ext>
            </a:extLst>
          </p:cNvPr>
          <p:cNvSpPr>
            <a:spLocks noGrp="1"/>
          </p:cNvSpPr>
          <p:nvPr>
            <p:ph type="pic" sz="quarter" idx="15"/>
          </p:nvPr>
        </p:nvSpPr>
        <p:spPr/>
      </p:sp>
      <p:pic>
        <p:nvPicPr>
          <p:cNvPr id="1026" name="Picture 2" descr="Afficher l’image source">
            <a:extLst>
              <a:ext uri="{FF2B5EF4-FFF2-40B4-BE49-F238E27FC236}">
                <a16:creationId xmlns:a16="http://schemas.microsoft.com/office/drawing/2014/main" id="{62FFEAC6-AC77-48B9-A362-6724AFBFB177}"/>
              </a:ext>
            </a:extLst>
          </p:cNvPr>
          <p:cNvPicPr>
            <a:picLocks noGrp="1" noChangeAspect="1" noChangeArrowheads="1"/>
          </p:cNvPicPr>
          <p:nvPr>
            <p:ph type="pic" sz="quarter" idx="16"/>
          </p:nvPr>
        </p:nvPicPr>
        <p:blipFill rotWithShape="1">
          <a:blip r:embed="rId4">
            <a:extLst>
              <a:ext uri="{28A0092B-C50C-407E-A947-70E740481C1C}">
                <a14:useLocalDpi xmlns:a14="http://schemas.microsoft.com/office/drawing/2010/main" val="0"/>
              </a:ext>
            </a:extLst>
          </a:blip>
          <a:srcRect t="6680" b="6680"/>
          <a:stretch/>
        </p:blipFill>
        <p:spPr bwMode="auto">
          <a:xfrm>
            <a:off x="1013022" y="2631870"/>
            <a:ext cx="2752545" cy="1587658"/>
          </a:xfrm>
          <a:noFill/>
          <a:extLst>
            <a:ext uri="{909E8E84-426E-40DD-AFC4-6F175D3DCCD1}">
              <a14:hiddenFill xmlns:a14="http://schemas.microsoft.com/office/drawing/2010/main">
                <a:solidFill>
                  <a:srgbClr val="FFFFFF"/>
                </a:solidFill>
              </a14:hiddenFill>
            </a:ext>
          </a:extLst>
        </p:spPr>
      </p:pic>
      <p:pic>
        <p:nvPicPr>
          <p:cNvPr id="18" name="Espace réservé pour une image  17">
            <a:extLst>
              <a:ext uri="{FF2B5EF4-FFF2-40B4-BE49-F238E27FC236}">
                <a16:creationId xmlns:a16="http://schemas.microsoft.com/office/drawing/2014/main" id="{6E724934-9FD4-4072-BF4C-F15CD5DB7FA4}"/>
              </a:ext>
            </a:extLst>
          </p:cNvPr>
          <p:cNvPicPr>
            <a:picLocks noGrp="1" noChangeAspect="1"/>
          </p:cNvPicPr>
          <p:nvPr>
            <p:ph type="pic" sz="quarter" idx="17"/>
          </p:nvPr>
        </p:nvPicPr>
        <p:blipFill rotWithShape="1">
          <a:blip r:embed="rId5"/>
          <a:srcRect t="11148" b="11148"/>
          <a:stretch/>
        </p:blipFill>
        <p:spPr>
          <a:xfrm>
            <a:off x="1013022" y="4725508"/>
            <a:ext cx="2752545" cy="1587658"/>
          </a:xfrm>
        </p:spPr>
      </p:pic>
      <p:pic>
        <p:nvPicPr>
          <p:cNvPr id="3074" name="Picture 2" descr="Résultat d’images pour images égalité ">
            <a:extLst>
              <a:ext uri="{FF2B5EF4-FFF2-40B4-BE49-F238E27FC236}">
                <a16:creationId xmlns:a16="http://schemas.microsoft.com/office/drawing/2014/main" id="{A5493A22-32A9-4CE6-84E1-FBB4E4805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242" y="544834"/>
            <a:ext cx="2494103" cy="1623779"/>
          </a:xfrm>
          <a:prstGeom prst="rect">
            <a:avLst/>
          </a:prstGeom>
          <a:noFill/>
          <a:extLst>
            <a:ext uri="{909E8E84-426E-40DD-AFC4-6F175D3DCCD1}">
              <a14:hiddenFill xmlns:a14="http://schemas.microsoft.com/office/drawing/2010/main">
                <a:solidFill>
                  <a:srgbClr val="FFFFFF"/>
                </a:solidFill>
              </a14:hiddenFill>
            </a:ext>
          </a:extLst>
        </p:spPr>
      </p:pic>
      <p:pic>
        <p:nvPicPr>
          <p:cNvPr id="1041" name="Espace réservé pour une image  1040">
            <a:extLst>
              <a:ext uri="{FF2B5EF4-FFF2-40B4-BE49-F238E27FC236}">
                <a16:creationId xmlns:a16="http://schemas.microsoft.com/office/drawing/2014/main" id="{723047B3-9982-49BB-AD2E-F67BA48C631B}"/>
              </a:ext>
            </a:extLst>
          </p:cNvPr>
          <p:cNvPicPr>
            <a:picLocks noGrp="1" noChangeAspect="1"/>
          </p:cNvPicPr>
          <p:nvPr>
            <p:ph type="pic" sz="quarter" idx="18"/>
          </p:nvPr>
        </p:nvPicPr>
        <p:blipFill>
          <a:blip r:embed="rId7"/>
          <a:srcRect l="135" r="135"/>
          <a:stretch>
            <a:fillRect/>
          </a:stretch>
        </p:blipFill>
        <p:spPr/>
      </p:pic>
      <p:sp>
        <p:nvSpPr>
          <p:cNvPr id="2" name="ZoneTexte 1">
            <a:extLst>
              <a:ext uri="{FF2B5EF4-FFF2-40B4-BE49-F238E27FC236}">
                <a16:creationId xmlns:a16="http://schemas.microsoft.com/office/drawing/2014/main" id="{A8455F03-77D5-483C-8094-45E3138261B7}"/>
              </a:ext>
            </a:extLst>
          </p:cNvPr>
          <p:cNvSpPr txBox="1"/>
          <p:nvPr/>
        </p:nvSpPr>
        <p:spPr>
          <a:xfrm>
            <a:off x="10344472" y="5949280"/>
            <a:ext cx="1744433" cy="415498"/>
          </a:xfrm>
          <a:prstGeom prst="rect">
            <a:avLst/>
          </a:prstGeom>
          <a:noFill/>
        </p:spPr>
        <p:txBody>
          <a:bodyPr wrap="square" rtlCol="0">
            <a:spAutoFit/>
          </a:bodyPr>
          <a:lstStyle/>
          <a:p>
            <a:pPr algn="ctr"/>
            <a:r>
              <a:rPr lang="fr-FR" sz="1050" dirty="0" err="1"/>
              <a:t>Equality</a:t>
            </a:r>
            <a:r>
              <a:rPr lang="fr-FR" sz="1050" dirty="0"/>
              <a:t> : images 1, 3</a:t>
            </a:r>
          </a:p>
          <a:p>
            <a:pPr algn="ctr"/>
            <a:r>
              <a:rPr lang="fr-FR" sz="1050" dirty="0" err="1"/>
              <a:t>Inequality</a:t>
            </a:r>
            <a:r>
              <a:rPr lang="fr-FR" sz="1050" dirty="0"/>
              <a:t> : images 2, 4, 5.</a:t>
            </a: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74849-F610-40D3-A79D-6137A55CD9B2}"/>
              </a:ext>
            </a:extLst>
          </p:cNvPr>
          <p:cNvSpPr>
            <a:spLocks noGrp="1"/>
          </p:cNvSpPr>
          <p:nvPr>
            <p:ph type="title"/>
          </p:nvPr>
        </p:nvSpPr>
        <p:spPr>
          <a:xfrm>
            <a:off x="695400" y="550912"/>
            <a:ext cx="9972600" cy="807368"/>
          </a:xfrm>
        </p:spPr>
        <p:txBody>
          <a:bodyPr>
            <a:normAutofit fontScale="90000"/>
          </a:bodyPr>
          <a:lstStyle/>
          <a:p>
            <a:pPr algn="ctr"/>
            <a:r>
              <a:rPr lang="en-CA" sz="4000" dirty="0"/>
              <a:t>WHO HAS AN IDEA OF WHAT GENDER MEANS? </a:t>
            </a:r>
            <a:endParaRPr lang="fr-FR" sz="4000" dirty="0"/>
          </a:p>
        </p:txBody>
      </p:sp>
      <p:sp>
        <p:nvSpPr>
          <p:cNvPr id="3" name="Espace réservé du texte 2">
            <a:extLst>
              <a:ext uri="{FF2B5EF4-FFF2-40B4-BE49-F238E27FC236}">
                <a16:creationId xmlns:a16="http://schemas.microsoft.com/office/drawing/2014/main" id="{883BBDAC-7625-4283-A45A-74F2193047FC}"/>
              </a:ext>
            </a:extLst>
          </p:cNvPr>
          <p:cNvSpPr>
            <a:spLocks noGrp="1"/>
          </p:cNvSpPr>
          <p:nvPr>
            <p:ph type="body" idx="1"/>
          </p:nvPr>
        </p:nvSpPr>
        <p:spPr>
          <a:xfrm>
            <a:off x="3352800" y="2438400"/>
            <a:ext cx="5486400" cy="990600"/>
          </a:xfrm>
          <a:effectLst>
            <a:outerShdw blurRad="63500" sx="102000" sy="102000" algn="ctr" rotWithShape="0">
              <a:prstClr val="black">
                <a:alpha val="40000"/>
              </a:prstClr>
            </a:outerShdw>
          </a:effectLst>
        </p:spPr>
        <p:txBody>
          <a:bodyPr>
            <a:noAutofit/>
          </a:bodyPr>
          <a:lstStyle/>
          <a:p>
            <a:pPr algn="ctr"/>
            <a:r>
              <a:rPr lang="en-CA" sz="2800" u="sng" dirty="0"/>
              <a:t>Children's answers:</a:t>
            </a:r>
          </a:p>
          <a:p>
            <a:pPr algn="ctr"/>
            <a:r>
              <a:rPr lang="en-CA" sz="2800" dirty="0"/>
              <a:t>Girl, boy, male, female </a:t>
            </a:r>
            <a:r>
              <a:rPr lang="fr-FR" sz="2800" dirty="0"/>
              <a:t> </a:t>
            </a:r>
          </a:p>
        </p:txBody>
      </p:sp>
      <p:sp>
        <p:nvSpPr>
          <p:cNvPr id="5" name="ZoneTexte 4">
            <a:extLst>
              <a:ext uri="{FF2B5EF4-FFF2-40B4-BE49-F238E27FC236}">
                <a16:creationId xmlns:a16="http://schemas.microsoft.com/office/drawing/2014/main" id="{EFDD61B5-8E38-4583-BD09-DD4D0AC652D2}"/>
              </a:ext>
            </a:extLst>
          </p:cNvPr>
          <p:cNvSpPr txBox="1"/>
          <p:nvPr/>
        </p:nvSpPr>
        <p:spPr>
          <a:xfrm>
            <a:off x="1631504" y="5589240"/>
            <a:ext cx="8856984" cy="646331"/>
          </a:xfrm>
          <a:prstGeom prst="rect">
            <a:avLst/>
          </a:prstGeom>
          <a:noFill/>
        </p:spPr>
        <p:txBody>
          <a:bodyPr wrap="square">
            <a:spAutoFit/>
          </a:bodyPr>
          <a:lstStyle/>
          <a:p>
            <a:pPr algn="ctr"/>
            <a:r>
              <a:rPr lang="en-CA" sz="1800" dirty="0"/>
              <a:t>It is </a:t>
            </a:r>
            <a:r>
              <a:rPr lang="en-CA" sz="1800" b="1" dirty="0"/>
              <a:t>the characteristic </a:t>
            </a:r>
            <a:r>
              <a:rPr lang="en-CA" sz="1800" dirty="0"/>
              <a:t>of being a </a:t>
            </a:r>
            <a:r>
              <a:rPr lang="en-CA" sz="1800" b="1" dirty="0"/>
              <a:t>man </a:t>
            </a:r>
            <a:r>
              <a:rPr lang="en-CA" sz="1800" dirty="0"/>
              <a:t>or a </a:t>
            </a:r>
            <a:r>
              <a:rPr lang="en-CA" sz="1800" b="1" dirty="0"/>
              <a:t>woman</a:t>
            </a:r>
            <a:r>
              <a:rPr lang="en-CA" sz="1800" dirty="0"/>
              <a:t>, a </a:t>
            </a:r>
            <a:r>
              <a:rPr lang="en-CA" sz="1800" b="1" dirty="0"/>
              <a:t>boy</a:t>
            </a:r>
            <a:r>
              <a:rPr lang="en-CA" sz="1800" dirty="0"/>
              <a:t> or a </a:t>
            </a:r>
            <a:r>
              <a:rPr lang="en-CA" sz="1800" b="1" dirty="0"/>
              <a:t>girl</a:t>
            </a:r>
            <a:r>
              <a:rPr lang="en-CA" sz="1800" dirty="0"/>
              <a:t>. It is related to </a:t>
            </a:r>
            <a:r>
              <a:rPr lang="en-CA" sz="1800" b="1" dirty="0"/>
              <a:t>being perceived </a:t>
            </a:r>
            <a:r>
              <a:rPr lang="en-CA" sz="1800" dirty="0"/>
              <a:t>by others as a man or a woman. </a:t>
            </a:r>
            <a:endParaRPr lang="fr-FR" sz="1800" dirty="0"/>
          </a:p>
        </p:txBody>
      </p:sp>
    </p:spTree>
    <p:extLst>
      <p:ext uri="{BB962C8B-B14F-4D97-AF65-F5344CB8AC3E}">
        <p14:creationId xmlns:p14="http://schemas.microsoft.com/office/powerpoint/2010/main" val="24170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79376" y="5133264"/>
            <a:ext cx="11089232" cy="1536096"/>
          </a:xfrm>
        </p:spPr>
        <p:txBody>
          <a:bodyPr rtlCol="0">
            <a:noAutofit/>
          </a:bodyPr>
          <a:lstStyle/>
          <a:p>
            <a:pPr algn="ctr" rtl="0"/>
            <a:r>
              <a:rPr lang="fr-FR" sz="3600" dirty="0"/>
              <a:t> </a:t>
            </a:r>
          </a:p>
        </p:txBody>
      </p:sp>
      <p:pic>
        <p:nvPicPr>
          <p:cNvPr id="10" name="Espace réservé pour une image  9">
            <a:extLst>
              <a:ext uri="{FF2B5EF4-FFF2-40B4-BE49-F238E27FC236}">
                <a16:creationId xmlns:a16="http://schemas.microsoft.com/office/drawing/2014/main" id="{E1FDB8E7-8DE9-4EE8-A789-64F0C32EEB27}"/>
              </a:ext>
            </a:extLst>
          </p:cNvPr>
          <p:cNvPicPr>
            <a:picLocks noGrp="1" noChangeAspect="1"/>
          </p:cNvPicPr>
          <p:nvPr>
            <p:ph type="pic" sz="quarter" idx="13"/>
          </p:nvPr>
        </p:nvPicPr>
        <p:blipFill>
          <a:blip r:embed="rId3"/>
          <a:srcRect t="5472" b="5472"/>
          <a:stretch>
            <a:fillRect/>
          </a:stretch>
        </p:blipFill>
        <p:spPr/>
      </p:pic>
      <p:pic>
        <p:nvPicPr>
          <p:cNvPr id="15" name="Espace réservé pour une image  14">
            <a:extLst>
              <a:ext uri="{FF2B5EF4-FFF2-40B4-BE49-F238E27FC236}">
                <a16:creationId xmlns:a16="http://schemas.microsoft.com/office/drawing/2014/main" id="{A3AFAF0A-7087-470A-A1BE-4C135BF23610}"/>
              </a:ext>
            </a:extLst>
          </p:cNvPr>
          <p:cNvPicPr>
            <a:picLocks noGrp="1" noChangeAspect="1"/>
          </p:cNvPicPr>
          <p:nvPr>
            <p:ph type="pic" sz="quarter" idx="15"/>
          </p:nvPr>
        </p:nvPicPr>
        <p:blipFill>
          <a:blip r:embed="rId4"/>
          <a:srcRect t="2877" b="2877"/>
          <a:stretch>
            <a:fillRect/>
          </a:stretch>
        </p:blipFill>
        <p:spPr/>
      </p:pic>
      <p:pic>
        <p:nvPicPr>
          <p:cNvPr id="2" name="Image 1">
            <a:extLst>
              <a:ext uri="{FF2B5EF4-FFF2-40B4-BE49-F238E27FC236}">
                <a16:creationId xmlns:a16="http://schemas.microsoft.com/office/drawing/2014/main" id="{17E90D0C-FFEB-4593-8C9B-006CCCF1DDE9}"/>
              </a:ext>
            </a:extLst>
          </p:cNvPr>
          <p:cNvPicPr>
            <a:picLocks noChangeAspect="1"/>
          </p:cNvPicPr>
          <p:nvPr/>
        </p:nvPicPr>
        <p:blipFill>
          <a:blip r:embed="rId5"/>
          <a:stretch>
            <a:fillRect/>
          </a:stretch>
        </p:blipFill>
        <p:spPr>
          <a:xfrm>
            <a:off x="6574873" y="3186442"/>
            <a:ext cx="2488941" cy="1656861"/>
          </a:xfrm>
          <a:prstGeom prst="rect">
            <a:avLst/>
          </a:prstGeom>
        </p:spPr>
      </p:pic>
      <p:sp>
        <p:nvSpPr>
          <p:cNvPr id="3" name="ZoneTexte 2">
            <a:extLst>
              <a:ext uri="{FF2B5EF4-FFF2-40B4-BE49-F238E27FC236}">
                <a16:creationId xmlns:a16="http://schemas.microsoft.com/office/drawing/2014/main" id="{DAE8D323-5BE2-4BF1-B6A6-49D926561FEF}"/>
              </a:ext>
            </a:extLst>
          </p:cNvPr>
          <p:cNvSpPr txBox="1"/>
          <p:nvPr/>
        </p:nvSpPr>
        <p:spPr>
          <a:xfrm>
            <a:off x="136004" y="5013176"/>
            <a:ext cx="11593288" cy="1569660"/>
          </a:xfrm>
          <a:prstGeom prst="rect">
            <a:avLst/>
          </a:prstGeom>
          <a:noFill/>
        </p:spPr>
        <p:txBody>
          <a:bodyPr wrap="square" rtlCol="0">
            <a:spAutoFit/>
          </a:bodyPr>
          <a:lstStyle/>
          <a:p>
            <a:pPr algn="just"/>
            <a:r>
              <a:rPr lang="en-CA" sz="1600" dirty="0"/>
              <a:t>Their </a:t>
            </a:r>
            <a:r>
              <a:rPr lang="en-CA" sz="1600" b="1" dirty="0"/>
              <a:t>physical sex </a:t>
            </a:r>
            <a:r>
              <a:rPr lang="en-CA" sz="1600" dirty="0"/>
              <a:t>usually distinguishes a person's gender: most often, we are born with a 'willy' that makes us a boy or a 'fanny,' making us a girl. We often associate the two sexes with certain elements (clothes, haircuts...).</a:t>
            </a:r>
          </a:p>
          <a:p>
            <a:pPr algn="just"/>
            <a:r>
              <a:rPr lang="en-CA" sz="1600" dirty="0"/>
              <a:t>In the top right image, we can see that both the boy with the soccer ball and the girl in the dance outfit do not seem happy to be doing these activities. While in the picture below, the man is pleased to do housework, and the woman is glad to do DIY project. Whereas in society, it is generally thought that DIY work is for men and cleaning is for women. </a:t>
            </a:r>
            <a:r>
              <a:rPr lang="en-CA" sz="1600" dirty="0">
                <a:solidFill>
                  <a:srgbClr val="C00000"/>
                </a:solidFill>
              </a:rPr>
              <a:t>But do you think this is fair and equitable thinking?</a:t>
            </a:r>
            <a:endParaRPr lang="fr-FR" sz="1600" dirty="0">
              <a:solidFill>
                <a:srgbClr val="C00000"/>
              </a:solidFill>
            </a:endParaRPr>
          </a:p>
        </p:txBody>
      </p: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712A16-25E1-4D84-AF68-F4D1BABF73DF}"/>
              </a:ext>
            </a:extLst>
          </p:cNvPr>
          <p:cNvSpPr>
            <a:spLocks noGrp="1"/>
          </p:cNvSpPr>
          <p:nvPr>
            <p:ph type="title"/>
          </p:nvPr>
        </p:nvSpPr>
        <p:spPr>
          <a:xfrm>
            <a:off x="838200" y="188640"/>
            <a:ext cx="9829800" cy="936104"/>
          </a:xfrm>
        </p:spPr>
        <p:txBody>
          <a:bodyPr>
            <a:normAutofit/>
          </a:bodyPr>
          <a:lstStyle/>
          <a:p>
            <a:pPr algn="ctr"/>
            <a:r>
              <a:rPr lang="en-CA" sz="2800" b="1" dirty="0">
                <a:solidFill>
                  <a:srgbClr val="C00000"/>
                </a:solidFill>
              </a:rPr>
              <a:t>WITH WHOM ARE THESE ELEMENTS MOST OFTEN ASSOCIATED? </a:t>
            </a:r>
            <a:endParaRPr lang="fr-FR" sz="2800" b="1" dirty="0">
              <a:solidFill>
                <a:srgbClr val="C00000"/>
              </a:solidFill>
            </a:endParaRPr>
          </a:p>
        </p:txBody>
      </p:sp>
      <p:pic>
        <p:nvPicPr>
          <p:cNvPr id="11" name="Espace réservé du contenu 10">
            <a:extLst>
              <a:ext uri="{FF2B5EF4-FFF2-40B4-BE49-F238E27FC236}">
                <a16:creationId xmlns:a16="http://schemas.microsoft.com/office/drawing/2014/main" id="{B77E18BC-6D10-4382-9321-462DDD75C01D}"/>
              </a:ext>
            </a:extLst>
          </p:cNvPr>
          <p:cNvPicPr>
            <a:picLocks noGrp="1" noChangeAspect="1"/>
          </p:cNvPicPr>
          <p:nvPr>
            <p:ph idx="1"/>
          </p:nvPr>
        </p:nvPicPr>
        <p:blipFill>
          <a:blip r:embed="rId2"/>
          <a:stretch>
            <a:fillRect/>
          </a:stretch>
        </p:blipFill>
        <p:spPr>
          <a:xfrm>
            <a:off x="2063552" y="1325785"/>
            <a:ext cx="7560840" cy="4206430"/>
          </a:xfrm>
        </p:spPr>
      </p:pic>
      <p:sp>
        <p:nvSpPr>
          <p:cNvPr id="12" name="ZoneTexte 11">
            <a:extLst>
              <a:ext uri="{FF2B5EF4-FFF2-40B4-BE49-F238E27FC236}">
                <a16:creationId xmlns:a16="http://schemas.microsoft.com/office/drawing/2014/main" id="{DC3FBAFF-6BD3-4831-BED8-129395786AEF}"/>
              </a:ext>
            </a:extLst>
          </p:cNvPr>
          <p:cNvSpPr txBox="1"/>
          <p:nvPr/>
        </p:nvSpPr>
        <p:spPr>
          <a:xfrm>
            <a:off x="407368" y="2967335"/>
            <a:ext cx="1656184" cy="1131848"/>
          </a:xfrm>
          <a:prstGeom prst="rect">
            <a:avLst/>
          </a:prstGeom>
          <a:noFill/>
        </p:spPr>
        <p:txBody>
          <a:bodyPr wrap="square" rtlCol="0">
            <a:spAutoFit/>
          </a:bodyPr>
          <a:lstStyle/>
          <a:p>
            <a:pPr algn="ctr">
              <a:lnSpc>
                <a:spcPct val="150000"/>
              </a:lnSpc>
            </a:pPr>
            <a:r>
              <a:rPr lang="fr-FR" sz="2400" b="1" dirty="0">
                <a:solidFill>
                  <a:schemeClr val="accent3">
                    <a:lumMod val="75000"/>
                  </a:schemeClr>
                </a:solidFill>
              </a:rPr>
              <a:t>Men </a:t>
            </a:r>
          </a:p>
          <a:p>
            <a:pPr algn="ctr">
              <a:lnSpc>
                <a:spcPct val="150000"/>
              </a:lnSpc>
            </a:pPr>
            <a:r>
              <a:rPr lang="fr-FR" sz="2400" b="1" dirty="0">
                <a:solidFill>
                  <a:schemeClr val="accent3">
                    <a:lumMod val="75000"/>
                  </a:schemeClr>
                </a:solidFill>
              </a:rPr>
              <a:t>Boys </a:t>
            </a:r>
            <a:endParaRPr lang="fr-FR" dirty="0"/>
          </a:p>
        </p:txBody>
      </p:sp>
      <p:sp>
        <p:nvSpPr>
          <p:cNvPr id="14" name="ZoneTexte 13">
            <a:extLst>
              <a:ext uri="{FF2B5EF4-FFF2-40B4-BE49-F238E27FC236}">
                <a16:creationId xmlns:a16="http://schemas.microsoft.com/office/drawing/2014/main" id="{7BC671C1-038A-4C8A-BD17-7CA172B2976B}"/>
              </a:ext>
            </a:extLst>
          </p:cNvPr>
          <p:cNvSpPr txBox="1"/>
          <p:nvPr/>
        </p:nvSpPr>
        <p:spPr>
          <a:xfrm>
            <a:off x="10288692" y="2965306"/>
            <a:ext cx="1656184" cy="1131848"/>
          </a:xfrm>
          <a:prstGeom prst="rect">
            <a:avLst/>
          </a:prstGeom>
          <a:noFill/>
        </p:spPr>
        <p:txBody>
          <a:bodyPr wrap="square" rtlCol="0">
            <a:spAutoFit/>
          </a:bodyPr>
          <a:lstStyle/>
          <a:p>
            <a:pPr algn="ctr">
              <a:lnSpc>
                <a:spcPct val="150000"/>
              </a:lnSpc>
            </a:pPr>
            <a:r>
              <a:rPr lang="fr-FR" sz="2400" b="1" dirty="0" err="1">
                <a:solidFill>
                  <a:schemeClr val="accent4">
                    <a:lumMod val="75000"/>
                  </a:schemeClr>
                </a:solidFill>
              </a:rPr>
              <a:t>Women</a:t>
            </a:r>
            <a:r>
              <a:rPr lang="fr-FR" sz="2400" b="1" dirty="0">
                <a:solidFill>
                  <a:schemeClr val="accent4">
                    <a:lumMod val="75000"/>
                  </a:schemeClr>
                </a:solidFill>
              </a:rPr>
              <a:t> </a:t>
            </a:r>
          </a:p>
          <a:p>
            <a:pPr algn="ctr">
              <a:lnSpc>
                <a:spcPct val="150000"/>
              </a:lnSpc>
            </a:pPr>
            <a:r>
              <a:rPr lang="fr-FR" sz="2400" b="1" dirty="0">
                <a:solidFill>
                  <a:schemeClr val="accent4">
                    <a:lumMod val="75000"/>
                  </a:schemeClr>
                </a:solidFill>
              </a:rPr>
              <a:t>Girls </a:t>
            </a:r>
          </a:p>
        </p:txBody>
      </p:sp>
      <p:sp>
        <p:nvSpPr>
          <p:cNvPr id="3" name="TextBox 2">
            <a:extLst>
              <a:ext uri="{FF2B5EF4-FFF2-40B4-BE49-F238E27FC236}">
                <a16:creationId xmlns:a16="http://schemas.microsoft.com/office/drawing/2014/main" id="{D0D95401-874F-4959-92FD-27498CF1B65A}"/>
              </a:ext>
            </a:extLst>
          </p:cNvPr>
          <p:cNvSpPr txBox="1"/>
          <p:nvPr/>
        </p:nvSpPr>
        <p:spPr>
          <a:xfrm>
            <a:off x="2783632" y="1628800"/>
            <a:ext cx="504056" cy="230832"/>
          </a:xfrm>
          <a:prstGeom prst="rect">
            <a:avLst/>
          </a:prstGeom>
          <a:noFill/>
        </p:spPr>
        <p:txBody>
          <a:bodyPr wrap="square" rtlCol="0">
            <a:spAutoFit/>
          </a:bodyPr>
          <a:lstStyle/>
          <a:p>
            <a:r>
              <a:rPr lang="en-CA" sz="900" dirty="0"/>
              <a:t>Blue</a:t>
            </a:r>
          </a:p>
        </p:txBody>
      </p:sp>
      <p:sp>
        <p:nvSpPr>
          <p:cNvPr id="7" name="TextBox 6">
            <a:extLst>
              <a:ext uri="{FF2B5EF4-FFF2-40B4-BE49-F238E27FC236}">
                <a16:creationId xmlns:a16="http://schemas.microsoft.com/office/drawing/2014/main" id="{50836BF4-DFA3-4744-AE15-B9CCCEE94572}"/>
              </a:ext>
            </a:extLst>
          </p:cNvPr>
          <p:cNvSpPr txBox="1"/>
          <p:nvPr/>
        </p:nvSpPr>
        <p:spPr>
          <a:xfrm>
            <a:off x="4223792" y="1628800"/>
            <a:ext cx="504056" cy="230832"/>
          </a:xfrm>
          <a:prstGeom prst="rect">
            <a:avLst/>
          </a:prstGeom>
          <a:noFill/>
        </p:spPr>
        <p:txBody>
          <a:bodyPr wrap="square" rtlCol="0">
            <a:spAutoFit/>
          </a:bodyPr>
          <a:lstStyle/>
          <a:p>
            <a:r>
              <a:rPr lang="en-CA" sz="900" dirty="0"/>
              <a:t>Pink</a:t>
            </a:r>
          </a:p>
        </p:txBody>
      </p:sp>
      <p:sp>
        <p:nvSpPr>
          <p:cNvPr id="8" name="TextBox 7">
            <a:extLst>
              <a:ext uri="{FF2B5EF4-FFF2-40B4-BE49-F238E27FC236}">
                <a16:creationId xmlns:a16="http://schemas.microsoft.com/office/drawing/2014/main" id="{769893FB-C1C4-4A54-80A8-17F800C41696}"/>
              </a:ext>
            </a:extLst>
          </p:cNvPr>
          <p:cNvSpPr txBox="1"/>
          <p:nvPr/>
        </p:nvSpPr>
        <p:spPr>
          <a:xfrm>
            <a:off x="6744072" y="1513384"/>
            <a:ext cx="792088" cy="230832"/>
          </a:xfrm>
          <a:prstGeom prst="rect">
            <a:avLst/>
          </a:prstGeom>
          <a:noFill/>
        </p:spPr>
        <p:txBody>
          <a:bodyPr wrap="square" rtlCol="0">
            <a:spAutoFit/>
          </a:bodyPr>
          <a:lstStyle/>
          <a:p>
            <a:r>
              <a:rPr lang="en-CA" sz="900" dirty="0"/>
              <a:t>princesses</a:t>
            </a:r>
          </a:p>
        </p:txBody>
      </p:sp>
      <p:sp>
        <p:nvSpPr>
          <p:cNvPr id="9" name="TextBox 8">
            <a:extLst>
              <a:ext uri="{FF2B5EF4-FFF2-40B4-BE49-F238E27FC236}">
                <a16:creationId xmlns:a16="http://schemas.microsoft.com/office/drawing/2014/main" id="{3AF3AA05-C337-4979-A89F-6EB979DD9DA4}"/>
              </a:ext>
            </a:extLst>
          </p:cNvPr>
          <p:cNvSpPr txBox="1"/>
          <p:nvPr/>
        </p:nvSpPr>
        <p:spPr>
          <a:xfrm>
            <a:off x="2855640" y="2965306"/>
            <a:ext cx="504056" cy="230832"/>
          </a:xfrm>
          <a:prstGeom prst="rect">
            <a:avLst/>
          </a:prstGeom>
          <a:noFill/>
        </p:spPr>
        <p:txBody>
          <a:bodyPr wrap="square" rtlCol="0">
            <a:spAutoFit/>
          </a:bodyPr>
          <a:lstStyle/>
          <a:p>
            <a:r>
              <a:rPr lang="en-CA" sz="900" dirty="0"/>
              <a:t>Sport</a:t>
            </a:r>
          </a:p>
        </p:txBody>
      </p:sp>
      <p:sp>
        <p:nvSpPr>
          <p:cNvPr id="10" name="TextBox 9">
            <a:extLst>
              <a:ext uri="{FF2B5EF4-FFF2-40B4-BE49-F238E27FC236}">
                <a16:creationId xmlns:a16="http://schemas.microsoft.com/office/drawing/2014/main" id="{24348714-4C84-49EA-A45C-12E465A6248D}"/>
              </a:ext>
            </a:extLst>
          </p:cNvPr>
          <p:cNvSpPr txBox="1"/>
          <p:nvPr/>
        </p:nvSpPr>
        <p:spPr>
          <a:xfrm>
            <a:off x="4406654" y="2969526"/>
            <a:ext cx="609225" cy="230832"/>
          </a:xfrm>
          <a:prstGeom prst="rect">
            <a:avLst/>
          </a:prstGeom>
          <a:noFill/>
        </p:spPr>
        <p:txBody>
          <a:bodyPr wrap="square" rtlCol="0">
            <a:spAutoFit/>
          </a:bodyPr>
          <a:lstStyle/>
          <a:p>
            <a:r>
              <a:rPr lang="en-CA" sz="900" dirty="0"/>
              <a:t>Dancing</a:t>
            </a:r>
          </a:p>
        </p:txBody>
      </p:sp>
      <p:sp>
        <p:nvSpPr>
          <p:cNvPr id="13" name="TextBox 12">
            <a:extLst>
              <a:ext uri="{FF2B5EF4-FFF2-40B4-BE49-F238E27FC236}">
                <a16:creationId xmlns:a16="http://schemas.microsoft.com/office/drawing/2014/main" id="{7BBBA3A3-B56F-4724-AAB1-80950EF096E2}"/>
              </a:ext>
            </a:extLst>
          </p:cNvPr>
          <p:cNvSpPr txBox="1"/>
          <p:nvPr/>
        </p:nvSpPr>
        <p:spPr>
          <a:xfrm>
            <a:off x="6150294" y="3087556"/>
            <a:ext cx="665786" cy="230832"/>
          </a:xfrm>
          <a:prstGeom prst="rect">
            <a:avLst/>
          </a:prstGeom>
          <a:noFill/>
        </p:spPr>
        <p:txBody>
          <a:bodyPr wrap="square" rtlCol="0">
            <a:spAutoFit/>
          </a:bodyPr>
          <a:lstStyle/>
          <a:p>
            <a:r>
              <a:rPr lang="en-CA" sz="900" dirty="0"/>
              <a:t>Babies</a:t>
            </a:r>
          </a:p>
        </p:txBody>
      </p:sp>
      <p:sp>
        <p:nvSpPr>
          <p:cNvPr id="15" name="TextBox 14">
            <a:extLst>
              <a:ext uri="{FF2B5EF4-FFF2-40B4-BE49-F238E27FC236}">
                <a16:creationId xmlns:a16="http://schemas.microsoft.com/office/drawing/2014/main" id="{5568F95D-1282-4464-BBE6-1353DD368863}"/>
              </a:ext>
            </a:extLst>
          </p:cNvPr>
          <p:cNvSpPr txBox="1"/>
          <p:nvPr/>
        </p:nvSpPr>
        <p:spPr>
          <a:xfrm>
            <a:off x="7392144" y="2492896"/>
            <a:ext cx="792088" cy="230832"/>
          </a:xfrm>
          <a:prstGeom prst="rect">
            <a:avLst/>
          </a:prstGeom>
          <a:noFill/>
        </p:spPr>
        <p:txBody>
          <a:bodyPr wrap="square" rtlCol="0">
            <a:spAutoFit/>
          </a:bodyPr>
          <a:lstStyle/>
          <a:p>
            <a:r>
              <a:rPr lang="en-CA" sz="900" dirty="0"/>
              <a:t>Unicorns</a:t>
            </a:r>
          </a:p>
        </p:txBody>
      </p:sp>
      <p:sp>
        <p:nvSpPr>
          <p:cNvPr id="16" name="TextBox 15">
            <a:extLst>
              <a:ext uri="{FF2B5EF4-FFF2-40B4-BE49-F238E27FC236}">
                <a16:creationId xmlns:a16="http://schemas.microsoft.com/office/drawing/2014/main" id="{F3ED5E5B-C402-4EB5-96CF-C83D8D60BA57}"/>
              </a:ext>
            </a:extLst>
          </p:cNvPr>
          <p:cNvSpPr txBox="1"/>
          <p:nvPr/>
        </p:nvSpPr>
        <p:spPr>
          <a:xfrm>
            <a:off x="8616280" y="3645024"/>
            <a:ext cx="1008112" cy="230832"/>
          </a:xfrm>
          <a:prstGeom prst="rect">
            <a:avLst/>
          </a:prstGeom>
          <a:noFill/>
        </p:spPr>
        <p:txBody>
          <a:bodyPr wrap="square" rtlCol="0">
            <a:spAutoFit/>
          </a:bodyPr>
          <a:lstStyle/>
          <a:p>
            <a:r>
              <a:rPr lang="en-CA" sz="900" dirty="0"/>
              <a:t>Construction</a:t>
            </a:r>
          </a:p>
        </p:txBody>
      </p:sp>
      <p:sp>
        <p:nvSpPr>
          <p:cNvPr id="17" name="TextBox 16">
            <a:extLst>
              <a:ext uri="{FF2B5EF4-FFF2-40B4-BE49-F238E27FC236}">
                <a16:creationId xmlns:a16="http://schemas.microsoft.com/office/drawing/2014/main" id="{903BBF59-2264-4CEF-93CC-A3DD2BDB1C55}"/>
              </a:ext>
            </a:extLst>
          </p:cNvPr>
          <p:cNvSpPr txBox="1"/>
          <p:nvPr/>
        </p:nvSpPr>
        <p:spPr>
          <a:xfrm>
            <a:off x="2236988" y="4437112"/>
            <a:ext cx="762668" cy="230832"/>
          </a:xfrm>
          <a:prstGeom prst="rect">
            <a:avLst/>
          </a:prstGeom>
          <a:noFill/>
        </p:spPr>
        <p:txBody>
          <a:bodyPr wrap="square" rtlCol="0">
            <a:spAutoFit/>
          </a:bodyPr>
          <a:lstStyle/>
          <a:p>
            <a:r>
              <a:rPr lang="en-CA" sz="900" dirty="0"/>
              <a:t>Science</a:t>
            </a:r>
          </a:p>
        </p:txBody>
      </p:sp>
      <p:sp>
        <p:nvSpPr>
          <p:cNvPr id="18" name="TextBox 17">
            <a:extLst>
              <a:ext uri="{FF2B5EF4-FFF2-40B4-BE49-F238E27FC236}">
                <a16:creationId xmlns:a16="http://schemas.microsoft.com/office/drawing/2014/main" id="{33A02DD6-AE3D-46D8-8B1C-DC4320F522A8}"/>
              </a:ext>
            </a:extLst>
          </p:cNvPr>
          <p:cNvSpPr txBox="1"/>
          <p:nvPr/>
        </p:nvSpPr>
        <p:spPr>
          <a:xfrm>
            <a:off x="4459238" y="4801184"/>
            <a:ext cx="772666" cy="230832"/>
          </a:xfrm>
          <a:prstGeom prst="rect">
            <a:avLst/>
          </a:prstGeom>
          <a:noFill/>
        </p:spPr>
        <p:txBody>
          <a:bodyPr wrap="square" rtlCol="0">
            <a:spAutoFit/>
          </a:bodyPr>
          <a:lstStyle/>
          <a:p>
            <a:r>
              <a:rPr lang="en-CA" sz="900" dirty="0"/>
              <a:t>Makeup</a:t>
            </a:r>
          </a:p>
        </p:txBody>
      </p:sp>
      <p:sp>
        <p:nvSpPr>
          <p:cNvPr id="19" name="TextBox 18">
            <a:extLst>
              <a:ext uri="{FF2B5EF4-FFF2-40B4-BE49-F238E27FC236}">
                <a16:creationId xmlns:a16="http://schemas.microsoft.com/office/drawing/2014/main" id="{F95B6BB9-ED65-457E-8C96-9E7E6459E2D4}"/>
              </a:ext>
            </a:extLst>
          </p:cNvPr>
          <p:cNvSpPr txBox="1"/>
          <p:nvPr/>
        </p:nvSpPr>
        <p:spPr>
          <a:xfrm>
            <a:off x="5955396" y="4614572"/>
            <a:ext cx="665785" cy="230832"/>
          </a:xfrm>
          <a:prstGeom prst="rect">
            <a:avLst/>
          </a:prstGeom>
          <a:noFill/>
        </p:spPr>
        <p:txBody>
          <a:bodyPr wrap="square" rtlCol="0">
            <a:spAutoFit/>
          </a:bodyPr>
          <a:lstStyle/>
          <a:p>
            <a:r>
              <a:rPr lang="en-CA" sz="900" dirty="0"/>
              <a:t>Trucks</a:t>
            </a:r>
          </a:p>
        </p:txBody>
      </p:sp>
      <p:sp>
        <p:nvSpPr>
          <p:cNvPr id="20" name="TextBox 19">
            <a:extLst>
              <a:ext uri="{FF2B5EF4-FFF2-40B4-BE49-F238E27FC236}">
                <a16:creationId xmlns:a16="http://schemas.microsoft.com/office/drawing/2014/main" id="{5ABFDED8-2A3F-4A70-BEBD-792BE0826659}"/>
              </a:ext>
            </a:extLst>
          </p:cNvPr>
          <p:cNvSpPr txBox="1"/>
          <p:nvPr/>
        </p:nvSpPr>
        <p:spPr>
          <a:xfrm>
            <a:off x="7344673" y="4434199"/>
            <a:ext cx="504056" cy="230832"/>
          </a:xfrm>
          <a:prstGeom prst="rect">
            <a:avLst/>
          </a:prstGeom>
          <a:noFill/>
        </p:spPr>
        <p:txBody>
          <a:bodyPr wrap="square" rtlCol="0">
            <a:spAutoFit/>
          </a:bodyPr>
          <a:lstStyle/>
          <a:p>
            <a:r>
              <a:rPr lang="en-CA" sz="900" dirty="0"/>
              <a:t>dolls</a:t>
            </a:r>
          </a:p>
        </p:txBody>
      </p:sp>
      <p:sp>
        <p:nvSpPr>
          <p:cNvPr id="21" name="TextBox 20">
            <a:extLst>
              <a:ext uri="{FF2B5EF4-FFF2-40B4-BE49-F238E27FC236}">
                <a16:creationId xmlns:a16="http://schemas.microsoft.com/office/drawing/2014/main" id="{5E3C16EA-4F8F-45A7-849D-2C94689146F1}"/>
              </a:ext>
            </a:extLst>
          </p:cNvPr>
          <p:cNvSpPr txBox="1"/>
          <p:nvPr/>
        </p:nvSpPr>
        <p:spPr>
          <a:xfrm>
            <a:off x="8976320" y="4991396"/>
            <a:ext cx="648072" cy="230832"/>
          </a:xfrm>
          <a:prstGeom prst="rect">
            <a:avLst/>
          </a:prstGeom>
          <a:noFill/>
        </p:spPr>
        <p:txBody>
          <a:bodyPr wrap="square" rtlCol="0">
            <a:spAutoFit/>
          </a:bodyPr>
          <a:lstStyle/>
          <a:p>
            <a:r>
              <a:rPr lang="en-CA" sz="900" dirty="0"/>
              <a:t>school</a:t>
            </a:r>
          </a:p>
        </p:txBody>
      </p:sp>
    </p:spTree>
    <p:extLst>
      <p:ext uri="{BB962C8B-B14F-4D97-AF65-F5344CB8AC3E}">
        <p14:creationId xmlns:p14="http://schemas.microsoft.com/office/powerpoint/2010/main" val="305762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483857-F031-4B26-A351-DA0306C1D87E}"/>
              </a:ext>
            </a:extLst>
          </p:cNvPr>
          <p:cNvSpPr>
            <a:spLocks noGrp="1"/>
          </p:cNvSpPr>
          <p:nvPr>
            <p:ph type="title"/>
          </p:nvPr>
        </p:nvSpPr>
        <p:spPr>
          <a:xfrm>
            <a:off x="838200" y="476672"/>
            <a:ext cx="9829800" cy="543594"/>
          </a:xfrm>
        </p:spPr>
        <p:txBody>
          <a:bodyPr/>
          <a:lstStyle/>
          <a:p>
            <a:pPr algn="ctr"/>
            <a:r>
              <a:rPr lang="en-CA" b="1" cap="small" dirty="0">
                <a:solidFill>
                  <a:schemeClr val="accent4">
                    <a:lumMod val="75000"/>
                  </a:schemeClr>
                </a:solidFill>
              </a:rPr>
              <a:t>The freedom to choose in order to blossom </a:t>
            </a:r>
            <a:endParaRPr lang="fr-FR" b="1" cap="small"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36B39F49-ED21-4552-9938-7630C14EBBEA}"/>
              </a:ext>
            </a:extLst>
          </p:cNvPr>
          <p:cNvSpPr>
            <a:spLocks noGrp="1"/>
          </p:cNvSpPr>
          <p:nvPr>
            <p:ph idx="1"/>
          </p:nvPr>
        </p:nvSpPr>
        <p:spPr>
          <a:xfrm>
            <a:off x="1343472" y="1124744"/>
            <a:ext cx="9324528" cy="4608512"/>
          </a:xfrm>
        </p:spPr>
        <p:txBody>
          <a:bodyPr lIns="90000">
            <a:normAutofit lnSpcReduction="10000"/>
          </a:bodyPr>
          <a:lstStyle/>
          <a:p>
            <a:pPr marL="0" indent="0">
              <a:lnSpc>
                <a:spcPct val="110000"/>
              </a:lnSpc>
              <a:spcBef>
                <a:spcPts val="600"/>
              </a:spcBef>
              <a:buNone/>
            </a:pPr>
            <a:r>
              <a:rPr lang="en-CA" dirty="0"/>
              <a:t>There are automatically </a:t>
            </a:r>
            <a:r>
              <a:rPr lang="en-CA" b="1" dirty="0"/>
              <a:t>two boxes </a:t>
            </a:r>
            <a:r>
              <a:rPr lang="en-CA" dirty="0"/>
              <a:t>in our minds: the boy's box and the girl's box, to which we associate elements.</a:t>
            </a:r>
            <a:endParaRPr lang="fr-FR" dirty="0"/>
          </a:p>
          <a:p>
            <a:pPr marL="0" indent="0">
              <a:lnSpc>
                <a:spcPct val="150000"/>
              </a:lnSpc>
              <a:buNone/>
            </a:pPr>
            <a:r>
              <a:rPr lang="fr-FR" dirty="0" err="1"/>
              <a:t>Examples</a:t>
            </a:r>
            <a:r>
              <a:rPr lang="fr-FR" dirty="0"/>
              <a:t> :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lnSpc>
                <a:spcPct val="120000"/>
              </a:lnSpc>
              <a:buNone/>
            </a:pPr>
            <a:r>
              <a:rPr lang="en-CA" dirty="0"/>
              <a:t>But in reality, there is only </a:t>
            </a:r>
            <a:r>
              <a:rPr lang="en-CA" b="1" dirty="0"/>
              <a:t>one big box </a:t>
            </a:r>
            <a:r>
              <a:rPr lang="en-CA" dirty="0"/>
              <a:t>in which we find all human beings. In this box, </a:t>
            </a:r>
            <a:r>
              <a:rPr lang="en-CA" b="1" dirty="0"/>
              <a:t>everyone is free </a:t>
            </a:r>
            <a:r>
              <a:rPr lang="en-CA" dirty="0"/>
              <a:t>to play the sports they want, to play the games they like, to wear the clothes they feel good in if it just makes them feel </a:t>
            </a:r>
            <a:r>
              <a:rPr lang="en-CA" b="1" dirty="0">
                <a:solidFill>
                  <a:srgbClr val="0070C0"/>
                </a:solidFill>
              </a:rPr>
              <a:t>HAPPY.</a:t>
            </a:r>
            <a:r>
              <a:rPr lang="fr-FR" dirty="0"/>
              <a:t>.</a:t>
            </a:r>
          </a:p>
        </p:txBody>
      </p:sp>
      <p:sp>
        <p:nvSpPr>
          <p:cNvPr id="4" name="Rectangle 3">
            <a:extLst>
              <a:ext uri="{FF2B5EF4-FFF2-40B4-BE49-F238E27FC236}">
                <a16:creationId xmlns:a16="http://schemas.microsoft.com/office/drawing/2014/main" id="{C0F4A586-4157-4FC6-AA11-AC191D71626A}"/>
              </a:ext>
            </a:extLst>
          </p:cNvPr>
          <p:cNvSpPr/>
          <p:nvPr/>
        </p:nvSpPr>
        <p:spPr>
          <a:xfrm>
            <a:off x="1623390" y="2435864"/>
            <a:ext cx="3456384" cy="12241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15E3431-595C-4EA2-B176-D130D6CF5173}"/>
              </a:ext>
            </a:extLst>
          </p:cNvPr>
          <p:cNvSpPr txBox="1"/>
          <p:nvPr/>
        </p:nvSpPr>
        <p:spPr>
          <a:xfrm>
            <a:off x="1695398" y="2331386"/>
            <a:ext cx="3312368" cy="1287532"/>
          </a:xfrm>
          <a:prstGeom prst="rect">
            <a:avLst/>
          </a:prstGeom>
          <a:noFill/>
        </p:spPr>
        <p:txBody>
          <a:bodyPr wrap="square" rtlCol="0">
            <a:spAutoFit/>
          </a:bodyPr>
          <a:lstStyle/>
          <a:p>
            <a:pPr>
              <a:lnSpc>
                <a:spcPct val="150000"/>
              </a:lnSpc>
            </a:pPr>
            <a:r>
              <a:rPr lang="fr-FR" dirty="0" err="1"/>
              <a:t>princess</a:t>
            </a:r>
            <a:r>
              <a:rPr lang="fr-FR" dirty="0"/>
              <a:t>     long </a:t>
            </a:r>
            <a:r>
              <a:rPr lang="fr-FR" dirty="0" err="1"/>
              <a:t>hair</a:t>
            </a:r>
            <a:endParaRPr lang="fr-FR" dirty="0"/>
          </a:p>
          <a:p>
            <a:pPr algn="ctr">
              <a:lnSpc>
                <a:spcPct val="150000"/>
              </a:lnSpc>
            </a:pPr>
            <a:r>
              <a:rPr lang="fr-FR" b="1" cap="small" dirty="0">
                <a:solidFill>
                  <a:schemeClr val="tx2"/>
                </a:solidFill>
              </a:rPr>
              <a:t>Girl</a:t>
            </a:r>
            <a:endParaRPr lang="fr-FR" dirty="0"/>
          </a:p>
          <a:p>
            <a:pPr>
              <a:lnSpc>
                <a:spcPct val="150000"/>
              </a:lnSpc>
            </a:pPr>
            <a:r>
              <a:rPr lang="fr-FR" dirty="0"/>
              <a:t>dancing 	      </a:t>
            </a:r>
            <a:r>
              <a:rPr lang="fr-FR" dirty="0" err="1"/>
              <a:t>doll</a:t>
            </a:r>
            <a:r>
              <a:rPr lang="fr-FR" dirty="0"/>
              <a:t>      </a:t>
            </a:r>
            <a:r>
              <a:rPr lang="fr-FR" dirty="0" err="1"/>
              <a:t>pink</a:t>
            </a:r>
            <a:r>
              <a:rPr lang="fr-FR" dirty="0"/>
              <a:t>    </a:t>
            </a:r>
          </a:p>
        </p:txBody>
      </p:sp>
      <p:sp>
        <p:nvSpPr>
          <p:cNvPr id="6" name="Rectangle 5">
            <a:extLst>
              <a:ext uri="{FF2B5EF4-FFF2-40B4-BE49-F238E27FC236}">
                <a16:creationId xmlns:a16="http://schemas.microsoft.com/office/drawing/2014/main" id="{3F79A602-7676-40E6-B44E-C5EFDA2B15F7}"/>
              </a:ext>
            </a:extLst>
          </p:cNvPr>
          <p:cNvSpPr/>
          <p:nvPr/>
        </p:nvSpPr>
        <p:spPr>
          <a:xfrm>
            <a:off x="6111146" y="2435864"/>
            <a:ext cx="3744416" cy="12241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45144861-80FF-4680-B49D-BF076060566E}"/>
              </a:ext>
            </a:extLst>
          </p:cNvPr>
          <p:cNvSpPr txBox="1"/>
          <p:nvPr/>
        </p:nvSpPr>
        <p:spPr>
          <a:xfrm>
            <a:off x="6096000" y="2372468"/>
            <a:ext cx="3744416" cy="1287532"/>
          </a:xfrm>
          <a:prstGeom prst="rect">
            <a:avLst/>
          </a:prstGeom>
          <a:noFill/>
        </p:spPr>
        <p:txBody>
          <a:bodyPr wrap="square" rtlCol="0">
            <a:spAutoFit/>
          </a:bodyPr>
          <a:lstStyle/>
          <a:p>
            <a:pPr>
              <a:lnSpc>
                <a:spcPct val="150000"/>
              </a:lnSpc>
            </a:pPr>
            <a:r>
              <a:rPr lang="fr-FR" dirty="0"/>
              <a:t>soccer         </a:t>
            </a:r>
            <a:r>
              <a:rPr lang="fr-FR" dirty="0" err="1"/>
              <a:t>knight</a:t>
            </a:r>
            <a:r>
              <a:rPr lang="fr-FR" dirty="0"/>
              <a:t>	</a:t>
            </a:r>
            <a:r>
              <a:rPr lang="fr-FR" dirty="0" err="1"/>
              <a:t>blue</a:t>
            </a:r>
            <a:endParaRPr lang="fr-FR" dirty="0"/>
          </a:p>
          <a:p>
            <a:pPr>
              <a:lnSpc>
                <a:spcPct val="150000"/>
              </a:lnSpc>
            </a:pPr>
            <a:r>
              <a:rPr lang="fr-FR" dirty="0"/>
              <a:t>                      </a:t>
            </a:r>
            <a:r>
              <a:rPr lang="fr-FR" b="1" cap="small" dirty="0">
                <a:solidFill>
                  <a:schemeClr val="tx2"/>
                </a:solidFill>
              </a:rPr>
              <a:t>Boy</a:t>
            </a:r>
            <a:r>
              <a:rPr lang="fr-FR" dirty="0"/>
              <a:t>          </a:t>
            </a:r>
          </a:p>
          <a:p>
            <a:pPr>
              <a:lnSpc>
                <a:spcPct val="150000"/>
              </a:lnSpc>
            </a:pPr>
            <a:r>
              <a:rPr lang="fr-FR" dirty="0"/>
              <a:t>   short </a:t>
            </a:r>
            <a:r>
              <a:rPr lang="fr-FR" dirty="0" err="1"/>
              <a:t>Hair</a:t>
            </a:r>
            <a:r>
              <a:rPr lang="fr-FR" dirty="0"/>
              <a:t>	trucks    </a:t>
            </a:r>
          </a:p>
        </p:txBody>
      </p:sp>
    </p:spTree>
    <p:extLst>
      <p:ext uri="{BB962C8B-B14F-4D97-AF65-F5344CB8AC3E}">
        <p14:creationId xmlns:p14="http://schemas.microsoft.com/office/powerpoint/2010/main" val="376223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9616" y="326367"/>
            <a:ext cx="6336704" cy="805408"/>
          </a:xfrm>
        </p:spPr>
        <p:txBody>
          <a:bodyPr rtlCol="0">
            <a:normAutofit/>
          </a:bodyPr>
          <a:lstStyle/>
          <a:p>
            <a:pPr algn="ctr" rtl="0"/>
            <a:r>
              <a:rPr lang="fr-FR" dirty="0" err="1">
                <a:solidFill>
                  <a:srgbClr val="C00000"/>
                </a:solidFill>
              </a:rPr>
              <a:t>Gender</a:t>
            </a:r>
            <a:endParaRPr lang="fr-FR" dirty="0">
              <a:solidFill>
                <a:srgbClr val="C00000"/>
              </a:solidFill>
            </a:endParaRPr>
          </a:p>
        </p:txBody>
      </p:sp>
      <p:cxnSp>
        <p:nvCxnSpPr>
          <p:cNvPr id="5" name="Connecteur droit avec flèche 4">
            <a:extLst>
              <a:ext uri="{FF2B5EF4-FFF2-40B4-BE49-F238E27FC236}">
                <a16:creationId xmlns:a16="http://schemas.microsoft.com/office/drawing/2014/main" id="{B68A0B70-4E23-48F8-A244-F9B37B540B9D}"/>
              </a:ext>
            </a:extLst>
          </p:cNvPr>
          <p:cNvCxnSpPr/>
          <p:nvPr/>
        </p:nvCxnSpPr>
        <p:spPr>
          <a:xfrm flipH="1">
            <a:off x="4007768" y="1282080"/>
            <a:ext cx="1152128" cy="1282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a:extLst>
              <a:ext uri="{FF2B5EF4-FFF2-40B4-BE49-F238E27FC236}">
                <a16:creationId xmlns:a16="http://schemas.microsoft.com/office/drawing/2014/main" id="{65DE0F49-EC57-4AD0-A8B7-0676DCDC6479}"/>
              </a:ext>
            </a:extLst>
          </p:cNvPr>
          <p:cNvCxnSpPr/>
          <p:nvPr/>
        </p:nvCxnSpPr>
        <p:spPr>
          <a:xfrm>
            <a:off x="6528048" y="1282080"/>
            <a:ext cx="1152128" cy="12828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B9B8F6EF-B851-47D7-B1B6-B088E8C47350}"/>
              </a:ext>
            </a:extLst>
          </p:cNvPr>
          <p:cNvSpPr txBox="1"/>
          <p:nvPr/>
        </p:nvSpPr>
        <p:spPr>
          <a:xfrm>
            <a:off x="3143672" y="2589922"/>
            <a:ext cx="2480708" cy="1420325"/>
          </a:xfrm>
          <a:prstGeom prst="rect">
            <a:avLst/>
          </a:prstGeom>
          <a:noFill/>
        </p:spPr>
        <p:txBody>
          <a:bodyPr wrap="square" rtlCol="0">
            <a:spAutoFit/>
          </a:bodyPr>
          <a:lstStyle/>
          <a:p>
            <a:pPr>
              <a:lnSpc>
                <a:spcPct val="150000"/>
              </a:lnSpc>
            </a:pPr>
            <a:r>
              <a:rPr lang="en-CA" sz="2000" b="1" u="sng" dirty="0">
                <a:solidFill>
                  <a:schemeClr val="tx2"/>
                </a:solidFill>
              </a:rPr>
              <a:t>The body at birth : </a:t>
            </a:r>
          </a:p>
          <a:p>
            <a:pPr>
              <a:lnSpc>
                <a:spcPct val="150000"/>
              </a:lnSpc>
            </a:pPr>
            <a:r>
              <a:rPr lang="en-CA" sz="2000" dirty="0">
                <a:solidFill>
                  <a:schemeClr val="tx2"/>
                </a:solidFill>
              </a:rPr>
              <a:t>- Male sex. </a:t>
            </a:r>
          </a:p>
          <a:p>
            <a:pPr>
              <a:lnSpc>
                <a:spcPct val="150000"/>
              </a:lnSpc>
            </a:pPr>
            <a:r>
              <a:rPr lang="en-CA" sz="2000" dirty="0">
                <a:solidFill>
                  <a:schemeClr val="tx2"/>
                </a:solidFill>
              </a:rPr>
              <a:t>- Female sex.</a:t>
            </a:r>
            <a:endParaRPr lang="fr-FR" sz="2000" dirty="0"/>
          </a:p>
        </p:txBody>
      </p:sp>
      <p:sp>
        <p:nvSpPr>
          <p:cNvPr id="12" name="ZoneTexte 11">
            <a:extLst>
              <a:ext uri="{FF2B5EF4-FFF2-40B4-BE49-F238E27FC236}">
                <a16:creationId xmlns:a16="http://schemas.microsoft.com/office/drawing/2014/main" id="{5226C8DE-E715-4E0E-B3EA-485B4372CE49}"/>
              </a:ext>
            </a:extLst>
          </p:cNvPr>
          <p:cNvSpPr txBox="1"/>
          <p:nvPr/>
        </p:nvSpPr>
        <p:spPr>
          <a:xfrm>
            <a:off x="5807968" y="2628056"/>
            <a:ext cx="3401280" cy="2343655"/>
          </a:xfrm>
          <a:prstGeom prst="rect">
            <a:avLst/>
          </a:prstGeom>
          <a:noFill/>
        </p:spPr>
        <p:txBody>
          <a:bodyPr wrap="square" rtlCol="0">
            <a:spAutoFit/>
          </a:bodyPr>
          <a:lstStyle/>
          <a:p>
            <a:pPr>
              <a:lnSpc>
                <a:spcPct val="150000"/>
              </a:lnSpc>
            </a:pPr>
            <a:r>
              <a:rPr lang="en-CA" sz="2000" b="1" u="sng" dirty="0">
                <a:solidFill>
                  <a:schemeClr val="tx2"/>
                </a:solidFill>
              </a:rPr>
              <a:t>Gender identity and expression: </a:t>
            </a:r>
            <a:r>
              <a:rPr lang="en-CA" sz="2000" dirty="0">
                <a:solidFill>
                  <a:schemeClr val="tx2"/>
                </a:solidFill>
              </a:rPr>
              <a:t>what I feel I am, my clothes, my haircut, my name... What makes me happy.</a:t>
            </a:r>
            <a:endParaRPr lang="fr-FR" sz="2000" dirty="0">
              <a:solidFill>
                <a:schemeClr val="tx2"/>
              </a:solidFill>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nfants amis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701_TF03896101" id="{F231FC5F-9B3B-424D-9F9D-9C5C9BE5DAD0}" vid="{78E01B54-1707-4259-920B-D2E00895BDB6}"/>
    </a:ext>
  </a:extLst>
</a:theme>
</file>

<file path=ppt/theme/theme2.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Présentation Cour de récréation, album (grand écran)</Template>
  <TotalTime>3594</TotalTime>
  <Words>781</Words>
  <Application>Microsoft Office PowerPoint</Application>
  <PresentationFormat>Widescreen</PresentationFormat>
  <Paragraphs>76</Paragraphs>
  <Slides>11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Enfants amis 16 x 9</vt:lpstr>
      <vt:lpstr>Gender</vt:lpstr>
      <vt:lpstr>PowerPoint Presentation</vt:lpstr>
      <vt:lpstr>WHAT IS EQUALITY ? </vt:lpstr>
      <vt:lpstr>Do these images represent Equality? Why?</vt:lpstr>
      <vt:lpstr>WHO HAS AN IDEA OF WHAT GENDER MEANS? </vt:lpstr>
      <vt:lpstr> </vt:lpstr>
      <vt:lpstr>WITH WHOM ARE THESE ELEMENTS MOST OFTEN ASSOCIATED? </vt:lpstr>
      <vt:lpstr>The freedom to choose in order to blossom </vt:lpstr>
      <vt:lpstr>Gender</vt:lpstr>
      <vt:lpstr>TO conclude </vt:lpstr>
      <vt:lpstr>Thank You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Genre au Ciel</dc:title>
  <dc:creator>NILOR</dc:creator>
  <cp:keywords/>
  <cp:lastModifiedBy>Katia Marion</cp:lastModifiedBy>
  <cp:revision>40</cp:revision>
  <dcterms:created xsi:type="dcterms:W3CDTF">2021-06-28T12:51:33Z</dcterms:created>
  <dcterms:modified xsi:type="dcterms:W3CDTF">2021-07-21T22:19:21Z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