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6" r:id="rId2"/>
    <p:sldId id="259" r:id="rId3"/>
    <p:sldId id="260" r:id="rId4"/>
    <p:sldId id="264" r:id="rId5"/>
    <p:sldId id="261" r:id="rId6"/>
    <p:sldId id="265" r:id="rId7"/>
    <p:sldId id="262" r:id="rId8"/>
    <p:sldId id="258" r:id="rId9"/>
    <p:sldId id="263" r:id="rId10"/>
    <p:sldId id="266" r:id="rId11"/>
    <p:sldId id="318" r:id="rId12"/>
    <p:sldId id="319" r:id="rId13"/>
    <p:sldId id="267" r:id="rId14"/>
    <p:sldId id="268" r:id="rId15"/>
    <p:sldId id="269" r:id="rId16"/>
    <p:sldId id="272" r:id="rId17"/>
    <p:sldId id="273" r:id="rId18"/>
    <p:sldId id="274" r:id="rId19"/>
    <p:sldId id="271"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5" r:id="rId37"/>
    <p:sldId id="317" r:id="rId38"/>
    <p:sldId id="291" r:id="rId39"/>
    <p:sldId id="292" r:id="rId40"/>
    <p:sldId id="293" r:id="rId41"/>
    <p:sldId id="294" r:id="rId42"/>
    <p:sldId id="296" r:id="rId43"/>
    <p:sldId id="297" r:id="rId44"/>
    <p:sldId id="298" r:id="rId45"/>
    <p:sldId id="299" r:id="rId46"/>
    <p:sldId id="300" r:id="rId47"/>
    <p:sldId id="302" r:id="rId48"/>
    <p:sldId id="301" r:id="rId49"/>
    <p:sldId id="303" r:id="rId50"/>
    <p:sldId id="304" r:id="rId51"/>
    <p:sldId id="315" r:id="rId52"/>
    <p:sldId id="320" r:id="rId53"/>
    <p:sldId id="321" r:id="rId54"/>
    <p:sldId id="322" r:id="rId55"/>
    <p:sldId id="323" r:id="rId56"/>
    <p:sldId id="324" r:id="rId57"/>
    <p:sldId id="305" r:id="rId58"/>
    <p:sldId id="314" r:id="rId59"/>
    <p:sldId id="327" r:id="rId60"/>
    <p:sldId id="326" r:id="rId61"/>
    <p:sldId id="328" r:id="rId62"/>
    <p:sldId id="331" r:id="rId63"/>
    <p:sldId id="329" r:id="rId64"/>
    <p:sldId id="306" r:id="rId65"/>
    <p:sldId id="307" r:id="rId66"/>
    <p:sldId id="330" r:id="rId67"/>
    <p:sldId id="316" r:id="rId68"/>
    <p:sldId id="308" r:id="rId69"/>
    <p:sldId id="309" r:id="rId70"/>
    <p:sldId id="310" r:id="rId71"/>
    <p:sldId id="311" r:id="rId72"/>
    <p:sldId id="312" r:id="rId73"/>
    <p:sldId id="313" r:id="rId7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318"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2C236CFD-EFB1-42CC-B3B2-48D61109F153}" type="datetimeFigureOut">
              <a:rPr lang="en-CA" smtClean="0"/>
              <a:t>2021-06-14</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A7C9C7A-7753-42CF-ADD7-1048D8CA8DC4}" type="slidenum">
              <a:rPr lang="en-CA" smtClean="0"/>
              <a:t>‹#›</a:t>
            </a:fld>
            <a:endParaRPr lang="en-CA"/>
          </a:p>
        </p:txBody>
      </p:sp>
    </p:spTree>
    <p:extLst>
      <p:ext uri="{BB962C8B-B14F-4D97-AF65-F5344CB8AC3E}">
        <p14:creationId xmlns:p14="http://schemas.microsoft.com/office/powerpoint/2010/main" val="13783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7C9C7A-7753-42CF-ADD7-1048D8CA8DC4}" type="slidenum">
              <a:rPr lang="en-CA" smtClean="0"/>
              <a:t>35</a:t>
            </a:fld>
            <a:endParaRPr lang="en-CA"/>
          </a:p>
        </p:txBody>
      </p:sp>
    </p:spTree>
    <p:extLst>
      <p:ext uri="{BB962C8B-B14F-4D97-AF65-F5344CB8AC3E}">
        <p14:creationId xmlns:p14="http://schemas.microsoft.com/office/powerpoint/2010/main" val="344782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7C9C7A-7753-42CF-ADD7-1048D8CA8DC4}" type="slidenum">
              <a:rPr lang="en-CA" smtClean="0"/>
              <a:t>69</a:t>
            </a:fld>
            <a:endParaRPr lang="en-CA"/>
          </a:p>
        </p:txBody>
      </p:sp>
    </p:spTree>
    <p:extLst>
      <p:ext uri="{BB962C8B-B14F-4D97-AF65-F5344CB8AC3E}">
        <p14:creationId xmlns:p14="http://schemas.microsoft.com/office/powerpoint/2010/main" val="308971760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A441AD-6C9D-4C3B-84EC-EE60F90D47AC}" type="datetime1">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A9F504A-471B-4830-A8C9-D0F8BA9299FE}" type="slidenum">
              <a:rPr lang="en-CA" smtClean="0"/>
              <a:t>‹#›</a:t>
            </a:fld>
            <a:endParaRPr lang="en-CA"/>
          </a:p>
        </p:txBody>
      </p:sp>
    </p:spTree>
    <p:extLst>
      <p:ext uri="{BB962C8B-B14F-4D97-AF65-F5344CB8AC3E}">
        <p14:creationId xmlns:p14="http://schemas.microsoft.com/office/powerpoint/2010/main" val="146569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C9B989-B1E1-473E-ABA2-A8ACE67FE279}" type="datetime1">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196023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ED775F-5056-4358-90D5-A63DCC50656A}" type="datetime1">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91401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195A2-A1B0-45F2-BB3C-A7BE85A170C2}" type="datetime1">
              <a:rPr lang="en-CA" smtClean="0"/>
              <a:t>2021-06-14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9373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CD3A731-3E1C-4A2C-89B0-C0B6CF298937}" type="datetime1">
              <a:rPr lang="en-CA" smtClean="0"/>
              <a:t>2021-06-14</a:t>
            </a:fld>
            <a:endParaRPr lang="en-CA"/>
          </a:p>
        </p:txBody>
      </p:sp>
      <p:sp>
        <p:nvSpPr>
          <p:cNvPr id="5" name="Footer Placeholder 4"/>
          <p:cNvSpPr>
            <a:spLocks noGrp="1"/>
          </p:cNvSpPr>
          <p:nvPr>
            <p:ph type="ftr" sz="quarter" idx="11"/>
          </p:nvPr>
        </p:nvSpPr>
        <p:spPr>
          <a:xfrm>
            <a:off x="2182708" y="6272784"/>
            <a:ext cx="6327648" cy="365125"/>
          </a:xfrm>
        </p:spPr>
        <p:txBody>
          <a:bodyPr/>
          <a:lstStyle/>
          <a:p>
            <a:endParaRPr lang="en-C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A9F504A-471B-4830-A8C9-D0F8BA9299FE}" type="slidenum">
              <a:rPr lang="en-CA" smtClean="0"/>
              <a:t>‹#›</a:t>
            </a:fld>
            <a:endParaRPr lang="en-CA"/>
          </a:p>
        </p:txBody>
      </p:sp>
    </p:spTree>
    <p:extLst>
      <p:ext uri="{BB962C8B-B14F-4D97-AF65-F5344CB8AC3E}">
        <p14:creationId xmlns:p14="http://schemas.microsoft.com/office/powerpoint/2010/main" val="42240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557A9A-FC48-4E06-84B4-29FB89E63465}" type="datetime1">
              <a:rPr lang="en-CA" smtClean="0"/>
              <a:t>2021-06-14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171789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B2FB8A-761E-4D31-93C0-46E3DDA5A507}" type="datetime1">
              <a:rPr lang="en-CA" smtClean="0"/>
              <a:t>2021-06-14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974776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19D1CA-287D-4BA6-8641-FD392ED8324E}" type="datetime1">
              <a:rPr lang="en-CA" smtClean="0"/>
              <a:t>2021-06-14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325546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DB85E-C742-42AB-BE14-1A375DCD55D7}" type="datetime1">
              <a:rPr lang="en-CA" smtClean="0"/>
              <a:t>2021-06-14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676903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A883C7-8A87-4D51-AA05-BF893C0FBC96}" type="datetime1">
              <a:rPr lang="en-CA" smtClean="0"/>
              <a:t>2021-06-14</a:t>
            </a:fld>
            <a:endParaRPr lang="en-CA"/>
          </a:p>
        </p:txBody>
      </p:sp>
      <p:sp>
        <p:nvSpPr>
          <p:cNvPr id="6" name="Footer Placeholder 5"/>
          <p:cNvSpPr>
            <a:spLocks noGrp="1"/>
          </p:cNvSpPr>
          <p:nvPr>
            <p:ph type="ftr" sz="quarter" idx="11"/>
          </p:nvPr>
        </p:nvSpPr>
        <p:spPr/>
        <p:txBody>
          <a:bodyPr/>
          <a:lstStyle/>
          <a:p>
            <a:endParaRPr lang="en-C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236466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5C19D-3863-40BE-86F3-EDCAAED41FDD}" type="datetime1">
              <a:rPr lang="en-CA" smtClean="0"/>
              <a:t>2021-06-14</a:t>
            </a:fld>
            <a:endParaRPr lang="en-C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A9F504A-471B-4830-A8C9-D0F8BA9299FE}" type="slidenum">
              <a:rPr lang="en-CA" smtClean="0"/>
              <a:t>‹#›</a:t>
            </a:fld>
            <a:endParaRPr lang="en-CA"/>
          </a:p>
        </p:txBody>
      </p:sp>
    </p:spTree>
    <p:extLst>
      <p:ext uri="{BB962C8B-B14F-4D97-AF65-F5344CB8AC3E}">
        <p14:creationId xmlns:p14="http://schemas.microsoft.com/office/powerpoint/2010/main" val="230009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38DBDF9-7093-4F7B-BA05-FFC6085FC954}" type="datetime1">
              <a:rPr lang="en-CA" smtClean="0"/>
              <a:t>2021-06-14</a:t>
            </a:fld>
            <a:endParaRPr lang="en-C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C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A9F504A-471B-4830-A8C9-D0F8BA9299FE}" type="slidenum">
              <a:rPr lang="en-CA" smtClean="0"/>
              <a:t>‹#›</a:t>
            </a:fld>
            <a:endParaRPr lang="en-CA"/>
          </a:p>
        </p:txBody>
      </p:sp>
    </p:spTree>
    <p:extLst>
      <p:ext uri="{BB962C8B-B14F-4D97-AF65-F5344CB8AC3E}">
        <p14:creationId xmlns:p14="http://schemas.microsoft.com/office/powerpoint/2010/main" val="279658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Sunda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Third_Council_of_Orl%C3%A9ans#cite_note-3" TargetMode="External"/><Relationship Id="rId3" Type="http://schemas.openxmlformats.org/officeDocument/2006/relationships/hyperlink" Target="https://en.wikipedia.org/wiki/Synod" TargetMode="External"/><Relationship Id="rId7" Type="http://schemas.openxmlformats.org/officeDocument/2006/relationships/hyperlink" Target="https://en.wikipedia.org/wiki/Third_Council_of_Orl%C3%A9ans#cite_note-2" TargetMode="External"/><Relationship Id="rId2" Type="http://schemas.openxmlformats.org/officeDocument/2006/relationships/hyperlink" Target="https://en.wikipedia.org/wiki/Council_of_Orl%C3%A9ans" TargetMode="External"/><Relationship Id="rId1" Type="http://schemas.openxmlformats.org/officeDocument/2006/relationships/slideLayout" Target="../slideLayouts/slideLayout2.xml"/><Relationship Id="rId6" Type="http://schemas.openxmlformats.org/officeDocument/2006/relationships/hyperlink" Target="https://en.wikipedia.org/wiki/Third_Council_of_Orl%C3%A9ans#cite_note-1" TargetMode="External"/><Relationship Id="rId5" Type="http://schemas.openxmlformats.org/officeDocument/2006/relationships/hyperlink" Target="https://en.wikipedia.org/wiki/France" TargetMode="External"/><Relationship Id="rId10" Type="http://schemas.openxmlformats.org/officeDocument/2006/relationships/hyperlink" Target="https://en.wikipedia.org/wiki/Third_Council_of_Orl%C3%A9ans" TargetMode="External"/><Relationship Id="rId4" Type="http://schemas.openxmlformats.org/officeDocument/2006/relationships/hyperlink" Target="https://en.wikipedia.org/wiki/Roman_Catholic_Church" TargetMode="External"/><Relationship Id="rId9" Type="http://schemas.openxmlformats.org/officeDocument/2006/relationships/hyperlink" Target="https://en.wikipedia.org/wiki/Third_Council_of_Orl%C3%A9ans#cite_note-4"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youtube.com/watch?v=R6o2Y9EqR3c&amp;t=729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thecanadianencyclopedia.ca/en/article/underground-railroa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ecanadianencyclopedia.ca/en/article/fugitive-slave-act-of-185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aw.jrank.org/pages/11881/Colonial-Period-Criminal-law.html#ixzz6ufySIhD1" TargetMode="External"/><Relationship Id="rId2" Type="http://schemas.openxmlformats.org/officeDocument/2006/relationships/hyperlink" Target="https://oll.libertyfund.org/page/1619-laws-enacted-by-the-first-general-assembly-of-virgini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Front steps and columns of a majestic city building">
            <a:extLst>
              <a:ext uri="{FF2B5EF4-FFF2-40B4-BE49-F238E27FC236}">
                <a16:creationId xmlns:a16="http://schemas.microsoft.com/office/drawing/2014/main" id="{64AF2673-875E-4871-AED1-8142A16FCBCE}"/>
              </a:ext>
            </a:extLst>
          </p:cNvPr>
          <p:cNvPicPr>
            <a:picLocks noChangeAspect="1"/>
          </p:cNvPicPr>
          <p:nvPr/>
        </p:nvPicPr>
        <p:blipFill rotWithShape="1">
          <a:blip r:embed="rId2"/>
          <a:srcRect b="15730"/>
          <a:stretch/>
        </p:blipFill>
        <p:spPr>
          <a:xfrm>
            <a:off x="20" y="10"/>
            <a:ext cx="12191980" cy="6857989"/>
          </a:xfrm>
          <a:prstGeom prst="rect">
            <a:avLst/>
          </a:prstGeom>
        </p:spPr>
      </p:pic>
      <p:sp>
        <p:nvSpPr>
          <p:cNvPr id="17" name="Rectangle 10">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053B1A-B1A5-499B-AC60-747A8F2B4D9B}"/>
              </a:ext>
            </a:extLst>
          </p:cNvPr>
          <p:cNvSpPr>
            <a:spLocks noGrp="1"/>
          </p:cNvSpPr>
          <p:nvPr>
            <p:ph type="ctrTitle"/>
          </p:nvPr>
        </p:nvSpPr>
        <p:spPr>
          <a:xfrm>
            <a:off x="1051560" y="1432223"/>
            <a:ext cx="9966960" cy="3035808"/>
          </a:xfrm>
        </p:spPr>
        <p:txBody>
          <a:bodyPr anchor="b">
            <a:normAutofit/>
          </a:bodyPr>
          <a:lstStyle/>
          <a:p>
            <a:r>
              <a:rPr lang="en-CA">
                <a:solidFill>
                  <a:srgbClr val="FFFFFF"/>
                </a:solidFill>
              </a:rPr>
              <a:t>Identifying 1850 as A Sunday Law</a:t>
            </a:r>
          </a:p>
        </p:txBody>
      </p:sp>
      <p:sp>
        <p:nvSpPr>
          <p:cNvPr id="3" name="Subtitle 2">
            <a:extLst>
              <a:ext uri="{FF2B5EF4-FFF2-40B4-BE49-F238E27FC236}">
                <a16:creationId xmlns:a16="http://schemas.microsoft.com/office/drawing/2014/main" id="{461B26FD-D1CB-448C-BA0C-1027B2175D50}"/>
              </a:ext>
            </a:extLst>
          </p:cNvPr>
          <p:cNvSpPr>
            <a:spLocks noGrp="1"/>
          </p:cNvSpPr>
          <p:nvPr>
            <p:ph type="subTitle" idx="1"/>
          </p:nvPr>
        </p:nvSpPr>
        <p:spPr>
          <a:xfrm>
            <a:off x="1069848" y="4389120"/>
            <a:ext cx="7891272" cy="1069848"/>
          </a:xfrm>
        </p:spPr>
        <p:txBody>
          <a:bodyPr>
            <a:normAutofit/>
          </a:bodyPr>
          <a:lstStyle/>
          <a:p>
            <a:r>
              <a:rPr lang="en-CA">
                <a:solidFill>
                  <a:srgbClr val="FFFFFF"/>
                </a:solidFill>
              </a:rPr>
              <a:t>The Sins  of Babylon</a:t>
            </a:r>
          </a:p>
        </p:txBody>
      </p:sp>
      <p:sp>
        <p:nvSpPr>
          <p:cNvPr id="4" name="Slide Number Placeholder 3">
            <a:extLst>
              <a:ext uri="{FF2B5EF4-FFF2-40B4-BE49-F238E27FC236}">
                <a16:creationId xmlns:a16="http://schemas.microsoft.com/office/drawing/2014/main" id="{A27048E5-796E-4767-81A5-F99FC29C6758}"/>
              </a:ext>
            </a:extLst>
          </p:cNvPr>
          <p:cNvSpPr>
            <a:spLocks noGrp="1"/>
          </p:cNvSpPr>
          <p:nvPr>
            <p:ph type="sldNum" sz="quarter" idx="12"/>
          </p:nvPr>
        </p:nvSpPr>
        <p:spPr/>
        <p:txBody>
          <a:bodyPr/>
          <a:lstStyle/>
          <a:p>
            <a:fld id="{CA9F504A-471B-4830-A8C9-D0F8BA9299FE}" type="slidenum">
              <a:rPr lang="en-CA" smtClean="0"/>
              <a:t>1</a:t>
            </a:fld>
            <a:endParaRPr lang="en-CA"/>
          </a:p>
        </p:txBody>
      </p:sp>
      <p:sp>
        <p:nvSpPr>
          <p:cNvPr id="5" name="TextBox 4">
            <a:extLst>
              <a:ext uri="{FF2B5EF4-FFF2-40B4-BE49-F238E27FC236}">
                <a16:creationId xmlns:a16="http://schemas.microsoft.com/office/drawing/2014/main" id="{72189E34-4760-4DB5-A107-19E399BD4BDC}"/>
              </a:ext>
            </a:extLst>
          </p:cNvPr>
          <p:cNvSpPr txBox="1"/>
          <p:nvPr/>
        </p:nvSpPr>
        <p:spPr>
          <a:xfrm>
            <a:off x="9469120" y="6065520"/>
            <a:ext cx="2804160" cy="375920"/>
          </a:xfrm>
          <a:prstGeom prst="rect">
            <a:avLst/>
          </a:prstGeom>
          <a:noFill/>
        </p:spPr>
        <p:txBody>
          <a:bodyPr wrap="square" rtlCol="0">
            <a:spAutoFit/>
          </a:bodyPr>
          <a:lstStyle/>
          <a:p>
            <a:r>
              <a:rPr lang="en-CA" dirty="0"/>
              <a:t>Katia Marion-Larochelle</a:t>
            </a:r>
          </a:p>
        </p:txBody>
      </p:sp>
    </p:spTree>
    <p:extLst>
      <p:ext uri="{BB962C8B-B14F-4D97-AF65-F5344CB8AC3E}">
        <p14:creationId xmlns:p14="http://schemas.microsoft.com/office/powerpoint/2010/main" val="211220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16"/>
                                        </p:tgtEl>
                                        <p:attrNameLst>
                                          <p:attrName>style.visibility</p:attrName>
                                        </p:attrNameLst>
                                      </p:cBhvr>
                                      <p:to>
                                        <p:strVal val="visible"/>
                                      </p:to>
                                    </p:set>
                                    <p:animEffect transition="in" filter="fade">
                                      <p:cBhvr>
                                        <p:cTn id="13" dur="7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4F13-524F-4975-A628-42480023E75A}"/>
              </a:ext>
            </a:extLst>
          </p:cNvPr>
          <p:cNvSpPr>
            <a:spLocks noGrp="1"/>
          </p:cNvSpPr>
          <p:nvPr>
            <p:ph type="title"/>
          </p:nvPr>
        </p:nvSpPr>
        <p:spPr/>
        <p:txBody>
          <a:bodyPr>
            <a:normAutofit/>
          </a:bodyPr>
          <a:lstStyle/>
          <a:p>
            <a:r>
              <a:rPr lang="en-CA" sz="4000" dirty="0"/>
              <a:t>the characteristics of a Sunday Law</a:t>
            </a:r>
          </a:p>
        </p:txBody>
      </p:sp>
      <p:sp>
        <p:nvSpPr>
          <p:cNvPr id="3" name="Content Placeholder 2">
            <a:extLst>
              <a:ext uri="{FF2B5EF4-FFF2-40B4-BE49-F238E27FC236}">
                <a16:creationId xmlns:a16="http://schemas.microsoft.com/office/drawing/2014/main" id="{330D2732-6AC8-456B-968F-679B4FF5AABD}"/>
              </a:ext>
            </a:extLst>
          </p:cNvPr>
          <p:cNvSpPr>
            <a:spLocks noGrp="1"/>
          </p:cNvSpPr>
          <p:nvPr>
            <p:ph idx="1"/>
          </p:nvPr>
        </p:nvSpPr>
        <p:spPr/>
        <p:txBody>
          <a:bodyPr>
            <a:normAutofit lnSpcReduction="10000"/>
          </a:bodyPr>
          <a:lstStyle/>
          <a:p>
            <a:r>
              <a:rPr lang="en-CA" dirty="0"/>
              <a:t>A law/decree enforced by the legislative branch;</a:t>
            </a:r>
          </a:p>
          <a:p>
            <a:r>
              <a:rPr lang="en-CA" dirty="0"/>
              <a:t>A decree of enforcing the values of an institution in violation of the law of God;</a:t>
            </a:r>
            <a:endParaRPr lang="en-CA" i="1" dirty="0"/>
          </a:p>
          <a:p>
            <a:r>
              <a:rPr lang="en-CA" dirty="0"/>
              <a:t>Oppressive enactments;</a:t>
            </a:r>
          </a:p>
          <a:p>
            <a:r>
              <a:rPr lang="en-CA" dirty="0"/>
              <a:t>A law that repudiates every principle of its Constitution as a Protestant and Republican government; </a:t>
            </a:r>
          </a:p>
          <a:p>
            <a:r>
              <a:rPr lang="en-CA" dirty="0"/>
              <a:t>A law where each man and woman is tested;</a:t>
            </a:r>
          </a:p>
          <a:p>
            <a:r>
              <a:rPr lang="en-CA" dirty="0"/>
              <a:t>Church and State combined;</a:t>
            </a:r>
          </a:p>
          <a:p>
            <a:r>
              <a:rPr lang="en-CA" dirty="0"/>
              <a:t>Measures that restrict civil and religious liberties;</a:t>
            </a:r>
          </a:p>
          <a:p>
            <a:r>
              <a:rPr lang="en-CA" dirty="0"/>
              <a:t>Persecutions against those who have the true spirit of Protestantism;</a:t>
            </a:r>
          </a:p>
          <a:p>
            <a:r>
              <a:rPr lang="en-CA" dirty="0"/>
              <a:t>Every soul (men and women) tested.</a:t>
            </a:r>
          </a:p>
        </p:txBody>
      </p:sp>
      <p:sp>
        <p:nvSpPr>
          <p:cNvPr id="5" name="Slide Number Placeholder 4">
            <a:extLst>
              <a:ext uri="{FF2B5EF4-FFF2-40B4-BE49-F238E27FC236}">
                <a16:creationId xmlns:a16="http://schemas.microsoft.com/office/drawing/2014/main" id="{A11A72FE-5B07-41E2-BB6B-25C820182431}"/>
              </a:ext>
            </a:extLst>
          </p:cNvPr>
          <p:cNvSpPr>
            <a:spLocks noGrp="1"/>
          </p:cNvSpPr>
          <p:nvPr>
            <p:ph type="sldNum" sz="quarter" idx="12"/>
          </p:nvPr>
        </p:nvSpPr>
        <p:spPr/>
        <p:txBody>
          <a:bodyPr/>
          <a:lstStyle/>
          <a:p>
            <a:fld id="{CA9F504A-471B-4830-A8C9-D0F8BA9299FE}" type="slidenum">
              <a:rPr lang="en-CA" smtClean="0"/>
              <a:t>10</a:t>
            </a:fld>
            <a:endParaRPr lang="en-CA"/>
          </a:p>
        </p:txBody>
      </p:sp>
    </p:spTree>
    <p:extLst>
      <p:ext uri="{BB962C8B-B14F-4D97-AF65-F5344CB8AC3E}">
        <p14:creationId xmlns:p14="http://schemas.microsoft.com/office/powerpoint/2010/main" val="124599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F719-4E5F-4229-BACE-D6CCD16703DC}"/>
              </a:ext>
            </a:extLst>
          </p:cNvPr>
          <p:cNvSpPr>
            <a:spLocks noGrp="1"/>
          </p:cNvSpPr>
          <p:nvPr>
            <p:ph type="title"/>
          </p:nvPr>
        </p:nvSpPr>
        <p:spPr/>
        <p:txBody>
          <a:bodyPr/>
          <a:lstStyle/>
          <a:p>
            <a:r>
              <a:rPr lang="en-CA" dirty="0"/>
              <a:t>The Sunday law characteristics</a:t>
            </a:r>
          </a:p>
        </p:txBody>
      </p:sp>
      <p:sp>
        <p:nvSpPr>
          <p:cNvPr id="3" name="Content Placeholder 2">
            <a:extLst>
              <a:ext uri="{FF2B5EF4-FFF2-40B4-BE49-F238E27FC236}">
                <a16:creationId xmlns:a16="http://schemas.microsoft.com/office/drawing/2014/main" id="{E27CE339-919D-49CD-96F1-9213FA432EEB}"/>
              </a:ext>
            </a:extLst>
          </p:cNvPr>
          <p:cNvSpPr>
            <a:spLocks noGrp="1"/>
          </p:cNvSpPr>
          <p:nvPr>
            <p:ph idx="1"/>
          </p:nvPr>
        </p:nvSpPr>
        <p:spPr/>
        <p:txBody>
          <a:bodyPr>
            <a:normAutofit lnSpcReduction="10000"/>
          </a:bodyPr>
          <a:lstStyle/>
          <a:p>
            <a:r>
              <a:rPr lang="en-CA" dirty="0"/>
              <a:t>The same masterful mind that plotted against the faithful in ages past is still seeking to rid the earth of those who fear God and obey His law. Satan will excite </a:t>
            </a:r>
            <a:r>
              <a:rPr lang="en-CA" b="1" u="sng" dirty="0"/>
              <a:t>indignation against the humble minority </a:t>
            </a:r>
            <a:r>
              <a:rPr lang="en-CA" dirty="0"/>
              <a:t>who </a:t>
            </a:r>
            <a:r>
              <a:rPr lang="en-CA" u="sng" dirty="0"/>
              <a:t>conscientiously </a:t>
            </a:r>
            <a:r>
              <a:rPr lang="en-CA" dirty="0"/>
              <a:t>refuse to accept </a:t>
            </a:r>
            <a:r>
              <a:rPr lang="en-CA" b="1" u="sng" dirty="0"/>
              <a:t>popular customs and traditions</a:t>
            </a:r>
            <a:r>
              <a:rPr lang="en-CA" dirty="0"/>
              <a:t>. </a:t>
            </a:r>
            <a:r>
              <a:rPr lang="en-CA" b="1" u="sng" dirty="0"/>
              <a:t>Men of position and reputation </a:t>
            </a:r>
            <a:r>
              <a:rPr lang="en-CA" b="1" dirty="0"/>
              <a:t>will join with the lawless and the vile to take counsel against the people of God</a:t>
            </a:r>
            <a:r>
              <a:rPr lang="en-CA" dirty="0"/>
              <a:t>. Wealth, genius, education, will combine to cover them with contempt. </a:t>
            </a:r>
            <a:r>
              <a:rPr lang="en-CA" b="1" u="sng" dirty="0"/>
              <a:t>Persecuting rulers, ministers, and church members will conspire against them</a:t>
            </a:r>
            <a:r>
              <a:rPr lang="en-CA" dirty="0"/>
              <a:t>. </a:t>
            </a:r>
            <a:r>
              <a:rPr lang="en-CA" b="1" dirty="0"/>
              <a:t>With </a:t>
            </a:r>
            <a:r>
              <a:rPr lang="en-CA" b="1" u="sng" dirty="0"/>
              <a:t>voice</a:t>
            </a:r>
            <a:r>
              <a:rPr lang="en-CA" b="1" dirty="0"/>
              <a:t> and </a:t>
            </a:r>
            <a:r>
              <a:rPr lang="en-CA" b="1" u="sng" dirty="0"/>
              <a:t>pen,</a:t>
            </a:r>
            <a:r>
              <a:rPr lang="en-CA" b="1" dirty="0"/>
              <a:t> by boasts, </a:t>
            </a:r>
            <a:r>
              <a:rPr lang="en-CA" b="1" u="sng" dirty="0"/>
              <a:t>threats</a:t>
            </a:r>
            <a:r>
              <a:rPr lang="en-CA" b="1" dirty="0"/>
              <a:t>, and </a:t>
            </a:r>
            <a:r>
              <a:rPr lang="en-CA" b="1" u="sng" dirty="0"/>
              <a:t>ridicule</a:t>
            </a:r>
            <a:r>
              <a:rPr lang="en-CA" b="1" dirty="0"/>
              <a:t>, they will seek to overthrow their faith</a:t>
            </a:r>
            <a:r>
              <a:rPr lang="en-CA" dirty="0"/>
              <a:t>. By false representations and angry appeals they will stir up the passions of the people. Not having a “Thus saith the Scriptures” to bring against the advocates of the Bible Sabbath, they will resort to </a:t>
            </a:r>
            <a:r>
              <a:rPr lang="en-CA" b="1" u="sng" dirty="0"/>
              <a:t>oppressive enactments </a:t>
            </a:r>
            <a:r>
              <a:rPr lang="en-CA" dirty="0"/>
              <a:t>to supply the lack. To secure popularity and patronage, </a:t>
            </a:r>
            <a:r>
              <a:rPr lang="en-CA" b="1" u="sng" dirty="0"/>
              <a:t>legislators will yield to the demand </a:t>
            </a:r>
            <a:r>
              <a:rPr lang="en-CA" dirty="0"/>
              <a:t>for a Sunday law. Those who fear God cannot accept an </a:t>
            </a:r>
            <a:r>
              <a:rPr lang="en-CA" b="1" u="sng" dirty="0"/>
              <a:t>institution that violates a precept of the Decalogue</a:t>
            </a:r>
            <a:r>
              <a:rPr lang="en-CA" dirty="0"/>
              <a:t>. On this battlefield comes the last great conflict of the controversy between truth and error. And we are not left in doubt as to the issue. Now, as in the days of Mordecai, the Lord will vindicate His truth and His people.596 { </a:t>
            </a:r>
            <a:r>
              <a:rPr lang="en-CA" dirty="0" err="1"/>
              <a:t>CCh</a:t>
            </a:r>
            <a:r>
              <a:rPr lang="en-CA" dirty="0"/>
              <a:t> 335.1}</a:t>
            </a:r>
          </a:p>
        </p:txBody>
      </p:sp>
      <p:sp>
        <p:nvSpPr>
          <p:cNvPr id="4" name="Slide Number Placeholder 3">
            <a:extLst>
              <a:ext uri="{FF2B5EF4-FFF2-40B4-BE49-F238E27FC236}">
                <a16:creationId xmlns:a16="http://schemas.microsoft.com/office/drawing/2014/main" id="{D23E143B-9F38-479E-8513-39F508D918FC}"/>
              </a:ext>
            </a:extLst>
          </p:cNvPr>
          <p:cNvSpPr>
            <a:spLocks noGrp="1"/>
          </p:cNvSpPr>
          <p:nvPr>
            <p:ph type="sldNum" sz="quarter" idx="12"/>
          </p:nvPr>
        </p:nvSpPr>
        <p:spPr/>
        <p:txBody>
          <a:bodyPr/>
          <a:lstStyle/>
          <a:p>
            <a:fld id="{CA9F504A-471B-4830-A8C9-D0F8BA9299FE}" type="slidenum">
              <a:rPr lang="en-CA" smtClean="0"/>
              <a:t>11</a:t>
            </a:fld>
            <a:endParaRPr lang="en-CA"/>
          </a:p>
        </p:txBody>
      </p:sp>
    </p:spTree>
    <p:extLst>
      <p:ext uri="{BB962C8B-B14F-4D97-AF65-F5344CB8AC3E}">
        <p14:creationId xmlns:p14="http://schemas.microsoft.com/office/powerpoint/2010/main" val="88488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7606-943D-41DB-A3AC-BE0B6222FB2B}"/>
              </a:ext>
            </a:extLst>
          </p:cNvPr>
          <p:cNvSpPr>
            <a:spLocks noGrp="1"/>
          </p:cNvSpPr>
          <p:nvPr>
            <p:ph type="title"/>
          </p:nvPr>
        </p:nvSpPr>
        <p:spPr/>
        <p:txBody>
          <a:bodyPr/>
          <a:lstStyle/>
          <a:p>
            <a:r>
              <a:rPr lang="en-CA" dirty="0"/>
              <a:t>Sunday law characteristics</a:t>
            </a:r>
          </a:p>
        </p:txBody>
      </p:sp>
      <p:sp>
        <p:nvSpPr>
          <p:cNvPr id="3" name="Content Placeholder 2">
            <a:extLst>
              <a:ext uri="{FF2B5EF4-FFF2-40B4-BE49-F238E27FC236}">
                <a16:creationId xmlns:a16="http://schemas.microsoft.com/office/drawing/2014/main" id="{7107B94A-EA2D-47BE-B119-65A0D07A1C2F}"/>
              </a:ext>
            </a:extLst>
          </p:cNvPr>
          <p:cNvSpPr>
            <a:spLocks noGrp="1"/>
          </p:cNvSpPr>
          <p:nvPr>
            <p:ph idx="1"/>
          </p:nvPr>
        </p:nvSpPr>
        <p:spPr/>
        <p:txBody>
          <a:bodyPr>
            <a:normAutofit fontScale="92500" lnSpcReduction="10000"/>
          </a:bodyPr>
          <a:lstStyle/>
          <a:p>
            <a:r>
              <a:rPr lang="en-CA" dirty="0"/>
              <a:t>Our people have been regarded as too insignificant to be worthy of notice, but a change will come. The </a:t>
            </a:r>
            <a:r>
              <a:rPr lang="en-CA" b="1" u="sng" dirty="0"/>
              <a:t>Christian world </a:t>
            </a:r>
            <a:r>
              <a:rPr lang="en-CA" dirty="0"/>
              <a:t>is now making movements which will necessarily bring commandment-keeping people into prominence. There is a </a:t>
            </a:r>
            <a:r>
              <a:rPr lang="en-CA" b="1" u="sng" dirty="0"/>
              <a:t>constant supplanting of God’s truth </a:t>
            </a:r>
            <a:r>
              <a:rPr lang="en-CA" dirty="0"/>
              <a:t>by the theories and </a:t>
            </a:r>
            <a:r>
              <a:rPr lang="en-CA" b="1" u="sng" dirty="0"/>
              <a:t>false doctrines of human origin.</a:t>
            </a:r>
            <a:r>
              <a:rPr lang="en-CA" dirty="0"/>
              <a:t> Movements are being set on foot </a:t>
            </a:r>
            <a:r>
              <a:rPr lang="en-CA" b="1" u="sng" dirty="0"/>
              <a:t>to enslave the consciences </a:t>
            </a:r>
            <a:r>
              <a:rPr lang="en-CA" dirty="0"/>
              <a:t>of those who would be loyal to God. The </a:t>
            </a:r>
            <a:r>
              <a:rPr lang="en-CA" b="1" u="sng" dirty="0"/>
              <a:t>lawmaking powers </a:t>
            </a:r>
            <a:r>
              <a:rPr lang="en-CA" dirty="0"/>
              <a:t>will be against God’s people. </a:t>
            </a:r>
            <a:r>
              <a:rPr lang="en-CA" b="1" u="sng" dirty="0"/>
              <a:t>Every soul will be tested</a:t>
            </a:r>
            <a:r>
              <a:rPr lang="en-CA" dirty="0"/>
              <a:t>. Oh, that we would, as a people, be wise for ourselves, and by precept and example impart that wisdom to our children! </a:t>
            </a:r>
            <a:r>
              <a:rPr lang="en-CA" b="1" u="sng" dirty="0"/>
              <a:t>Every position of our faith will be searched into</a:t>
            </a:r>
            <a:r>
              <a:rPr lang="en-CA" dirty="0"/>
              <a:t>; and if we are not thorough Bible students, established, strengthened, and settled, the wisdom of the world’s great men will lead us astray. { 5T 546.2} </a:t>
            </a:r>
          </a:p>
          <a:p>
            <a:r>
              <a:rPr lang="en-CA" b="1" u="sng" dirty="0"/>
              <a:t>Religious powers</a:t>
            </a:r>
            <a:r>
              <a:rPr lang="en-CA" dirty="0"/>
              <a:t>, allied to heaven </a:t>
            </a:r>
            <a:r>
              <a:rPr lang="en-CA" b="1" u="sng" dirty="0"/>
              <a:t>by profession</a:t>
            </a:r>
            <a:r>
              <a:rPr lang="en-CA" dirty="0"/>
              <a:t>, and </a:t>
            </a:r>
            <a:r>
              <a:rPr lang="en-CA" b="1" u="sng" dirty="0"/>
              <a:t>claiming to have the characteristics of a lamb,</a:t>
            </a:r>
            <a:r>
              <a:rPr lang="en-CA" dirty="0"/>
              <a:t> will show by their acts that they </a:t>
            </a:r>
            <a:r>
              <a:rPr lang="en-CA" b="1" u="sng" dirty="0"/>
              <a:t>have the heart of a dragon</a:t>
            </a:r>
            <a:r>
              <a:rPr lang="en-CA" dirty="0"/>
              <a:t>, and that they are instigated and controlled by Satan. The time is coming when God’s people will feel the hand of </a:t>
            </a:r>
            <a:r>
              <a:rPr lang="en-CA" b="1" u="sng" dirty="0"/>
              <a:t>persecution</a:t>
            </a:r>
            <a:r>
              <a:rPr lang="en-CA" dirty="0"/>
              <a:t> because they keep holy the seventh day.... But God’s people are to stand firm for Him. And the Lord will work in their behalf, showing plainly that He is the God of gods. { 9T 229, 230}</a:t>
            </a:r>
          </a:p>
        </p:txBody>
      </p:sp>
      <p:sp>
        <p:nvSpPr>
          <p:cNvPr id="4" name="Slide Number Placeholder 3">
            <a:extLst>
              <a:ext uri="{FF2B5EF4-FFF2-40B4-BE49-F238E27FC236}">
                <a16:creationId xmlns:a16="http://schemas.microsoft.com/office/drawing/2014/main" id="{0CF6FCBB-5878-48FD-9FAD-43A8F7AD52E2}"/>
              </a:ext>
            </a:extLst>
          </p:cNvPr>
          <p:cNvSpPr>
            <a:spLocks noGrp="1"/>
          </p:cNvSpPr>
          <p:nvPr>
            <p:ph type="sldNum" sz="quarter" idx="12"/>
          </p:nvPr>
        </p:nvSpPr>
        <p:spPr/>
        <p:txBody>
          <a:bodyPr/>
          <a:lstStyle/>
          <a:p>
            <a:fld id="{CA9F504A-471B-4830-A8C9-D0F8BA9299FE}" type="slidenum">
              <a:rPr lang="en-CA" smtClean="0"/>
              <a:t>12</a:t>
            </a:fld>
            <a:endParaRPr lang="en-CA"/>
          </a:p>
        </p:txBody>
      </p:sp>
    </p:spTree>
    <p:extLst>
      <p:ext uri="{BB962C8B-B14F-4D97-AF65-F5344CB8AC3E}">
        <p14:creationId xmlns:p14="http://schemas.microsoft.com/office/powerpoint/2010/main" val="317393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C67-EFD6-4E4F-887E-28DC0A406267}"/>
              </a:ext>
            </a:extLst>
          </p:cNvPr>
          <p:cNvSpPr>
            <a:spLocks noGrp="1"/>
          </p:cNvSpPr>
          <p:nvPr>
            <p:ph type="title"/>
          </p:nvPr>
        </p:nvSpPr>
        <p:spPr>
          <a:xfrm>
            <a:off x="1069848" y="437498"/>
            <a:ext cx="10058400" cy="1609344"/>
          </a:xfrm>
        </p:spPr>
        <p:txBody>
          <a:bodyPr/>
          <a:lstStyle/>
          <a:p>
            <a:r>
              <a:rPr lang="en-CA" dirty="0"/>
              <a:t>Triple application of the Sunday law</a:t>
            </a:r>
          </a:p>
        </p:txBody>
      </p:sp>
      <p:cxnSp>
        <p:nvCxnSpPr>
          <p:cNvPr id="4" name="Straight Connector 3">
            <a:extLst>
              <a:ext uri="{FF2B5EF4-FFF2-40B4-BE49-F238E27FC236}">
                <a16:creationId xmlns:a16="http://schemas.microsoft.com/office/drawing/2014/main" id="{BD84F25D-668C-4AD4-8795-60B344BA26CC}"/>
              </a:ext>
            </a:extLst>
          </p:cNvPr>
          <p:cNvCxnSpPr>
            <a:cxnSpLocks/>
          </p:cNvCxnSpPr>
          <p:nvPr/>
        </p:nvCxnSpPr>
        <p:spPr>
          <a:xfrm>
            <a:off x="1960776" y="4581427"/>
            <a:ext cx="7786539" cy="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45702C89-8475-41F9-9D1E-EDEC70E9263B}"/>
              </a:ext>
            </a:extLst>
          </p:cNvPr>
          <p:cNvCxnSpPr/>
          <p:nvPr/>
        </p:nvCxnSpPr>
        <p:spPr>
          <a:xfrm>
            <a:off x="2215299" y="3469064"/>
            <a:ext cx="0" cy="1112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7F961-7873-44DB-9AA7-DF2F96162BA5}"/>
              </a:ext>
            </a:extLst>
          </p:cNvPr>
          <p:cNvCxnSpPr/>
          <p:nvPr/>
        </p:nvCxnSpPr>
        <p:spPr>
          <a:xfrm>
            <a:off x="6096000" y="3469064"/>
            <a:ext cx="0" cy="1112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DDE3EE-688D-4EB4-8153-B1EB0CC48946}"/>
              </a:ext>
            </a:extLst>
          </p:cNvPr>
          <p:cNvCxnSpPr/>
          <p:nvPr/>
        </p:nvCxnSpPr>
        <p:spPr>
          <a:xfrm>
            <a:off x="9605914" y="3469064"/>
            <a:ext cx="0" cy="11123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7B8213A-CCC5-468F-9821-C9579242DC5F}"/>
              </a:ext>
            </a:extLst>
          </p:cNvPr>
          <p:cNvSpPr txBox="1"/>
          <p:nvPr/>
        </p:nvSpPr>
        <p:spPr>
          <a:xfrm>
            <a:off x="1809947" y="2922309"/>
            <a:ext cx="772998" cy="369331"/>
          </a:xfrm>
          <a:prstGeom prst="rect">
            <a:avLst/>
          </a:prstGeom>
          <a:noFill/>
        </p:spPr>
        <p:txBody>
          <a:bodyPr wrap="square" rtlCol="0">
            <a:spAutoFit/>
          </a:bodyPr>
          <a:lstStyle/>
          <a:p>
            <a:r>
              <a:rPr lang="en-CA" dirty="0"/>
              <a:t>1850</a:t>
            </a:r>
          </a:p>
        </p:txBody>
      </p:sp>
      <p:sp>
        <p:nvSpPr>
          <p:cNvPr id="11" name="TextBox 10">
            <a:extLst>
              <a:ext uri="{FF2B5EF4-FFF2-40B4-BE49-F238E27FC236}">
                <a16:creationId xmlns:a16="http://schemas.microsoft.com/office/drawing/2014/main" id="{DBB9EF0B-8C44-4B4A-9958-885CE9E966A1}"/>
              </a:ext>
            </a:extLst>
          </p:cNvPr>
          <p:cNvSpPr txBox="1"/>
          <p:nvPr/>
        </p:nvSpPr>
        <p:spPr>
          <a:xfrm>
            <a:off x="5709501" y="2922308"/>
            <a:ext cx="772998" cy="369331"/>
          </a:xfrm>
          <a:prstGeom prst="rect">
            <a:avLst/>
          </a:prstGeom>
          <a:noFill/>
        </p:spPr>
        <p:txBody>
          <a:bodyPr wrap="square" rtlCol="0">
            <a:spAutoFit/>
          </a:bodyPr>
          <a:lstStyle/>
          <a:p>
            <a:r>
              <a:rPr lang="en-CA" dirty="0"/>
              <a:t>1888</a:t>
            </a:r>
          </a:p>
        </p:txBody>
      </p:sp>
      <p:sp>
        <p:nvSpPr>
          <p:cNvPr id="12" name="TextBox 11">
            <a:extLst>
              <a:ext uri="{FF2B5EF4-FFF2-40B4-BE49-F238E27FC236}">
                <a16:creationId xmlns:a16="http://schemas.microsoft.com/office/drawing/2014/main" id="{1E40DAFB-D3B1-4E20-A055-EEFC3418FEDC}"/>
              </a:ext>
            </a:extLst>
          </p:cNvPr>
          <p:cNvSpPr txBox="1"/>
          <p:nvPr/>
        </p:nvSpPr>
        <p:spPr>
          <a:xfrm>
            <a:off x="9341965" y="2968981"/>
            <a:ext cx="527898" cy="367648"/>
          </a:xfrm>
          <a:prstGeom prst="rect">
            <a:avLst/>
          </a:prstGeom>
          <a:noFill/>
        </p:spPr>
        <p:txBody>
          <a:bodyPr wrap="square" rtlCol="0">
            <a:spAutoFit/>
          </a:bodyPr>
          <a:lstStyle/>
          <a:p>
            <a:r>
              <a:rPr lang="en-CA" dirty="0"/>
              <a:t>SL</a:t>
            </a:r>
          </a:p>
        </p:txBody>
      </p:sp>
      <p:sp>
        <p:nvSpPr>
          <p:cNvPr id="13" name="TextBox 12">
            <a:extLst>
              <a:ext uri="{FF2B5EF4-FFF2-40B4-BE49-F238E27FC236}">
                <a16:creationId xmlns:a16="http://schemas.microsoft.com/office/drawing/2014/main" id="{7664C32F-17DD-4455-9A8C-45B9F347704B}"/>
              </a:ext>
            </a:extLst>
          </p:cNvPr>
          <p:cNvSpPr txBox="1"/>
          <p:nvPr/>
        </p:nvSpPr>
        <p:spPr>
          <a:xfrm>
            <a:off x="1640264" y="4747510"/>
            <a:ext cx="1517715" cy="646331"/>
          </a:xfrm>
          <a:prstGeom prst="rect">
            <a:avLst/>
          </a:prstGeom>
          <a:noFill/>
        </p:spPr>
        <p:txBody>
          <a:bodyPr wrap="square" rtlCol="0">
            <a:spAutoFit/>
          </a:bodyPr>
          <a:lstStyle/>
          <a:p>
            <a:r>
              <a:rPr lang="en-CA" dirty="0"/>
              <a:t>Fugitive Slave Acts</a:t>
            </a:r>
          </a:p>
        </p:txBody>
      </p:sp>
      <p:sp>
        <p:nvSpPr>
          <p:cNvPr id="14" name="TextBox 13">
            <a:extLst>
              <a:ext uri="{FF2B5EF4-FFF2-40B4-BE49-F238E27FC236}">
                <a16:creationId xmlns:a16="http://schemas.microsoft.com/office/drawing/2014/main" id="{00F7BE0C-EA7E-417F-A8F1-C5DF1B3A0942}"/>
              </a:ext>
            </a:extLst>
          </p:cNvPr>
          <p:cNvSpPr txBox="1"/>
          <p:nvPr/>
        </p:nvSpPr>
        <p:spPr>
          <a:xfrm>
            <a:off x="5412557" y="4747509"/>
            <a:ext cx="1517715" cy="369332"/>
          </a:xfrm>
          <a:prstGeom prst="rect">
            <a:avLst/>
          </a:prstGeom>
          <a:noFill/>
        </p:spPr>
        <p:txBody>
          <a:bodyPr wrap="square" rtlCol="0">
            <a:spAutoFit/>
          </a:bodyPr>
          <a:lstStyle/>
          <a:p>
            <a:r>
              <a:rPr lang="en-CA" dirty="0"/>
              <a:t>Blair Bill</a:t>
            </a:r>
          </a:p>
        </p:txBody>
      </p:sp>
      <p:sp>
        <p:nvSpPr>
          <p:cNvPr id="15" name="TextBox 14">
            <a:extLst>
              <a:ext uri="{FF2B5EF4-FFF2-40B4-BE49-F238E27FC236}">
                <a16:creationId xmlns:a16="http://schemas.microsoft.com/office/drawing/2014/main" id="{ED6B8505-1ED0-48A0-B015-F0391CA7D0D0}"/>
              </a:ext>
            </a:extLst>
          </p:cNvPr>
          <p:cNvSpPr txBox="1"/>
          <p:nvPr/>
        </p:nvSpPr>
        <p:spPr>
          <a:xfrm>
            <a:off x="9034023" y="4713861"/>
            <a:ext cx="1910497" cy="646331"/>
          </a:xfrm>
          <a:prstGeom prst="rect">
            <a:avLst/>
          </a:prstGeom>
          <a:noFill/>
        </p:spPr>
        <p:txBody>
          <a:bodyPr wrap="square" rtlCol="0">
            <a:spAutoFit/>
          </a:bodyPr>
          <a:lstStyle/>
          <a:p>
            <a:r>
              <a:rPr lang="en-CA" dirty="0"/>
              <a:t>Church &amp; State</a:t>
            </a:r>
          </a:p>
          <a:p>
            <a:r>
              <a:rPr lang="en-CA" dirty="0"/>
              <a:t>Equality</a:t>
            </a:r>
          </a:p>
        </p:txBody>
      </p:sp>
      <p:sp>
        <p:nvSpPr>
          <p:cNvPr id="16" name="Arrow: Curved Down 15">
            <a:extLst>
              <a:ext uri="{FF2B5EF4-FFF2-40B4-BE49-F238E27FC236}">
                <a16:creationId xmlns:a16="http://schemas.microsoft.com/office/drawing/2014/main" id="{B91DE070-DDD7-4ACB-9E42-4468120ACFC4}"/>
              </a:ext>
            </a:extLst>
          </p:cNvPr>
          <p:cNvSpPr/>
          <p:nvPr/>
        </p:nvSpPr>
        <p:spPr>
          <a:xfrm>
            <a:off x="2092751" y="2179276"/>
            <a:ext cx="7513163" cy="85615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Arrow: Curved Down 16">
            <a:extLst>
              <a:ext uri="{FF2B5EF4-FFF2-40B4-BE49-F238E27FC236}">
                <a16:creationId xmlns:a16="http://schemas.microsoft.com/office/drawing/2014/main" id="{6F585395-C666-4848-A722-E5352C68414E}"/>
              </a:ext>
            </a:extLst>
          </p:cNvPr>
          <p:cNvSpPr/>
          <p:nvPr/>
        </p:nvSpPr>
        <p:spPr>
          <a:xfrm>
            <a:off x="5929460" y="2552976"/>
            <a:ext cx="3242820" cy="36933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Slide Number Placeholder 2">
            <a:extLst>
              <a:ext uri="{FF2B5EF4-FFF2-40B4-BE49-F238E27FC236}">
                <a16:creationId xmlns:a16="http://schemas.microsoft.com/office/drawing/2014/main" id="{01083899-597D-4E2F-B9DE-B1944DE11691}"/>
              </a:ext>
            </a:extLst>
          </p:cNvPr>
          <p:cNvSpPr>
            <a:spLocks noGrp="1"/>
          </p:cNvSpPr>
          <p:nvPr>
            <p:ph type="sldNum" sz="quarter" idx="12"/>
          </p:nvPr>
        </p:nvSpPr>
        <p:spPr/>
        <p:txBody>
          <a:bodyPr/>
          <a:lstStyle/>
          <a:p>
            <a:fld id="{CA9F504A-471B-4830-A8C9-D0F8BA9299FE}" type="slidenum">
              <a:rPr lang="en-CA" smtClean="0"/>
              <a:t>13</a:t>
            </a:fld>
            <a:endParaRPr lang="en-CA"/>
          </a:p>
        </p:txBody>
      </p:sp>
    </p:spTree>
    <p:extLst>
      <p:ext uri="{BB962C8B-B14F-4D97-AF65-F5344CB8AC3E}">
        <p14:creationId xmlns:p14="http://schemas.microsoft.com/office/powerpoint/2010/main" val="260181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6F866-09A1-44D1-930D-16E3F944A4A1}"/>
              </a:ext>
            </a:extLst>
          </p:cNvPr>
          <p:cNvSpPr>
            <a:spLocks noGrp="1"/>
          </p:cNvSpPr>
          <p:nvPr>
            <p:ph type="title"/>
          </p:nvPr>
        </p:nvSpPr>
        <p:spPr/>
        <p:txBody>
          <a:bodyPr/>
          <a:lstStyle/>
          <a:p>
            <a:r>
              <a:rPr lang="en-CA" dirty="0"/>
              <a:t>How </a:t>
            </a:r>
            <a:r>
              <a:rPr lang="en-CA" dirty="0" err="1"/>
              <a:t>readest</a:t>
            </a:r>
            <a:r>
              <a:rPr lang="en-CA" dirty="0"/>
              <a:t> thou?</a:t>
            </a:r>
          </a:p>
        </p:txBody>
      </p:sp>
      <p:sp>
        <p:nvSpPr>
          <p:cNvPr id="3" name="Text Placeholder 2">
            <a:extLst>
              <a:ext uri="{FF2B5EF4-FFF2-40B4-BE49-F238E27FC236}">
                <a16:creationId xmlns:a16="http://schemas.microsoft.com/office/drawing/2014/main" id="{F8AA72B8-33B4-40E2-A428-1FEF248414C2}"/>
              </a:ext>
            </a:extLst>
          </p:cNvPr>
          <p:cNvSpPr>
            <a:spLocks noGrp="1"/>
          </p:cNvSpPr>
          <p:nvPr>
            <p:ph type="body" idx="1"/>
          </p:nvPr>
        </p:nvSpPr>
        <p:spPr>
          <a:xfrm>
            <a:off x="1468190" y="5001202"/>
            <a:ext cx="9052560" cy="1066800"/>
          </a:xfrm>
        </p:spPr>
        <p:txBody>
          <a:bodyPr/>
          <a:lstStyle/>
          <a:p>
            <a:pPr algn="ctr"/>
            <a:r>
              <a:rPr lang="en-CA" dirty="0"/>
              <a:t>The Sins of Babylon – Early Writings 273</a:t>
            </a:r>
          </a:p>
        </p:txBody>
      </p:sp>
      <p:sp>
        <p:nvSpPr>
          <p:cNvPr id="4" name="Slide Number Placeholder 3">
            <a:extLst>
              <a:ext uri="{FF2B5EF4-FFF2-40B4-BE49-F238E27FC236}">
                <a16:creationId xmlns:a16="http://schemas.microsoft.com/office/drawing/2014/main" id="{1380E001-BD2C-4F36-88C4-6990AC9AFD04}"/>
              </a:ext>
            </a:extLst>
          </p:cNvPr>
          <p:cNvSpPr>
            <a:spLocks noGrp="1"/>
          </p:cNvSpPr>
          <p:nvPr>
            <p:ph type="sldNum" sz="quarter" idx="12"/>
          </p:nvPr>
        </p:nvSpPr>
        <p:spPr/>
        <p:txBody>
          <a:bodyPr/>
          <a:lstStyle/>
          <a:p>
            <a:fld id="{CA9F504A-471B-4830-A8C9-D0F8BA9299FE}" type="slidenum">
              <a:rPr lang="en-CA" smtClean="0"/>
              <a:t>14</a:t>
            </a:fld>
            <a:endParaRPr lang="en-CA"/>
          </a:p>
        </p:txBody>
      </p:sp>
    </p:spTree>
    <p:extLst>
      <p:ext uri="{BB962C8B-B14F-4D97-AF65-F5344CB8AC3E}">
        <p14:creationId xmlns:p14="http://schemas.microsoft.com/office/powerpoint/2010/main" val="77610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9DCE-E8F9-4D89-B3DC-8351DD2314F6}"/>
              </a:ext>
            </a:extLst>
          </p:cNvPr>
          <p:cNvSpPr>
            <a:spLocks noGrp="1"/>
          </p:cNvSpPr>
          <p:nvPr>
            <p:ph type="title"/>
          </p:nvPr>
        </p:nvSpPr>
        <p:spPr/>
        <p:txBody>
          <a:bodyPr/>
          <a:lstStyle/>
          <a:p>
            <a:r>
              <a:rPr lang="en-CA" dirty="0"/>
              <a:t>Parable teachings: the methodology</a:t>
            </a:r>
          </a:p>
        </p:txBody>
      </p:sp>
      <p:sp>
        <p:nvSpPr>
          <p:cNvPr id="3" name="Content Placeholder 2">
            <a:extLst>
              <a:ext uri="{FF2B5EF4-FFF2-40B4-BE49-F238E27FC236}">
                <a16:creationId xmlns:a16="http://schemas.microsoft.com/office/drawing/2014/main" id="{149ED1C5-A05D-4F87-875C-0B8F070024DE}"/>
              </a:ext>
            </a:extLst>
          </p:cNvPr>
          <p:cNvSpPr>
            <a:spLocks noGrp="1"/>
          </p:cNvSpPr>
          <p:nvPr>
            <p:ph idx="1"/>
          </p:nvPr>
        </p:nvSpPr>
        <p:spPr/>
        <p:txBody>
          <a:bodyPr/>
          <a:lstStyle/>
          <a:p>
            <a:r>
              <a:rPr lang="en-CA" dirty="0"/>
              <a:t>Publishing Date</a:t>
            </a:r>
          </a:p>
          <a:p>
            <a:r>
              <a:rPr lang="en-CA" dirty="0"/>
              <a:t>Historical context ( internal and external)</a:t>
            </a:r>
          </a:p>
          <a:p>
            <a:r>
              <a:rPr lang="en-CA" dirty="0"/>
              <a:t>Title </a:t>
            </a:r>
          </a:p>
          <a:p>
            <a:r>
              <a:rPr lang="en-CA" dirty="0"/>
              <a:t>First sentence and the most important word </a:t>
            </a:r>
          </a:p>
          <a:p>
            <a:r>
              <a:rPr lang="en-CA" dirty="0"/>
              <a:t>First paragraph</a:t>
            </a:r>
          </a:p>
          <a:p>
            <a:r>
              <a:rPr lang="en-CA" dirty="0"/>
              <a:t>Conclusion </a:t>
            </a:r>
          </a:p>
          <a:p>
            <a:endParaRPr lang="en-CA" dirty="0"/>
          </a:p>
          <a:p>
            <a:endParaRPr lang="en-CA" dirty="0"/>
          </a:p>
        </p:txBody>
      </p:sp>
      <p:sp>
        <p:nvSpPr>
          <p:cNvPr id="4" name="Slide Number Placeholder 3">
            <a:extLst>
              <a:ext uri="{FF2B5EF4-FFF2-40B4-BE49-F238E27FC236}">
                <a16:creationId xmlns:a16="http://schemas.microsoft.com/office/drawing/2014/main" id="{FCE4CACC-2EB3-4E7E-855C-528661648F20}"/>
              </a:ext>
            </a:extLst>
          </p:cNvPr>
          <p:cNvSpPr>
            <a:spLocks noGrp="1"/>
          </p:cNvSpPr>
          <p:nvPr>
            <p:ph type="sldNum" sz="quarter" idx="12"/>
          </p:nvPr>
        </p:nvSpPr>
        <p:spPr/>
        <p:txBody>
          <a:bodyPr/>
          <a:lstStyle/>
          <a:p>
            <a:fld id="{CA9F504A-471B-4830-A8C9-D0F8BA9299FE}" type="slidenum">
              <a:rPr lang="en-CA" smtClean="0"/>
              <a:t>15</a:t>
            </a:fld>
            <a:endParaRPr lang="en-CA"/>
          </a:p>
        </p:txBody>
      </p:sp>
    </p:spTree>
    <p:extLst>
      <p:ext uri="{BB962C8B-B14F-4D97-AF65-F5344CB8AC3E}">
        <p14:creationId xmlns:p14="http://schemas.microsoft.com/office/powerpoint/2010/main" val="41158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6844-BE07-4F10-BB2B-370A302448BB}"/>
              </a:ext>
            </a:extLst>
          </p:cNvPr>
          <p:cNvSpPr>
            <a:spLocks noGrp="1"/>
          </p:cNvSpPr>
          <p:nvPr>
            <p:ph type="title"/>
          </p:nvPr>
        </p:nvSpPr>
        <p:spPr/>
        <p:txBody>
          <a:bodyPr/>
          <a:lstStyle/>
          <a:p>
            <a:r>
              <a:rPr lang="en-CA" dirty="0"/>
              <a:t>Publishing date</a:t>
            </a:r>
          </a:p>
        </p:txBody>
      </p:sp>
      <p:sp>
        <p:nvSpPr>
          <p:cNvPr id="3" name="Content Placeholder 2">
            <a:extLst>
              <a:ext uri="{FF2B5EF4-FFF2-40B4-BE49-F238E27FC236}">
                <a16:creationId xmlns:a16="http://schemas.microsoft.com/office/drawing/2014/main" id="{9FB557A3-A711-456C-8CFD-11E8D92168A5}"/>
              </a:ext>
            </a:extLst>
          </p:cNvPr>
          <p:cNvSpPr>
            <a:spLocks noGrp="1"/>
          </p:cNvSpPr>
          <p:nvPr>
            <p:ph idx="1"/>
          </p:nvPr>
        </p:nvSpPr>
        <p:spPr/>
        <p:txBody>
          <a:bodyPr>
            <a:normAutofit lnSpcReduction="10000"/>
          </a:bodyPr>
          <a:lstStyle/>
          <a:p>
            <a:r>
              <a:rPr lang="en-CA" sz="2800" dirty="0"/>
              <a:t>Early Writings was printed in 1882. { EW iii.4 } </a:t>
            </a:r>
          </a:p>
          <a:p>
            <a:r>
              <a:rPr lang="en-CA" sz="2800" dirty="0"/>
              <a:t>It is comprised of three books</a:t>
            </a:r>
          </a:p>
          <a:p>
            <a:pPr marL="0" indent="0">
              <a:buNone/>
            </a:pPr>
            <a:r>
              <a:rPr lang="en-CA" sz="2800" dirty="0"/>
              <a:t>- Christian Experience and Views of Mrs. E. G. White, First printed in </a:t>
            </a:r>
            <a:r>
              <a:rPr lang="en-CA" sz="2800" b="1" dirty="0"/>
              <a:t>1851</a:t>
            </a:r>
            <a:r>
              <a:rPr lang="en-CA" sz="2800" dirty="0"/>
              <a:t>; </a:t>
            </a:r>
          </a:p>
          <a:p>
            <a:pPr>
              <a:buFontTx/>
              <a:buChar char="-"/>
            </a:pPr>
            <a:r>
              <a:rPr lang="en-CA" sz="2800" dirty="0"/>
              <a:t>A Supplement to Experience and Views, Issued in </a:t>
            </a:r>
            <a:r>
              <a:rPr lang="en-CA" sz="2800" b="1" dirty="0"/>
              <a:t>1854</a:t>
            </a:r>
            <a:r>
              <a:rPr lang="en-CA" sz="2800" dirty="0"/>
              <a:t>; </a:t>
            </a:r>
          </a:p>
          <a:p>
            <a:pPr>
              <a:buFontTx/>
              <a:buChar char="-"/>
            </a:pPr>
            <a:r>
              <a:rPr lang="en-CA" sz="2800" dirty="0"/>
              <a:t>and Spiritual Gifts, Volume I, which appeared in </a:t>
            </a:r>
            <a:r>
              <a:rPr lang="en-CA" sz="2800" b="1" dirty="0"/>
              <a:t>1858</a:t>
            </a:r>
            <a:r>
              <a:rPr lang="en-CA" sz="2800" dirty="0"/>
              <a:t>. { EW iii.2 } </a:t>
            </a:r>
          </a:p>
          <a:p>
            <a:r>
              <a:rPr lang="en-CA" sz="2800" dirty="0"/>
              <a:t> The chapter the Sins of Babylon is located in the Book Spiritual Gifts, Volume I</a:t>
            </a:r>
          </a:p>
          <a:p>
            <a:pPr marL="0" indent="0">
              <a:buNone/>
            </a:pPr>
            <a:endParaRPr lang="en-CA" dirty="0"/>
          </a:p>
        </p:txBody>
      </p:sp>
      <p:sp>
        <p:nvSpPr>
          <p:cNvPr id="4" name="Slide Number Placeholder 3">
            <a:extLst>
              <a:ext uri="{FF2B5EF4-FFF2-40B4-BE49-F238E27FC236}">
                <a16:creationId xmlns:a16="http://schemas.microsoft.com/office/drawing/2014/main" id="{58B66567-9925-411D-9F0C-EBAEFA801B89}"/>
              </a:ext>
            </a:extLst>
          </p:cNvPr>
          <p:cNvSpPr>
            <a:spLocks noGrp="1"/>
          </p:cNvSpPr>
          <p:nvPr>
            <p:ph type="sldNum" sz="quarter" idx="12"/>
          </p:nvPr>
        </p:nvSpPr>
        <p:spPr/>
        <p:txBody>
          <a:bodyPr/>
          <a:lstStyle/>
          <a:p>
            <a:fld id="{CA9F504A-471B-4830-A8C9-D0F8BA9299FE}" type="slidenum">
              <a:rPr lang="en-CA" smtClean="0"/>
              <a:t>16</a:t>
            </a:fld>
            <a:endParaRPr lang="en-CA"/>
          </a:p>
        </p:txBody>
      </p:sp>
    </p:spTree>
    <p:extLst>
      <p:ext uri="{BB962C8B-B14F-4D97-AF65-F5344CB8AC3E}">
        <p14:creationId xmlns:p14="http://schemas.microsoft.com/office/powerpoint/2010/main" val="148649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37CC-6DF9-48BD-8A6A-58247AFE233B}"/>
              </a:ext>
            </a:extLst>
          </p:cNvPr>
          <p:cNvSpPr>
            <a:spLocks noGrp="1"/>
          </p:cNvSpPr>
          <p:nvPr>
            <p:ph type="title"/>
          </p:nvPr>
        </p:nvSpPr>
        <p:spPr/>
        <p:txBody>
          <a:bodyPr/>
          <a:lstStyle/>
          <a:p>
            <a:r>
              <a:rPr lang="en-CA" dirty="0"/>
              <a:t>Historical context</a:t>
            </a:r>
          </a:p>
        </p:txBody>
      </p:sp>
      <p:sp>
        <p:nvSpPr>
          <p:cNvPr id="3" name="Content Placeholder 2">
            <a:extLst>
              <a:ext uri="{FF2B5EF4-FFF2-40B4-BE49-F238E27FC236}">
                <a16:creationId xmlns:a16="http://schemas.microsoft.com/office/drawing/2014/main" id="{3208004B-3229-46CC-B251-3EAFEFBB9CCB}"/>
              </a:ext>
            </a:extLst>
          </p:cNvPr>
          <p:cNvSpPr>
            <a:spLocks noGrp="1"/>
          </p:cNvSpPr>
          <p:nvPr>
            <p:ph idx="1"/>
          </p:nvPr>
        </p:nvSpPr>
        <p:spPr>
          <a:xfrm>
            <a:off x="1069848" y="1819373"/>
            <a:ext cx="10058400" cy="4352827"/>
          </a:xfrm>
        </p:spPr>
        <p:txBody>
          <a:bodyPr>
            <a:normAutofit fontScale="55000" lnSpcReduction="20000"/>
          </a:bodyPr>
          <a:lstStyle/>
          <a:p>
            <a:r>
              <a:rPr lang="en-CA" b="1" dirty="0"/>
              <a:t>Externally</a:t>
            </a:r>
            <a:r>
              <a:rPr lang="en-CA" dirty="0"/>
              <a:t>:  Issue of slavery</a:t>
            </a:r>
          </a:p>
          <a:p>
            <a:pPr>
              <a:buFont typeface="Wingdings" panose="05000000000000000000" pitchFamily="2" charset="2"/>
              <a:buChar char="v"/>
            </a:pPr>
            <a:r>
              <a:rPr lang="en-CA" dirty="0"/>
              <a:t> </a:t>
            </a:r>
            <a:r>
              <a:rPr lang="en-CA" b="1" dirty="0"/>
              <a:t>Compromise of 1820 </a:t>
            </a:r>
            <a:r>
              <a:rPr lang="en-CA" dirty="0"/>
              <a:t>( The Missouri Compromise) :</a:t>
            </a:r>
          </a:p>
          <a:p>
            <a:pPr marL="0" indent="0">
              <a:buNone/>
            </a:pPr>
            <a:r>
              <a:rPr lang="en-CA" dirty="0"/>
              <a:t>	- Attempt to settle America’s  slavery issue by setting a line that excluded  slave states from the Missouri Territory north of the parallel 	36°30’ which was the Southern border of  Missouri itself. </a:t>
            </a:r>
          </a:p>
          <a:p>
            <a:pPr marL="0" indent="0">
              <a:buNone/>
            </a:pPr>
            <a:r>
              <a:rPr lang="en-CA" dirty="0"/>
              <a:t>	- Instigator was Henry Clay</a:t>
            </a:r>
          </a:p>
          <a:p>
            <a:pPr>
              <a:buFont typeface="Wingdings" panose="05000000000000000000" pitchFamily="2" charset="2"/>
              <a:buChar char="v"/>
            </a:pPr>
            <a:r>
              <a:rPr lang="en-CA" dirty="0"/>
              <a:t> </a:t>
            </a:r>
            <a:r>
              <a:rPr lang="en-CA" b="1" dirty="0"/>
              <a:t>American Expansion </a:t>
            </a:r>
            <a:r>
              <a:rPr lang="en-CA" dirty="0"/>
              <a:t>( Manifest destiny)</a:t>
            </a:r>
          </a:p>
          <a:p>
            <a:pPr marL="0" indent="0">
              <a:buNone/>
            </a:pPr>
            <a:r>
              <a:rPr lang="en-CA" dirty="0"/>
              <a:t>	- End of Mexican-American War in 1848.  President James K. Polk</a:t>
            </a:r>
          </a:p>
          <a:p>
            <a:pPr marL="0" indent="0">
              <a:buNone/>
            </a:pPr>
            <a:r>
              <a:rPr lang="en-CA" dirty="0"/>
              <a:t>	- Issue of free state/slave states balance with California territories (Nevada, Arizona. Utah, and  Wyoming).</a:t>
            </a:r>
          </a:p>
          <a:p>
            <a:pPr marL="0" indent="0">
              <a:buNone/>
            </a:pPr>
            <a:r>
              <a:rPr lang="en-CA" dirty="0"/>
              <a:t>	- California joined the Union September 9, 1850.</a:t>
            </a:r>
          </a:p>
          <a:p>
            <a:pPr marL="0" indent="0">
              <a:buNone/>
            </a:pPr>
            <a:r>
              <a:rPr lang="en-CA" dirty="0"/>
              <a:t>	- To secure a balance, Henry clay proposed a series of laws known as </a:t>
            </a:r>
            <a:r>
              <a:rPr lang="en-CA" dirty="0" err="1"/>
              <a:t>Omibus</a:t>
            </a:r>
            <a:r>
              <a:rPr lang="en-CA" dirty="0"/>
              <a:t> law or the compromise of 1850</a:t>
            </a:r>
          </a:p>
          <a:p>
            <a:pPr>
              <a:buFont typeface="Wingdings" panose="05000000000000000000" pitchFamily="2" charset="2"/>
              <a:buChar char="v"/>
            </a:pPr>
            <a:r>
              <a:rPr lang="en-CA" dirty="0"/>
              <a:t> </a:t>
            </a:r>
            <a:r>
              <a:rPr lang="en-CA" b="1" dirty="0"/>
              <a:t>Compromise of 1850</a:t>
            </a:r>
          </a:p>
          <a:p>
            <a:pPr marL="0" indent="0">
              <a:buNone/>
            </a:pPr>
            <a:r>
              <a:rPr lang="en-CA" dirty="0"/>
              <a:t>	-  The slave trade would be banned in the nation’s capital Washington DC, but slavery would be allowed to continue,</a:t>
            </a:r>
          </a:p>
          <a:p>
            <a:pPr marL="0" indent="0">
              <a:buNone/>
            </a:pPr>
            <a:r>
              <a:rPr lang="en-CA" dirty="0"/>
              <a:t>	- California would enter the US as a free state,</a:t>
            </a:r>
          </a:p>
          <a:p>
            <a:pPr marL="0" indent="0">
              <a:buNone/>
            </a:pPr>
            <a:r>
              <a:rPr lang="en-CA" dirty="0"/>
              <a:t>	- The state of Texas would be smaller and would receive $10,000,000 in compensation, </a:t>
            </a:r>
          </a:p>
          <a:p>
            <a:pPr marL="0" indent="0">
              <a:buNone/>
            </a:pPr>
            <a:r>
              <a:rPr lang="en-CA" dirty="0"/>
              <a:t>	- Utah and New Mexico would decide whether they would be slave states or free states,</a:t>
            </a:r>
          </a:p>
          <a:p>
            <a:pPr marL="0" indent="0">
              <a:buNone/>
            </a:pPr>
            <a:r>
              <a:rPr lang="en-CA" dirty="0"/>
              <a:t>	- A fugitive slave law which would penalize authorities who did not try hard enough to capture fugitives, while offering bonuses to those who capture 	fugitives. </a:t>
            </a:r>
          </a:p>
          <a:p>
            <a:pPr marL="0" indent="0">
              <a:buNone/>
            </a:pPr>
            <a:endParaRPr lang="en-CA" dirty="0"/>
          </a:p>
        </p:txBody>
      </p:sp>
      <p:sp>
        <p:nvSpPr>
          <p:cNvPr id="4" name="Slide Number Placeholder 3">
            <a:extLst>
              <a:ext uri="{FF2B5EF4-FFF2-40B4-BE49-F238E27FC236}">
                <a16:creationId xmlns:a16="http://schemas.microsoft.com/office/drawing/2014/main" id="{243BE2F8-0B15-438A-9C42-833C4C7C958E}"/>
              </a:ext>
            </a:extLst>
          </p:cNvPr>
          <p:cNvSpPr>
            <a:spLocks noGrp="1"/>
          </p:cNvSpPr>
          <p:nvPr>
            <p:ph type="sldNum" sz="quarter" idx="12"/>
          </p:nvPr>
        </p:nvSpPr>
        <p:spPr/>
        <p:txBody>
          <a:bodyPr/>
          <a:lstStyle/>
          <a:p>
            <a:fld id="{CA9F504A-471B-4830-A8C9-D0F8BA9299FE}" type="slidenum">
              <a:rPr lang="en-CA" smtClean="0"/>
              <a:t>17</a:t>
            </a:fld>
            <a:endParaRPr lang="en-CA"/>
          </a:p>
        </p:txBody>
      </p:sp>
    </p:spTree>
    <p:extLst>
      <p:ext uri="{BB962C8B-B14F-4D97-AF65-F5344CB8AC3E}">
        <p14:creationId xmlns:p14="http://schemas.microsoft.com/office/powerpoint/2010/main" val="63491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3842C-1322-431D-B361-ED9579652BA7}"/>
              </a:ext>
            </a:extLst>
          </p:cNvPr>
          <p:cNvSpPr>
            <a:spLocks noGrp="1"/>
          </p:cNvSpPr>
          <p:nvPr>
            <p:ph type="title"/>
          </p:nvPr>
        </p:nvSpPr>
        <p:spPr/>
        <p:txBody>
          <a:bodyPr/>
          <a:lstStyle/>
          <a:p>
            <a:r>
              <a:rPr lang="en-CA" dirty="0"/>
              <a:t>Historical context</a:t>
            </a:r>
          </a:p>
        </p:txBody>
      </p:sp>
      <p:sp>
        <p:nvSpPr>
          <p:cNvPr id="3" name="Content Placeholder 2">
            <a:extLst>
              <a:ext uri="{FF2B5EF4-FFF2-40B4-BE49-F238E27FC236}">
                <a16:creationId xmlns:a16="http://schemas.microsoft.com/office/drawing/2014/main" id="{2497D157-449C-44C9-AD32-0FEEADDBBB65}"/>
              </a:ext>
            </a:extLst>
          </p:cNvPr>
          <p:cNvSpPr>
            <a:spLocks noGrp="1"/>
          </p:cNvSpPr>
          <p:nvPr>
            <p:ph idx="1"/>
          </p:nvPr>
        </p:nvSpPr>
        <p:spPr/>
        <p:txBody>
          <a:bodyPr/>
          <a:lstStyle/>
          <a:p>
            <a:r>
              <a:rPr lang="en-CA" dirty="0"/>
              <a:t>Internally</a:t>
            </a:r>
          </a:p>
          <a:p>
            <a:r>
              <a:rPr lang="en-CA" dirty="0"/>
              <a:t>Oct. 22, 1844: Great disappointment;</a:t>
            </a:r>
          </a:p>
          <a:p>
            <a:r>
              <a:rPr lang="en-CA" dirty="0"/>
              <a:t>1846 : Truth about the Sabbath</a:t>
            </a:r>
          </a:p>
          <a:p>
            <a:r>
              <a:rPr lang="en-CA" dirty="0"/>
              <a:t>1850 : Second chart printed</a:t>
            </a:r>
          </a:p>
          <a:p>
            <a:r>
              <a:rPr lang="en-CA" dirty="0"/>
              <a:t>1850: Laodicean condition</a:t>
            </a:r>
          </a:p>
        </p:txBody>
      </p:sp>
      <p:sp>
        <p:nvSpPr>
          <p:cNvPr id="4" name="Slide Number Placeholder 3">
            <a:extLst>
              <a:ext uri="{FF2B5EF4-FFF2-40B4-BE49-F238E27FC236}">
                <a16:creationId xmlns:a16="http://schemas.microsoft.com/office/drawing/2014/main" id="{AD392DD6-66BE-4F06-9B2C-91BC710DF227}"/>
              </a:ext>
            </a:extLst>
          </p:cNvPr>
          <p:cNvSpPr>
            <a:spLocks noGrp="1"/>
          </p:cNvSpPr>
          <p:nvPr>
            <p:ph type="sldNum" sz="quarter" idx="12"/>
          </p:nvPr>
        </p:nvSpPr>
        <p:spPr/>
        <p:txBody>
          <a:bodyPr/>
          <a:lstStyle/>
          <a:p>
            <a:fld id="{CA9F504A-471B-4830-A8C9-D0F8BA9299FE}" type="slidenum">
              <a:rPr lang="en-CA" smtClean="0"/>
              <a:t>18</a:t>
            </a:fld>
            <a:endParaRPr lang="en-CA"/>
          </a:p>
        </p:txBody>
      </p:sp>
    </p:spTree>
    <p:extLst>
      <p:ext uri="{BB962C8B-B14F-4D97-AF65-F5344CB8AC3E}">
        <p14:creationId xmlns:p14="http://schemas.microsoft.com/office/powerpoint/2010/main" val="380143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B422F-414C-47D4-9E77-9C768F5543C7}"/>
              </a:ext>
            </a:extLst>
          </p:cNvPr>
          <p:cNvSpPr>
            <a:spLocks noGrp="1"/>
          </p:cNvSpPr>
          <p:nvPr>
            <p:ph type="title"/>
          </p:nvPr>
        </p:nvSpPr>
        <p:spPr/>
        <p:txBody>
          <a:bodyPr/>
          <a:lstStyle/>
          <a:p>
            <a:r>
              <a:rPr lang="en-CA" dirty="0"/>
              <a:t>The title: the sins of Babylon</a:t>
            </a:r>
          </a:p>
        </p:txBody>
      </p:sp>
      <p:sp>
        <p:nvSpPr>
          <p:cNvPr id="3" name="Content Placeholder 2">
            <a:extLst>
              <a:ext uri="{FF2B5EF4-FFF2-40B4-BE49-F238E27FC236}">
                <a16:creationId xmlns:a16="http://schemas.microsoft.com/office/drawing/2014/main" id="{C024F6F0-4EA3-4BC6-AB2A-7104AB5F16B7}"/>
              </a:ext>
            </a:extLst>
          </p:cNvPr>
          <p:cNvSpPr>
            <a:spLocks noGrp="1"/>
          </p:cNvSpPr>
          <p:nvPr>
            <p:ph idx="1"/>
          </p:nvPr>
        </p:nvSpPr>
        <p:spPr/>
        <p:txBody>
          <a:bodyPr>
            <a:normAutofit/>
          </a:bodyPr>
          <a:lstStyle/>
          <a:p>
            <a:r>
              <a:rPr lang="en-CA" sz="4000" dirty="0"/>
              <a:t>What is a sin?</a:t>
            </a:r>
          </a:p>
          <a:p>
            <a:r>
              <a:rPr lang="en-CA" sz="4000" dirty="0"/>
              <a:t>What does Babylon represent?</a:t>
            </a:r>
          </a:p>
          <a:p>
            <a:r>
              <a:rPr lang="en-CA" sz="4000" dirty="0"/>
              <a:t>What is provoking the wrath of God?</a:t>
            </a:r>
          </a:p>
        </p:txBody>
      </p:sp>
      <p:sp>
        <p:nvSpPr>
          <p:cNvPr id="4" name="Slide Number Placeholder 3">
            <a:extLst>
              <a:ext uri="{FF2B5EF4-FFF2-40B4-BE49-F238E27FC236}">
                <a16:creationId xmlns:a16="http://schemas.microsoft.com/office/drawing/2014/main" id="{D3BB3B62-6E59-4DC9-B72F-0D8BD47B517A}"/>
              </a:ext>
            </a:extLst>
          </p:cNvPr>
          <p:cNvSpPr>
            <a:spLocks noGrp="1"/>
          </p:cNvSpPr>
          <p:nvPr>
            <p:ph type="sldNum" sz="quarter" idx="12"/>
          </p:nvPr>
        </p:nvSpPr>
        <p:spPr/>
        <p:txBody>
          <a:bodyPr/>
          <a:lstStyle/>
          <a:p>
            <a:fld id="{CA9F504A-471B-4830-A8C9-D0F8BA9299FE}" type="slidenum">
              <a:rPr lang="en-CA" smtClean="0"/>
              <a:t>19</a:t>
            </a:fld>
            <a:endParaRPr lang="en-CA"/>
          </a:p>
        </p:txBody>
      </p:sp>
    </p:spTree>
    <p:extLst>
      <p:ext uri="{BB962C8B-B14F-4D97-AF65-F5344CB8AC3E}">
        <p14:creationId xmlns:p14="http://schemas.microsoft.com/office/powerpoint/2010/main" val="2463101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2DA68-970C-48FD-9C13-1BA58A585A92}"/>
              </a:ext>
            </a:extLst>
          </p:cNvPr>
          <p:cNvSpPr>
            <a:spLocks noGrp="1"/>
          </p:cNvSpPr>
          <p:nvPr>
            <p:ph type="title"/>
          </p:nvPr>
        </p:nvSpPr>
        <p:spPr/>
        <p:txBody>
          <a:bodyPr/>
          <a:lstStyle/>
          <a:p>
            <a:r>
              <a:rPr lang="en-CA" dirty="0"/>
              <a:t>When did a Sunday law occur in the past?</a:t>
            </a:r>
          </a:p>
        </p:txBody>
      </p:sp>
      <p:sp>
        <p:nvSpPr>
          <p:cNvPr id="3" name="Slide Number Placeholder 2">
            <a:extLst>
              <a:ext uri="{FF2B5EF4-FFF2-40B4-BE49-F238E27FC236}">
                <a16:creationId xmlns:a16="http://schemas.microsoft.com/office/drawing/2014/main" id="{1018FADE-08A4-4721-9BEE-77761870FE1E}"/>
              </a:ext>
            </a:extLst>
          </p:cNvPr>
          <p:cNvSpPr>
            <a:spLocks noGrp="1"/>
          </p:cNvSpPr>
          <p:nvPr>
            <p:ph type="sldNum" sz="quarter" idx="12"/>
          </p:nvPr>
        </p:nvSpPr>
        <p:spPr/>
        <p:txBody>
          <a:bodyPr/>
          <a:lstStyle/>
          <a:p>
            <a:fld id="{CA9F504A-471B-4830-A8C9-D0F8BA9299FE}" type="slidenum">
              <a:rPr lang="en-CA" smtClean="0"/>
              <a:t>2</a:t>
            </a:fld>
            <a:endParaRPr lang="en-CA"/>
          </a:p>
        </p:txBody>
      </p:sp>
    </p:spTree>
    <p:extLst>
      <p:ext uri="{BB962C8B-B14F-4D97-AF65-F5344CB8AC3E}">
        <p14:creationId xmlns:p14="http://schemas.microsoft.com/office/powerpoint/2010/main" val="2921418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1CAB-5752-49B7-A60E-CC960CAB07CE}"/>
              </a:ext>
            </a:extLst>
          </p:cNvPr>
          <p:cNvSpPr>
            <a:spLocks noGrp="1"/>
          </p:cNvSpPr>
          <p:nvPr>
            <p:ph type="title"/>
          </p:nvPr>
        </p:nvSpPr>
        <p:spPr/>
        <p:txBody>
          <a:bodyPr/>
          <a:lstStyle/>
          <a:p>
            <a:r>
              <a:rPr lang="en-CA" dirty="0"/>
              <a:t>The tittle: the sins of Babylon</a:t>
            </a:r>
          </a:p>
        </p:txBody>
      </p:sp>
      <p:sp>
        <p:nvSpPr>
          <p:cNvPr id="3" name="Content Placeholder 2">
            <a:extLst>
              <a:ext uri="{FF2B5EF4-FFF2-40B4-BE49-F238E27FC236}">
                <a16:creationId xmlns:a16="http://schemas.microsoft.com/office/drawing/2014/main" id="{DB1CC5B1-FF51-41F5-ABC3-B8A76E78840C}"/>
              </a:ext>
            </a:extLst>
          </p:cNvPr>
          <p:cNvSpPr>
            <a:spLocks noGrp="1"/>
          </p:cNvSpPr>
          <p:nvPr>
            <p:ph sz="half" idx="1"/>
          </p:nvPr>
        </p:nvSpPr>
        <p:spPr/>
        <p:txBody>
          <a:bodyPr>
            <a:normAutofit fontScale="62500" lnSpcReduction="20000"/>
          </a:bodyPr>
          <a:lstStyle/>
          <a:p>
            <a:r>
              <a:rPr lang="en-CA" b="1" dirty="0">
                <a:solidFill>
                  <a:srgbClr val="FF0000"/>
                </a:solidFill>
              </a:rPr>
              <a:t>SIN</a:t>
            </a:r>
          </a:p>
          <a:p>
            <a:r>
              <a:rPr lang="en-CA" b="1" i="1" dirty="0"/>
              <a:t>Romans 6:23</a:t>
            </a:r>
          </a:p>
          <a:p>
            <a:pPr marL="0" indent="0">
              <a:buNone/>
            </a:pPr>
            <a:r>
              <a:rPr lang="en-CA" dirty="0"/>
              <a:t>For the wages of sin [is] death; </a:t>
            </a:r>
          </a:p>
          <a:p>
            <a:r>
              <a:rPr lang="en-CA" b="1" i="1" dirty="0"/>
              <a:t>Genesis 3:15</a:t>
            </a:r>
          </a:p>
          <a:p>
            <a:pPr marL="0" indent="0">
              <a:buNone/>
            </a:pPr>
            <a:r>
              <a:rPr lang="en-CA" dirty="0"/>
              <a:t>And I will put </a:t>
            </a:r>
            <a:r>
              <a:rPr lang="en-CA" b="1" dirty="0"/>
              <a:t>enmity</a:t>
            </a:r>
            <a:r>
              <a:rPr lang="en-CA" dirty="0"/>
              <a:t> between thee and the woman, and between thy seed and her seed; it shall bruise thy head, and thou shalt bruise his heel. </a:t>
            </a:r>
          </a:p>
          <a:p>
            <a:pPr marL="0" indent="0">
              <a:buNone/>
            </a:pPr>
            <a:r>
              <a:rPr lang="en-CA" dirty="0"/>
              <a:t>Enmity = hatred</a:t>
            </a:r>
          </a:p>
          <a:p>
            <a:r>
              <a:rPr lang="en-CA" dirty="0"/>
              <a:t>Disobedience</a:t>
            </a:r>
          </a:p>
          <a:p>
            <a:r>
              <a:rPr lang="en-CA" dirty="0"/>
              <a:t>Transgression of the law</a:t>
            </a:r>
          </a:p>
        </p:txBody>
      </p:sp>
      <p:sp>
        <p:nvSpPr>
          <p:cNvPr id="4" name="Content Placeholder 3">
            <a:extLst>
              <a:ext uri="{FF2B5EF4-FFF2-40B4-BE49-F238E27FC236}">
                <a16:creationId xmlns:a16="http://schemas.microsoft.com/office/drawing/2014/main" id="{CADF1529-6D16-4D7A-9075-1BB227E5A8CB}"/>
              </a:ext>
            </a:extLst>
          </p:cNvPr>
          <p:cNvSpPr>
            <a:spLocks noGrp="1"/>
          </p:cNvSpPr>
          <p:nvPr>
            <p:ph sz="half" idx="2"/>
          </p:nvPr>
        </p:nvSpPr>
        <p:spPr/>
        <p:txBody>
          <a:bodyPr>
            <a:normAutofit fontScale="62500" lnSpcReduction="20000"/>
          </a:bodyPr>
          <a:lstStyle/>
          <a:p>
            <a:r>
              <a:rPr lang="en-CA" b="1" dirty="0">
                <a:solidFill>
                  <a:srgbClr val="FF0000"/>
                </a:solidFill>
              </a:rPr>
              <a:t>BABYLON</a:t>
            </a:r>
          </a:p>
          <a:p>
            <a:r>
              <a:rPr lang="en-CA" b="1" i="1" dirty="0"/>
              <a:t>Revelation 14: 8</a:t>
            </a:r>
          </a:p>
          <a:p>
            <a:pPr marL="0" indent="0">
              <a:buNone/>
            </a:pPr>
            <a:r>
              <a:rPr lang="en-CA" dirty="0"/>
              <a:t>And there followed another angel, saying, Babylon is fallen, is fallen, that great city, because she made all nations drink of the wine of the wrath of her fornication. </a:t>
            </a:r>
          </a:p>
          <a:p>
            <a:r>
              <a:rPr lang="en-CA" b="1" i="1" dirty="0"/>
              <a:t>Revelation 18:2</a:t>
            </a:r>
          </a:p>
          <a:p>
            <a:pPr marL="0" indent="0">
              <a:buNone/>
            </a:pPr>
            <a:r>
              <a:rPr lang="en-CA" dirty="0"/>
              <a:t>And he cried mightily with a strong voice, saying, Babylon the great is fallen, is fallen, and is become the habitation of devils, and the hold of every foul spirit, and a cage of every unclean and hateful bird</a:t>
            </a:r>
          </a:p>
          <a:p>
            <a:r>
              <a:rPr lang="en-CA" b="1" i="1" dirty="0"/>
              <a:t>Revelation 17:5 </a:t>
            </a:r>
          </a:p>
          <a:p>
            <a:pPr marL="0" indent="0">
              <a:buNone/>
            </a:pPr>
            <a:r>
              <a:rPr lang="en-CA" dirty="0"/>
              <a:t>And upon her forehead [was] a name written, MYSTERY, BABYLON THE GREAT, THE MOTHER OF HARLOTS AND ABOMINATIONS OF THE EARTH.</a:t>
            </a:r>
          </a:p>
          <a:p>
            <a:pPr marL="0" indent="0">
              <a:buNone/>
            </a:pPr>
            <a:r>
              <a:rPr lang="en-CA" dirty="0"/>
              <a:t>	False or Apostate religion</a:t>
            </a:r>
          </a:p>
          <a:p>
            <a:pPr marL="0" indent="0">
              <a:buNone/>
            </a:pPr>
            <a:r>
              <a:rPr lang="en-CA" dirty="0"/>
              <a:t>	Papacy? Or daughters of Babylon?</a:t>
            </a:r>
          </a:p>
          <a:p>
            <a:pPr marL="0" indent="0">
              <a:buNone/>
            </a:pPr>
            <a:r>
              <a:rPr lang="en-CA" dirty="0"/>
              <a:t>See also: </a:t>
            </a:r>
            <a:r>
              <a:rPr lang="en-CA" sz="1800" dirty="0">
                <a:effectLst/>
                <a:latin typeface="Calibri" panose="020F0502020204030204" pitchFamily="34" charset="0"/>
                <a:ea typeface="Calibri" panose="020F0502020204030204" pitchFamily="34" charset="0"/>
                <a:cs typeface="Arial" panose="020B0604020202020204" pitchFamily="34" charset="0"/>
              </a:rPr>
              <a:t>{ 4SP 232.2 }; GC 235.1; { 4SP 233.1 }</a:t>
            </a:r>
          </a:p>
          <a:p>
            <a:pPr marL="0" indent="0">
              <a:buNone/>
            </a:pPr>
            <a:endParaRPr lang="en-CA"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CA" dirty="0"/>
          </a:p>
          <a:p>
            <a:pPr marL="0" indent="0">
              <a:buNone/>
            </a:pPr>
            <a:endParaRPr lang="en-CA" dirty="0"/>
          </a:p>
        </p:txBody>
      </p:sp>
      <p:sp>
        <p:nvSpPr>
          <p:cNvPr id="6" name="Slide Number Placeholder 5">
            <a:extLst>
              <a:ext uri="{FF2B5EF4-FFF2-40B4-BE49-F238E27FC236}">
                <a16:creationId xmlns:a16="http://schemas.microsoft.com/office/drawing/2014/main" id="{DBDEBD93-195A-474B-8EC9-AAEF4AB53B69}"/>
              </a:ext>
            </a:extLst>
          </p:cNvPr>
          <p:cNvSpPr>
            <a:spLocks noGrp="1"/>
          </p:cNvSpPr>
          <p:nvPr>
            <p:ph type="sldNum" sz="quarter" idx="12"/>
          </p:nvPr>
        </p:nvSpPr>
        <p:spPr/>
        <p:txBody>
          <a:bodyPr/>
          <a:lstStyle/>
          <a:p>
            <a:fld id="{CA9F504A-471B-4830-A8C9-D0F8BA9299FE}" type="slidenum">
              <a:rPr lang="en-CA" smtClean="0"/>
              <a:t>20</a:t>
            </a:fld>
            <a:endParaRPr lang="en-CA"/>
          </a:p>
        </p:txBody>
      </p:sp>
    </p:spTree>
    <p:extLst>
      <p:ext uri="{BB962C8B-B14F-4D97-AF65-F5344CB8AC3E}">
        <p14:creationId xmlns:p14="http://schemas.microsoft.com/office/powerpoint/2010/main" val="363734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CE595A-6BB4-4D90-A76D-283F109C774F}"/>
              </a:ext>
            </a:extLst>
          </p:cNvPr>
          <p:cNvGraphicFramePr>
            <a:graphicFrameLocks noGrp="1"/>
          </p:cNvGraphicFramePr>
          <p:nvPr>
            <p:extLst>
              <p:ext uri="{D42A27DB-BD31-4B8C-83A1-F6EECF244321}">
                <p14:modId xmlns:p14="http://schemas.microsoft.com/office/powerpoint/2010/main" val="3173220676"/>
              </p:ext>
            </p:extLst>
          </p:nvPr>
        </p:nvGraphicFramePr>
        <p:xfrm>
          <a:off x="2032000" y="2331126"/>
          <a:ext cx="8128000" cy="1747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18248468"/>
                    </a:ext>
                  </a:extLst>
                </a:gridCol>
                <a:gridCol w="4064000">
                  <a:extLst>
                    <a:ext uri="{9D8B030D-6E8A-4147-A177-3AD203B41FA5}">
                      <a16:colId xmlns:a16="http://schemas.microsoft.com/office/drawing/2014/main" val="152561468"/>
                    </a:ext>
                  </a:extLst>
                </a:gridCol>
              </a:tblGrid>
              <a:tr h="0">
                <a:tc>
                  <a:txBody>
                    <a:bodyPr/>
                    <a:lstStyle/>
                    <a:p>
                      <a:r>
                        <a:rPr lang="en-CA" dirty="0"/>
                        <a:t>What Do We Know So far?</a:t>
                      </a:r>
                    </a:p>
                  </a:txBody>
                  <a:tcPr/>
                </a:tc>
                <a:tc>
                  <a:txBody>
                    <a:bodyPr/>
                    <a:lstStyle/>
                    <a:p>
                      <a:r>
                        <a:rPr lang="en-CA" dirty="0"/>
                        <a:t>Meaning</a:t>
                      </a:r>
                    </a:p>
                  </a:txBody>
                  <a:tcPr/>
                </a:tc>
                <a:extLst>
                  <a:ext uri="{0D108BD9-81ED-4DB2-BD59-A6C34878D82A}">
                    <a16:rowId xmlns:a16="http://schemas.microsoft.com/office/drawing/2014/main" val="2920387079"/>
                  </a:ext>
                </a:extLst>
              </a:tr>
              <a:tr h="370840">
                <a:tc>
                  <a:txBody>
                    <a:bodyPr/>
                    <a:lstStyle/>
                    <a:p>
                      <a:r>
                        <a:rPr lang="en-CA" dirty="0"/>
                        <a:t>Publishing date</a:t>
                      </a:r>
                    </a:p>
                  </a:txBody>
                  <a:tcPr/>
                </a:tc>
                <a:tc>
                  <a:txBody>
                    <a:bodyPr/>
                    <a:lstStyle/>
                    <a:p>
                      <a:r>
                        <a:rPr lang="en-CA" dirty="0"/>
                        <a:t>1858</a:t>
                      </a:r>
                    </a:p>
                  </a:txBody>
                  <a:tcPr/>
                </a:tc>
                <a:extLst>
                  <a:ext uri="{0D108BD9-81ED-4DB2-BD59-A6C34878D82A}">
                    <a16:rowId xmlns:a16="http://schemas.microsoft.com/office/drawing/2014/main" val="3547245279"/>
                  </a:ext>
                </a:extLst>
              </a:tr>
              <a:tr h="370840">
                <a:tc>
                  <a:txBody>
                    <a:bodyPr/>
                    <a:lstStyle/>
                    <a:p>
                      <a:r>
                        <a:rPr lang="en-CA" dirty="0"/>
                        <a:t>The sins of Babylon</a:t>
                      </a:r>
                    </a:p>
                  </a:txBody>
                  <a:tcPr/>
                </a:tc>
                <a:tc>
                  <a:txBody>
                    <a:bodyPr/>
                    <a:lstStyle/>
                    <a:p>
                      <a:r>
                        <a:rPr lang="en-CA" dirty="0"/>
                        <a:t>Sin = Enmity against God </a:t>
                      </a:r>
                    </a:p>
                    <a:p>
                      <a:r>
                        <a:rPr lang="en-CA" dirty="0"/>
                        <a:t>       = wage = death</a:t>
                      </a:r>
                    </a:p>
                  </a:txBody>
                  <a:tcPr/>
                </a:tc>
                <a:extLst>
                  <a:ext uri="{0D108BD9-81ED-4DB2-BD59-A6C34878D82A}">
                    <a16:rowId xmlns:a16="http://schemas.microsoft.com/office/drawing/2014/main" val="4023559896"/>
                  </a:ext>
                </a:extLst>
              </a:tr>
              <a:tr h="370840">
                <a:tc>
                  <a:txBody>
                    <a:bodyPr/>
                    <a:lstStyle/>
                    <a:p>
                      <a:r>
                        <a:rPr lang="en-CA" dirty="0"/>
                        <a:t>Babylon</a:t>
                      </a:r>
                    </a:p>
                  </a:txBody>
                  <a:tcPr/>
                </a:tc>
                <a:tc>
                  <a:txBody>
                    <a:bodyPr/>
                    <a:lstStyle/>
                    <a:p>
                      <a:r>
                        <a:rPr lang="en-CA" dirty="0"/>
                        <a:t>Papacy? Apostate Protestantism?</a:t>
                      </a:r>
                    </a:p>
                  </a:txBody>
                  <a:tcPr/>
                </a:tc>
                <a:extLst>
                  <a:ext uri="{0D108BD9-81ED-4DB2-BD59-A6C34878D82A}">
                    <a16:rowId xmlns:a16="http://schemas.microsoft.com/office/drawing/2014/main" val="2094582513"/>
                  </a:ext>
                </a:extLst>
              </a:tr>
            </a:tbl>
          </a:graphicData>
        </a:graphic>
      </p:graphicFrame>
      <p:sp>
        <p:nvSpPr>
          <p:cNvPr id="3" name="Slide Number Placeholder 2">
            <a:extLst>
              <a:ext uri="{FF2B5EF4-FFF2-40B4-BE49-F238E27FC236}">
                <a16:creationId xmlns:a16="http://schemas.microsoft.com/office/drawing/2014/main" id="{37B8CEE9-6B7C-4EAF-9B6E-B9D497420AB1}"/>
              </a:ext>
            </a:extLst>
          </p:cNvPr>
          <p:cNvSpPr>
            <a:spLocks noGrp="1"/>
          </p:cNvSpPr>
          <p:nvPr>
            <p:ph type="sldNum" sz="quarter" idx="12"/>
          </p:nvPr>
        </p:nvSpPr>
        <p:spPr/>
        <p:txBody>
          <a:bodyPr/>
          <a:lstStyle/>
          <a:p>
            <a:fld id="{CA9F504A-471B-4830-A8C9-D0F8BA9299FE}" type="slidenum">
              <a:rPr lang="en-CA" smtClean="0"/>
              <a:t>21</a:t>
            </a:fld>
            <a:endParaRPr lang="en-CA"/>
          </a:p>
        </p:txBody>
      </p:sp>
    </p:spTree>
    <p:extLst>
      <p:ext uri="{BB962C8B-B14F-4D97-AF65-F5344CB8AC3E}">
        <p14:creationId xmlns:p14="http://schemas.microsoft.com/office/powerpoint/2010/main" val="53514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First paragraph – first sentence - most important word(s)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lstStyle/>
          <a:p>
            <a:r>
              <a:rPr lang="en-CA" dirty="0"/>
              <a:t> </a:t>
            </a:r>
            <a:r>
              <a:rPr lang="en-CA" b="1" dirty="0"/>
              <a:t>I saw that since the second angel proclaimed the fall of the churches, they have been growing more and more corrupt. </a:t>
            </a:r>
            <a:r>
              <a:rPr lang="en-CA" dirty="0"/>
              <a:t>They bear the name of being Christ’s followers; yet it is impossible to distinguish them from the world. Ministers take their texts from the Word of God, but preach smooth things. To this the natural heart feels no objection. It is only the spirit and power of the truth and the salvation of Christ that are hateful to the carnal heart. There is nothing in the popular ministry that stirs the wrath of Satan, makes the sinner tremble, or applies to the heart and conscience the fearful realities of a judgment soon to come. Wicked men are generally pleased with a form of piety without true godliness, and they will aid and support such a religion. { EW 273.1} </a:t>
            </a:r>
          </a:p>
        </p:txBody>
      </p:sp>
      <p:sp>
        <p:nvSpPr>
          <p:cNvPr id="5" name="Slide Number Placeholder 4">
            <a:extLst>
              <a:ext uri="{FF2B5EF4-FFF2-40B4-BE49-F238E27FC236}">
                <a16:creationId xmlns:a16="http://schemas.microsoft.com/office/drawing/2014/main" id="{8B967360-22F1-4C94-B726-95F47961CA6C}"/>
              </a:ext>
            </a:extLst>
          </p:cNvPr>
          <p:cNvSpPr>
            <a:spLocks noGrp="1"/>
          </p:cNvSpPr>
          <p:nvPr>
            <p:ph type="sldNum" sz="quarter" idx="12"/>
          </p:nvPr>
        </p:nvSpPr>
        <p:spPr/>
        <p:txBody>
          <a:bodyPr/>
          <a:lstStyle/>
          <a:p>
            <a:fld id="{CA9F504A-471B-4830-A8C9-D0F8BA9299FE}" type="slidenum">
              <a:rPr lang="en-CA" smtClean="0"/>
              <a:t>22</a:t>
            </a:fld>
            <a:endParaRPr lang="en-CA"/>
          </a:p>
        </p:txBody>
      </p:sp>
    </p:spTree>
    <p:extLst>
      <p:ext uri="{BB962C8B-B14F-4D97-AF65-F5344CB8AC3E}">
        <p14:creationId xmlns:p14="http://schemas.microsoft.com/office/powerpoint/2010/main" val="2932738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854C-55B1-4327-82AB-08A1D772E038}"/>
              </a:ext>
            </a:extLst>
          </p:cNvPr>
          <p:cNvSpPr>
            <a:spLocks noGrp="1"/>
          </p:cNvSpPr>
          <p:nvPr>
            <p:ph type="title"/>
          </p:nvPr>
        </p:nvSpPr>
        <p:spPr/>
        <p:txBody>
          <a:bodyPr>
            <a:normAutofit/>
          </a:bodyPr>
          <a:lstStyle/>
          <a:p>
            <a:r>
              <a:rPr lang="en-CA" sz="3200" dirty="0"/>
              <a:t>First paragraph – first sentence - most important word(s)</a:t>
            </a:r>
          </a:p>
        </p:txBody>
      </p:sp>
      <p:sp>
        <p:nvSpPr>
          <p:cNvPr id="3" name="Content Placeholder 2">
            <a:extLst>
              <a:ext uri="{FF2B5EF4-FFF2-40B4-BE49-F238E27FC236}">
                <a16:creationId xmlns:a16="http://schemas.microsoft.com/office/drawing/2014/main" id="{3F260B13-ADC9-4B85-97C4-6C044264B1D7}"/>
              </a:ext>
            </a:extLst>
          </p:cNvPr>
          <p:cNvSpPr>
            <a:spLocks noGrp="1"/>
          </p:cNvSpPr>
          <p:nvPr>
            <p:ph idx="1"/>
          </p:nvPr>
        </p:nvSpPr>
        <p:spPr/>
        <p:txBody>
          <a:bodyPr/>
          <a:lstStyle/>
          <a:p>
            <a:r>
              <a:rPr lang="en-CA" dirty="0"/>
              <a:t>I saw that </a:t>
            </a:r>
            <a:r>
              <a:rPr lang="en-CA" u="sng" dirty="0"/>
              <a:t>since</a:t>
            </a:r>
            <a:r>
              <a:rPr lang="en-CA" dirty="0"/>
              <a:t> </a:t>
            </a:r>
            <a:r>
              <a:rPr lang="en-CA" b="1" dirty="0"/>
              <a:t>the second angel </a:t>
            </a:r>
            <a:r>
              <a:rPr lang="en-CA" dirty="0"/>
              <a:t>proclaimed the </a:t>
            </a:r>
            <a:r>
              <a:rPr lang="en-CA" b="1" dirty="0"/>
              <a:t>fall of the churches</a:t>
            </a:r>
            <a:r>
              <a:rPr lang="en-CA" dirty="0"/>
              <a:t>, they have been growing </a:t>
            </a:r>
            <a:r>
              <a:rPr lang="en-CA" b="1" dirty="0"/>
              <a:t>more and more corrupt</a:t>
            </a:r>
            <a:r>
              <a:rPr lang="en-CA" dirty="0"/>
              <a:t>.</a:t>
            </a:r>
          </a:p>
          <a:p>
            <a:r>
              <a:rPr lang="en-CA" dirty="0"/>
              <a:t>1. since</a:t>
            </a:r>
          </a:p>
          <a:p>
            <a:r>
              <a:rPr lang="en-CA" dirty="0"/>
              <a:t>2. Second angel ( this important word gives us the context, the location, and when the churches failed)</a:t>
            </a:r>
          </a:p>
          <a:p>
            <a:r>
              <a:rPr lang="en-CA" dirty="0"/>
              <a:t>3. fall of the churches</a:t>
            </a:r>
          </a:p>
          <a:p>
            <a:r>
              <a:rPr lang="en-CA" dirty="0"/>
              <a:t>4. More and more corrupt</a:t>
            </a:r>
          </a:p>
        </p:txBody>
      </p:sp>
      <p:sp>
        <p:nvSpPr>
          <p:cNvPr id="4" name="Slide Number Placeholder 3">
            <a:extLst>
              <a:ext uri="{FF2B5EF4-FFF2-40B4-BE49-F238E27FC236}">
                <a16:creationId xmlns:a16="http://schemas.microsoft.com/office/drawing/2014/main" id="{C223FC3F-71E0-4362-804C-B70BF2A7F8BF}"/>
              </a:ext>
            </a:extLst>
          </p:cNvPr>
          <p:cNvSpPr>
            <a:spLocks noGrp="1"/>
          </p:cNvSpPr>
          <p:nvPr>
            <p:ph type="sldNum" sz="quarter" idx="12"/>
          </p:nvPr>
        </p:nvSpPr>
        <p:spPr/>
        <p:txBody>
          <a:bodyPr/>
          <a:lstStyle/>
          <a:p>
            <a:fld id="{CA9F504A-471B-4830-A8C9-D0F8BA9299FE}" type="slidenum">
              <a:rPr lang="en-CA" smtClean="0"/>
              <a:t>23</a:t>
            </a:fld>
            <a:endParaRPr lang="en-CA"/>
          </a:p>
        </p:txBody>
      </p:sp>
    </p:spTree>
    <p:extLst>
      <p:ext uri="{BB962C8B-B14F-4D97-AF65-F5344CB8AC3E}">
        <p14:creationId xmlns:p14="http://schemas.microsoft.com/office/powerpoint/2010/main" val="766811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854C-55B1-4327-82AB-08A1D772E038}"/>
              </a:ext>
            </a:extLst>
          </p:cNvPr>
          <p:cNvSpPr>
            <a:spLocks noGrp="1"/>
          </p:cNvSpPr>
          <p:nvPr>
            <p:ph type="title"/>
          </p:nvPr>
        </p:nvSpPr>
        <p:spPr/>
        <p:txBody>
          <a:bodyPr>
            <a:normAutofit/>
          </a:bodyPr>
          <a:lstStyle/>
          <a:p>
            <a:r>
              <a:rPr lang="en-CA" sz="3200" dirty="0"/>
              <a:t>First paragraph – first sentence - most important word(s)</a:t>
            </a:r>
          </a:p>
        </p:txBody>
      </p:sp>
      <p:sp>
        <p:nvSpPr>
          <p:cNvPr id="3" name="Content Placeholder 2">
            <a:extLst>
              <a:ext uri="{FF2B5EF4-FFF2-40B4-BE49-F238E27FC236}">
                <a16:creationId xmlns:a16="http://schemas.microsoft.com/office/drawing/2014/main" id="{3F260B13-ADC9-4B85-97C4-6C044264B1D7}"/>
              </a:ext>
            </a:extLst>
          </p:cNvPr>
          <p:cNvSpPr>
            <a:spLocks noGrp="1"/>
          </p:cNvSpPr>
          <p:nvPr>
            <p:ph idx="1"/>
          </p:nvPr>
        </p:nvSpPr>
        <p:spPr/>
        <p:txBody>
          <a:bodyPr>
            <a:normAutofit fontScale="92500"/>
          </a:bodyPr>
          <a:lstStyle/>
          <a:p>
            <a:r>
              <a:rPr lang="en-CA" dirty="0"/>
              <a:t>Ellen White brings us back to the arrival of the second angel ( April 19, 1844).</a:t>
            </a:r>
          </a:p>
          <a:p>
            <a:r>
              <a:rPr lang="en-CA" dirty="0"/>
              <a:t>“Since” that arrival of the 2A the churches are more and more corrupt.</a:t>
            </a:r>
          </a:p>
          <a:p>
            <a:r>
              <a:rPr lang="en-CA" dirty="0"/>
              <a:t>There is a progression in their corruption.</a:t>
            </a:r>
          </a:p>
          <a:p>
            <a:r>
              <a:rPr lang="en-CA" dirty="0"/>
              <a:t>Revelation 14:8 </a:t>
            </a:r>
          </a:p>
          <a:p>
            <a:pPr marL="0" indent="0">
              <a:buNone/>
            </a:pPr>
            <a:r>
              <a:rPr lang="en-CA" dirty="0"/>
              <a:t>And there followed another angel, saying, Babylon is fallen, is fallen, that great city, because she made all nations drink of the wine of the wrath of her fornication. </a:t>
            </a:r>
          </a:p>
          <a:p>
            <a:r>
              <a:rPr lang="en-CA" dirty="0"/>
              <a:t>If we compare Revelation 14 with the first sentence :  </a:t>
            </a:r>
            <a:r>
              <a:rPr lang="en-CA" b="1" dirty="0"/>
              <a:t>Babylon = The fall of the churches</a:t>
            </a:r>
          </a:p>
          <a:p>
            <a:r>
              <a:rPr lang="en-CA" b="1" dirty="0"/>
              <a:t>From the first sentence, we have our answer regarding the identity of Babylon.</a:t>
            </a:r>
          </a:p>
          <a:p>
            <a:r>
              <a:rPr lang="en-CA" dirty="0"/>
              <a:t> Which churches is she referring to? In 1844, the apostate protestant churches became Babylon.</a:t>
            </a:r>
          </a:p>
          <a:p>
            <a:pPr marL="0" indent="0">
              <a:buNone/>
            </a:pP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A07C3A7D-A800-493A-B3BF-BF4EB18920DB}"/>
              </a:ext>
            </a:extLst>
          </p:cNvPr>
          <p:cNvSpPr>
            <a:spLocks noGrp="1"/>
          </p:cNvSpPr>
          <p:nvPr>
            <p:ph type="sldNum" sz="quarter" idx="12"/>
          </p:nvPr>
        </p:nvSpPr>
        <p:spPr/>
        <p:txBody>
          <a:bodyPr/>
          <a:lstStyle/>
          <a:p>
            <a:fld id="{CA9F504A-471B-4830-A8C9-D0F8BA9299FE}" type="slidenum">
              <a:rPr lang="en-CA" smtClean="0"/>
              <a:t>24</a:t>
            </a:fld>
            <a:endParaRPr lang="en-CA"/>
          </a:p>
        </p:txBody>
      </p:sp>
    </p:spTree>
    <p:extLst>
      <p:ext uri="{BB962C8B-B14F-4D97-AF65-F5344CB8AC3E}">
        <p14:creationId xmlns:p14="http://schemas.microsoft.com/office/powerpoint/2010/main" val="3907267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BCE595A-6BB4-4D90-A76D-283F109C774F}"/>
              </a:ext>
            </a:extLst>
          </p:cNvPr>
          <p:cNvGraphicFramePr>
            <a:graphicFrameLocks noGrp="1"/>
          </p:cNvGraphicFramePr>
          <p:nvPr>
            <p:extLst>
              <p:ext uri="{D42A27DB-BD31-4B8C-83A1-F6EECF244321}">
                <p14:modId xmlns:p14="http://schemas.microsoft.com/office/powerpoint/2010/main" val="4164028041"/>
              </p:ext>
            </p:extLst>
          </p:nvPr>
        </p:nvGraphicFramePr>
        <p:xfrm>
          <a:off x="2032000" y="2331126"/>
          <a:ext cx="8128000" cy="2758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18248468"/>
                    </a:ext>
                  </a:extLst>
                </a:gridCol>
                <a:gridCol w="4064000">
                  <a:extLst>
                    <a:ext uri="{9D8B030D-6E8A-4147-A177-3AD203B41FA5}">
                      <a16:colId xmlns:a16="http://schemas.microsoft.com/office/drawing/2014/main" val="152561468"/>
                    </a:ext>
                  </a:extLst>
                </a:gridCol>
              </a:tblGrid>
              <a:tr h="0">
                <a:tc>
                  <a:txBody>
                    <a:bodyPr/>
                    <a:lstStyle/>
                    <a:p>
                      <a:r>
                        <a:rPr lang="en-CA" dirty="0"/>
                        <a:t>What Do We Know So far?</a:t>
                      </a:r>
                    </a:p>
                  </a:txBody>
                  <a:tcPr/>
                </a:tc>
                <a:tc>
                  <a:txBody>
                    <a:bodyPr/>
                    <a:lstStyle/>
                    <a:p>
                      <a:r>
                        <a:rPr lang="en-CA" dirty="0"/>
                        <a:t>Meaning</a:t>
                      </a:r>
                    </a:p>
                  </a:txBody>
                  <a:tcPr/>
                </a:tc>
                <a:extLst>
                  <a:ext uri="{0D108BD9-81ED-4DB2-BD59-A6C34878D82A}">
                    <a16:rowId xmlns:a16="http://schemas.microsoft.com/office/drawing/2014/main" val="2920387079"/>
                  </a:ext>
                </a:extLst>
              </a:tr>
              <a:tr h="370840">
                <a:tc>
                  <a:txBody>
                    <a:bodyPr/>
                    <a:lstStyle/>
                    <a:p>
                      <a:r>
                        <a:rPr lang="en-CA" dirty="0"/>
                        <a:t>Publishing date</a:t>
                      </a:r>
                    </a:p>
                  </a:txBody>
                  <a:tcPr/>
                </a:tc>
                <a:tc>
                  <a:txBody>
                    <a:bodyPr/>
                    <a:lstStyle/>
                    <a:p>
                      <a:r>
                        <a:rPr lang="en-CA" dirty="0"/>
                        <a:t>1858</a:t>
                      </a:r>
                    </a:p>
                  </a:txBody>
                  <a:tcPr/>
                </a:tc>
                <a:extLst>
                  <a:ext uri="{0D108BD9-81ED-4DB2-BD59-A6C34878D82A}">
                    <a16:rowId xmlns:a16="http://schemas.microsoft.com/office/drawing/2014/main" val="3547245279"/>
                  </a:ext>
                </a:extLst>
              </a:tr>
              <a:tr h="370840">
                <a:tc>
                  <a:txBody>
                    <a:bodyPr/>
                    <a:lstStyle/>
                    <a:p>
                      <a:r>
                        <a:rPr lang="en-CA" dirty="0"/>
                        <a:t>The sins of Babylon</a:t>
                      </a:r>
                    </a:p>
                  </a:txBody>
                  <a:tcPr/>
                </a:tc>
                <a:tc>
                  <a:txBody>
                    <a:bodyPr/>
                    <a:lstStyle/>
                    <a:p>
                      <a:r>
                        <a:rPr lang="en-CA" dirty="0"/>
                        <a:t>Sin = Enmity against God </a:t>
                      </a:r>
                    </a:p>
                    <a:p>
                      <a:r>
                        <a:rPr lang="en-CA" dirty="0"/>
                        <a:t>       = wage = death</a:t>
                      </a:r>
                    </a:p>
                  </a:txBody>
                  <a:tcPr/>
                </a:tc>
                <a:extLst>
                  <a:ext uri="{0D108BD9-81ED-4DB2-BD59-A6C34878D82A}">
                    <a16:rowId xmlns:a16="http://schemas.microsoft.com/office/drawing/2014/main" val="4023559896"/>
                  </a:ext>
                </a:extLst>
              </a:tr>
              <a:tr h="370840">
                <a:tc>
                  <a:txBody>
                    <a:bodyPr/>
                    <a:lstStyle/>
                    <a:p>
                      <a:r>
                        <a:rPr lang="en-CA" dirty="0"/>
                        <a:t>Babylon</a:t>
                      </a:r>
                    </a:p>
                  </a:txBody>
                  <a:tcPr/>
                </a:tc>
                <a:tc>
                  <a:txBody>
                    <a:bodyPr/>
                    <a:lstStyle/>
                    <a:p>
                      <a:r>
                        <a:rPr lang="en-CA" dirty="0"/>
                        <a:t>Papacy? Apostate Protestantism?</a:t>
                      </a:r>
                    </a:p>
                  </a:txBody>
                  <a:tcPr/>
                </a:tc>
                <a:extLst>
                  <a:ext uri="{0D108BD9-81ED-4DB2-BD59-A6C34878D82A}">
                    <a16:rowId xmlns:a16="http://schemas.microsoft.com/office/drawing/2014/main" val="2094582513"/>
                  </a:ext>
                </a:extLst>
              </a:tr>
              <a:tr h="370840">
                <a:tc>
                  <a:txBody>
                    <a:bodyPr/>
                    <a:lstStyle/>
                    <a:p>
                      <a:r>
                        <a:rPr lang="en-CA" dirty="0"/>
                        <a:t>2A : Babylon is fallen, is fallen</a:t>
                      </a:r>
                    </a:p>
                  </a:txBody>
                  <a:tcPr/>
                </a:tc>
                <a:tc>
                  <a:txBody>
                    <a:bodyPr/>
                    <a:lstStyle/>
                    <a:p>
                      <a:r>
                        <a:rPr lang="en-CA" dirty="0"/>
                        <a:t>2A : arrived on April 19, 1844 Protestant churches</a:t>
                      </a:r>
                    </a:p>
                  </a:txBody>
                  <a:tcPr/>
                </a:tc>
                <a:extLst>
                  <a:ext uri="{0D108BD9-81ED-4DB2-BD59-A6C34878D82A}">
                    <a16:rowId xmlns:a16="http://schemas.microsoft.com/office/drawing/2014/main" val="1358624041"/>
                  </a:ext>
                </a:extLst>
              </a:tr>
              <a:tr h="370840">
                <a:tc>
                  <a:txBody>
                    <a:bodyPr/>
                    <a:lstStyle/>
                    <a:p>
                      <a:r>
                        <a:rPr lang="en-CA" dirty="0"/>
                        <a:t>More and more corrupt</a:t>
                      </a:r>
                    </a:p>
                  </a:txBody>
                  <a:tcPr/>
                </a:tc>
                <a:tc>
                  <a:txBody>
                    <a:bodyPr/>
                    <a:lstStyle/>
                    <a:p>
                      <a:endParaRPr lang="en-CA" dirty="0"/>
                    </a:p>
                  </a:txBody>
                  <a:tcPr/>
                </a:tc>
                <a:extLst>
                  <a:ext uri="{0D108BD9-81ED-4DB2-BD59-A6C34878D82A}">
                    <a16:rowId xmlns:a16="http://schemas.microsoft.com/office/drawing/2014/main" val="2142795162"/>
                  </a:ext>
                </a:extLst>
              </a:tr>
            </a:tbl>
          </a:graphicData>
        </a:graphic>
      </p:graphicFrame>
      <p:sp>
        <p:nvSpPr>
          <p:cNvPr id="3" name="Slide Number Placeholder 2">
            <a:extLst>
              <a:ext uri="{FF2B5EF4-FFF2-40B4-BE49-F238E27FC236}">
                <a16:creationId xmlns:a16="http://schemas.microsoft.com/office/drawing/2014/main" id="{18799C60-2A43-4510-82D4-C61460B93640}"/>
              </a:ext>
            </a:extLst>
          </p:cNvPr>
          <p:cNvSpPr>
            <a:spLocks noGrp="1"/>
          </p:cNvSpPr>
          <p:nvPr>
            <p:ph type="sldNum" sz="quarter" idx="12"/>
          </p:nvPr>
        </p:nvSpPr>
        <p:spPr/>
        <p:txBody>
          <a:bodyPr/>
          <a:lstStyle/>
          <a:p>
            <a:fld id="{CA9F504A-471B-4830-A8C9-D0F8BA9299FE}" type="slidenum">
              <a:rPr lang="en-CA" smtClean="0"/>
              <a:t>25</a:t>
            </a:fld>
            <a:endParaRPr lang="en-CA"/>
          </a:p>
        </p:txBody>
      </p:sp>
    </p:spTree>
    <p:extLst>
      <p:ext uri="{BB962C8B-B14F-4D97-AF65-F5344CB8AC3E}">
        <p14:creationId xmlns:p14="http://schemas.microsoft.com/office/powerpoint/2010/main" val="3210679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First paragraph – a compare and contrast</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lstStyle/>
          <a:p>
            <a:r>
              <a:rPr lang="en-CA" dirty="0"/>
              <a:t> I saw that since the second angel proclaimed the fall of the churches, they have been growing more and more corrupt. They bear the name of being Christ’s followers; yet it is impossible to distinguish them from the world. Ministers take their texts from the Word of God, but preach smooth things. To this the natural heart feels no objection. It is only the spirit and power of the truth and the salvation of Christ that are hateful to the carnal heart. There is </a:t>
            </a:r>
            <a:r>
              <a:rPr lang="en-CA" u="sng" dirty="0"/>
              <a:t>nothing</a:t>
            </a:r>
            <a:r>
              <a:rPr lang="en-CA" dirty="0"/>
              <a:t> in the popular ministry that stirs the wrath of Satan, makes the sinner tremble, or </a:t>
            </a:r>
            <a:r>
              <a:rPr lang="en-CA" b="1" dirty="0"/>
              <a:t>applies to the heart and conscience the fearful realities of a judgment soon to come</a:t>
            </a:r>
            <a:r>
              <a:rPr lang="en-CA" dirty="0"/>
              <a:t>. Wicked men are generally pleased with a form of piety without true godliness, and they will aid and support such a religion. { EW 273.1} </a:t>
            </a:r>
          </a:p>
        </p:txBody>
      </p:sp>
      <p:sp>
        <p:nvSpPr>
          <p:cNvPr id="5" name="Slide Number Placeholder 4">
            <a:extLst>
              <a:ext uri="{FF2B5EF4-FFF2-40B4-BE49-F238E27FC236}">
                <a16:creationId xmlns:a16="http://schemas.microsoft.com/office/drawing/2014/main" id="{AC891F2E-A6C1-40D6-A274-9F44376A8A5F}"/>
              </a:ext>
            </a:extLst>
          </p:cNvPr>
          <p:cNvSpPr>
            <a:spLocks noGrp="1"/>
          </p:cNvSpPr>
          <p:nvPr>
            <p:ph type="sldNum" sz="quarter" idx="12"/>
          </p:nvPr>
        </p:nvSpPr>
        <p:spPr/>
        <p:txBody>
          <a:bodyPr/>
          <a:lstStyle/>
          <a:p>
            <a:fld id="{CA9F504A-471B-4830-A8C9-D0F8BA9299FE}" type="slidenum">
              <a:rPr lang="en-CA" smtClean="0"/>
              <a:t>26</a:t>
            </a:fld>
            <a:endParaRPr lang="en-CA"/>
          </a:p>
        </p:txBody>
      </p:sp>
    </p:spTree>
    <p:extLst>
      <p:ext uri="{BB962C8B-B14F-4D97-AF65-F5344CB8AC3E}">
        <p14:creationId xmlns:p14="http://schemas.microsoft.com/office/powerpoint/2010/main" val="1290896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FF07192-D121-4E26-8DFD-722FE0D34142}"/>
              </a:ext>
            </a:extLst>
          </p:cNvPr>
          <p:cNvGraphicFramePr>
            <a:graphicFrameLocks noGrp="1"/>
          </p:cNvGraphicFramePr>
          <p:nvPr>
            <p:extLst>
              <p:ext uri="{D42A27DB-BD31-4B8C-83A1-F6EECF244321}">
                <p14:modId xmlns:p14="http://schemas.microsoft.com/office/powerpoint/2010/main" val="1402934798"/>
              </p:ext>
            </p:extLst>
          </p:nvPr>
        </p:nvGraphicFramePr>
        <p:xfrm>
          <a:off x="1918878" y="1700054"/>
          <a:ext cx="8128000" cy="449580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3406205300"/>
                    </a:ext>
                  </a:extLst>
                </a:gridCol>
                <a:gridCol w="4064000">
                  <a:extLst>
                    <a:ext uri="{9D8B030D-6E8A-4147-A177-3AD203B41FA5}">
                      <a16:colId xmlns:a16="http://schemas.microsoft.com/office/drawing/2014/main" val="2740407559"/>
                    </a:ext>
                  </a:extLst>
                </a:gridCol>
              </a:tblGrid>
              <a:tr h="370840">
                <a:tc>
                  <a:txBody>
                    <a:bodyPr/>
                    <a:lstStyle/>
                    <a:p>
                      <a:pPr algn="ctr"/>
                      <a:r>
                        <a:rPr lang="en-CA" dirty="0"/>
                        <a:t>True church of God</a:t>
                      </a:r>
                    </a:p>
                  </a:txBody>
                  <a:tcPr/>
                </a:tc>
                <a:tc>
                  <a:txBody>
                    <a:bodyPr/>
                    <a:lstStyle/>
                    <a:p>
                      <a:pPr algn="ctr"/>
                      <a:r>
                        <a:rPr lang="en-CA" dirty="0"/>
                        <a:t>Apostate Protestantism</a:t>
                      </a:r>
                    </a:p>
                  </a:txBody>
                  <a:tcPr/>
                </a:tc>
                <a:extLst>
                  <a:ext uri="{0D108BD9-81ED-4DB2-BD59-A6C34878D82A}">
                    <a16:rowId xmlns:a16="http://schemas.microsoft.com/office/drawing/2014/main" val="3731585818"/>
                  </a:ext>
                </a:extLst>
              </a:tr>
              <a:tr h="370840">
                <a:tc>
                  <a:txBody>
                    <a:bodyPr/>
                    <a:lstStyle/>
                    <a:p>
                      <a:r>
                        <a:rPr lang="en-CA" dirty="0"/>
                        <a:t>Followers of God</a:t>
                      </a:r>
                    </a:p>
                  </a:txBody>
                  <a:tcPr/>
                </a:tc>
                <a:tc>
                  <a:txBody>
                    <a:bodyPr/>
                    <a:lstStyle/>
                    <a:p>
                      <a:r>
                        <a:rPr lang="en-CA" dirty="0"/>
                        <a:t>Followers of the world</a:t>
                      </a:r>
                    </a:p>
                  </a:txBody>
                  <a:tcPr/>
                </a:tc>
                <a:extLst>
                  <a:ext uri="{0D108BD9-81ED-4DB2-BD59-A6C34878D82A}">
                    <a16:rowId xmlns:a16="http://schemas.microsoft.com/office/drawing/2014/main" val="1482202238"/>
                  </a:ext>
                </a:extLst>
              </a:tr>
              <a:tr h="370840">
                <a:tc>
                  <a:txBody>
                    <a:bodyPr/>
                    <a:lstStyle/>
                    <a:p>
                      <a:r>
                        <a:rPr lang="en-CA" dirty="0"/>
                        <a:t>Spirit and power of the truth and the salvation of Christ </a:t>
                      </a:r>
                    </a:p>
                  </a:txBody>
                  <a:tcPr/>
                </a:tc>
                <a:tc>
                  <a:txBody>
                    <a:bodyPr/>
                    <a:lstStyle/>
                    <a:p>
                      <a:r>
                        <a:rPr lang="en-CA" dirty="0"/>
                        <a:t>Preach smooth things</a:t>
                      </a:r>
                    </a:p>
                  </a:txBody>
                  <a:tcPr/>
                </a:tc>
                <a:extLst>
                  <a:ext uri="{0D108BD9-81ED-4DB2-BD59-A6C34878D82A}">
                    <a16:rowId xmlns:a16="http://schemas.microsoft.com/office/drawing/2014/main" val="1635219158"/>
                  </a:ext>
                </a:extLst>
              </a:tr>
              <a:tr h="370840">
                <a:tc>
                  <a:txBody>
                    <a:bodyPr/>
                    <a:lstStyle/>
                    <a:p>
                      <a:r>
                        <a:rPr lang="en-CA" dirty="0"/>
                        <a:t>Hateful to the carnal heart</a:t>
                      </a:r>
                    </a:p>
                  </a:txBody>
                  <a:tcPr/>
                </a:tc>
                <a:tc>
                  <a:txBody>
                    <a:bodyPr/>
                    <a:lstStyle/>
                    <a:p>
                      <a:r>
                        <a:rPr lang="en-CA" dirty="0"/>
                        <a:t>Natural hearts no objection</a:t>
                      </a:r>
                    </a:p>
                  </a:txBody>
                  <a:tcPr/>
                </a:tc>
                <a:extLst>
                  <a:ext uri="{0D108BD9-81ED-4DB2-BD59-A6C34878D82A}">
                    <a16:rowId xmlns:a16="http://schemas.microsoft.com/office/drawing/2014/main" val="3278901153"/>
                  </a:ext>
                </a:extLst>
              </a:tr>
              <a:tr h="370840">
                <a:tc>
                  <a:txBody>
                    <a:bodyPr/>
                    <a:lstStyle/>
                    <a:p>
                      <a:r>
                        <a:rPr lang="en-CA" dirty="0"/>
                        <a:t>Ministry stirs the wrath of Satan,</a:t>
                      </a:r>
                    </a:p>
                  </a:txBody>
                  <a:tcPr/>
                </a:tc>
                <a:tc>
                  <a:txBody>
                    <a:bodyPr/>
                    <a:lstStyle/>
                    <a:p>
                      <a:r>
                        <a:rPr lang="en-CA" dirty="0"/>
                        <a:t>Ministry does not stir the wrath of Satan</a:t>
                      </a:r>
                    </a:p>
                  </a:txBody>
                  <a:tcPr/>
                </a:tc>
                <a:extLst>
                  <a:ext uri="{0D108BD9-81ED-4DB2-BD59-A6C34878D82A}">
                    <a16:rowId xmlns:a16="http://schemas.microsoft.com/office/drawing/2014/main" val="2239684784"/>
                  </a:ext>
                </a:extLst>
              </a:tr>
              <a:tr h="370840">
                <a:tc>
                  <a:txBody>
                    <a:bodyPr/>
                    <a:lstStyle/>
                    <a:p>
                      <a:r>
                        <a:rPr lang="en-CA" dirty="0"/>
                        <a:t>Makes the sinner tremble</a:t>
                      </a:r>
                    </a:p>
                  </a:txBody>
                  <a:tcPr/>
                </a:tc>
                <a:tc>
                  <a:txBody>
                    <a:bodyPr/>
                    <a:lstStyle/>
                    <a:p>
                      <a:r>
                        <a:rPr lang="en-CA" dirty="0"/>
                        <a:t>Wicked men are generally pleased with a form of piety without true godliness, and they will aid and support such a religion.</a:t>
                      </a:r>
                    </a:p>
                  </a:txBody>
                  <a:tcPr/>
                </a:tc>
                <a:extLst>
                  <a:ext uri="{0D108BD9-81ED-4DB2-BD59-A6C34878D82A}">
                    <a16:rowId xmlns:a16="http://schemas.microsoft.com/office/drawing/2014/main" val="1438860585"/>
                  </a:ext>
                </a:extLst>
              </a:tr>
              <a:tr h="370840">
                <a:tc>
                  <a:txBody>
                    <a:bodyPr/>
                    <a:lstStyle/>
                    <a:p>
                      <a:r>
                        <a:rPr lang="en-CA" dirty="0"/>
                        <a:t>Are conscient of the fearful realities of a judgment soon to 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Are not conscient of the fearful realities of a judgment soon to come</a:t>
                      </a:r>
                    </a:p>
                    <a:p>
                      <a:endParaRPr lang="en-CA" dirty="0"/>
                    </a:p>
                  </a:txBody>
                  <a:tcPr/>
                </a:tc>
                <a:extLst>
                  <a:ext uri="{0D108BD9-81ED-4DB2-BD59-A6C34878D82A}">
                    <a16:rowId xmlns:a16="http://schemas.microsoft.com/office/drawing/2014/main" val="2909873288"/>
                  </a:ext>
                </a:extLst>
              </a:tr>
            </a:tbl>
          </a:graphicData>
        </a:graphic>
      </p:graphicFrame>
      <p:sp>
        <p:nvSpPr>
          <p:cNvPr id="3" name="TextBox 2">
            <a:extLst>
              <a:ext uri="{FF2B5EF4-FFF2-40B4-BE49-F238E27FC236}">
                <a16:creationId xmlns:a16="http://schemas.microsoft.com/office/drawing/2014/main" id="{1BE610FD-78B1-4373-8C05-C5722E070E50}"/>
              </a:ext>
            </a:extLst>
          </p:cNvPr>
          <p:cNvSpPr txBox="1"/>
          <p:nvPr/>
        </p:nvSpPr>
        <p:spPr>
          <a:xfrm>
            <a:off x="3553905" y="1027522"/>
            <a:ext cx="4939646" cy="369332"/>
          </a:xfrm>
          <a:prstGeom prst="rect">
            <a:avLst/>
          </a:prstGeom>
          <a:noFill/>
        </p:spPr>
        <p:txBody>
          <a:bodyPr wrap="square" rtlCol="0">
            <a:spAutoFit/>
          </a:bodyPr>
          <a:lstStyle/>
          <a:p>
            <a:r>
              <a:rPr lang="en-CA" dirty="0"/>
              <a:t>Compare and Contrast Two churches</a:t>
            </a:r>
          </a:p>
        </p:txBody>
      </p:sp>
      <p:sp>
        <p:nvSpPr>
          <p:cNvPr id="4" name="Slide Number Placeholder 3">
            <a:extLst>
              <a:ext uri="{FF2B5EF4-FFF2-40B4-BE49-F238E27FC236}">
                <a16:creationId xmlns:a16="http://schemas.microsoft.com/office/drawing/2014/main" id="{5B6D9A4A-F9B3-40C3-96F4-8274BBD34064}"/>
              </a:ext>
            </a:extLst>
          </p:cNvPr>
          <p:cNvSpPr>
            <a:spLocks noGrp="1"/>
          </p:cNvSpPr>
          <p:nvPr>
            <p:ph type="sldNum" sz="quarter" idx="12"/>
          </p:nvPr>
        </p:nvSpPr>
        <p:spPr/>
        <p:txBody>
          <a:bodyPr/>
          <a:lstStyle/>
          <a:p>
            <a:fld id="{CA9F504A-471B-4830-A8C9-D0F8BA9299FE}" type="slidenum">
              <a:rPr lang="en-CA" smtClean="0"/>
              <a:t>27</a:t>
            </a:fld>
            <a:endParaRPr lang="en-CA"/>
          </a:p>
        </p:txBody>
      </p:sp>
    </p:spTree>
    <p:extLst>
      <p:ext uri="{BB962C8B-B14F-4D97-AF65-F5344CB8AC3E}">
        <p14:creationId xmlns:p14="http://schemas.microsoft.com/office/powerpoint/2010/main" val="234614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F753BE4-89D5-49E0-9C13-D9A268F935E0}"/>
              </a:ext>
            </a:extLst>
          </p:cNvPr>
          <p:cNvCxnSpPr>
            <a:cxnSpLocks/>
          </p:cNvCxnSpPr>
          <p:nvPr/>
        </p:nvCxnSpPr>
        <p:spPr>
          <a:xfrm>
            <a:off x="3519341" y="3996965"/>
            <a:ext cx="7604288" cy="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084CD1E3-AC4E-4B54-ACB8-1F12A129B155}"/>
              </a:ext>
            </a:extLst>
          </p:cNvPr>
          <p:cNvCxnSpPr/>
          <p:nvPr/>
        </p:nvCxnSpPr>
        <p:spPr>
          <a:xfrm>
            <a:off x="1107651"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85ABD51-DD7F-4106-BB2A-521351EE8367}"/>
              </a:ext>
            </a:extLst>
          </p:cNvPr>
          <p:cNvCxnSpPr/>
          <p:nvPr/>
        </p:nvCxnSpPr>
        <p:spPr>
          <a:xfrm>
            <a:off x="3574331"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F21EE87C-9563-4F46-9C56-8E14F9E3D921}"/>
              </a:ext>
            </a:extLst>
          </p:cNvPr>
          <p:cNvCxnSpPr/>
          <p:nvPr/>
        </p:nvCxnSpPr>
        <p:spPr>
          <a:xfrm>
            <a:off x="11096920"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E0DFD9B1-5BEC-4A8B-BCFF-1FB7F1058B13}"/>
              </a:ext>
            </a:extLst>
          </p:cNvPr>
          <p:cNvCxnSpPr/>
          <p:nvPr/>
        </p:nvCxnSpPr>
        <p:spPr>
          <a:xfrm>
            <a:off x="8672660"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52EEA0F-E7CD-4B7E-8C9F-FA9EDA23CD14}"/>
              </a:ext>
            </a:extLst>
          </p:cNvPr>
          <p:cNvCxnSpPr/>
          <p:nvPr/>
        </p:nvCxnSpPr>
        <p:spPr>
          <a:xfrm>
            <a:off x="6297105"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2" name="Smiley Face 11">
            <a:extLst>
              <a:ext uri="{FF2B5EF4-FFF2-40B4-BE49-F238E27FC236}">
                <a16:creationId xmlns:a16="http://schemas.microsoft.com/office/drawing/2014/main" id="{9D538B80-DC97-4B9D-9BFB-59EB7EEE6C53}"/>
              </a:ext>
            </a:extLst>
          </p:cNvPr>
          <p:cNvSpPr/>
          <p:nvPr/>
        </p:nvSpPr>
        <p:spPr>
          <a:xfrm>
            <a:off x="5915323" y="1795806"/>
            <a:ext cx="763564" cy="676371"/>
          </a:xfrm>
          <a:prstGeom prst="smileyFac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id="{38B1D58A-F7C0-41C2-B13D-8E74DEE469D5}"/>
              </a:ext>
            </a:extLst>
          </p:cNvPr>
          <p:cNvCxnSpPr/>
          <p:nvPr/>
        </p:nvCxnSpPr>
        <p:spPr>
          <a:xfrm>
            <a:off x="1107651" y="3996965"/>
            <a:ext cx="241169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A26D9E6-4913-4664-B491-82F7ED56CCA8}"/>
              </a:ext>
            </a:extLst>
          </p:cNvPr>
          <p:cNvSpPr txBox="1"/>
          <p:nvPr/>
        </p:nvSpPr>
        <p:spPr>
          <a:xfrm>
            <a:off x="754156" y="2364441"/>
            <a:ext cx="848410" cy="369332"/>
          </a:xfrm>
          <a:prstGeom prst="rect">
            <a:avLst/>
          </a:prstGeom>
          <a:noFill/>
        </p:spPr>
        <p:txBody>
          <a:bodyPr wrap="square" rtlCol="0">
            <a:spAutoFit/>
          </a:bodyPr>
          <a:lstStyle/>
          <a:p>
            <a:r>
              <a:rPr lang="en-CA" dirty="0"/>
              <a:t>1798</a:t>
            </a:r>
          </a:p>
        </p:txBody>
      </p:sp>
      <p:sp>
        <p:nvSpPr>
          <p:cNvPr id="17" name="TextBox 16">
            <a:extLst>
              <a:ext uri="{FF2B5EF4-FFF2-40B4-BE49-F238E27FC236}">
                <a16:creationId xmlns:a16="http://schemas.microsoft.com/office/drawing/2014/main" id="{A3994F22-F4C9-4DDC-8AB2-9CC259698EE7}"/>
              </a:ext>
            </a:extLst>
          </p:cNvPr>
          <p:cNvSpPr txBox="1"/>
          <p:nvPr/>
        </p:nvSpPr>
        <p:spPr>
          <a:xfrm>
            <a:off x="3000873" y="2103939"/>
            <a:ext cx="1289897" cy="646331"/>
          </a:xfrm>
          <a:prstGeom prst="rect">
            <a:avLst/>
          </a:prstGeom>
          <a:noFill/>
        </p:spPr>
        <p:txBody>
          <a:bodyPr wrap="square" rtlCol="0">
            <a:spAutoFit/>
          </a:bodyPr>
          <a:lstStyle/>
          <a:p>
            <a:pPr algn="ctr"/>
            <a:r>
              <a:rPr lang="en-CA" dirty="0"/>
              <a:t>Ap. 19,</a:t>
            </a:r>
          </a:p>
          <a:p>
            <a:pPr algn="ctr"/>
            <a:r>
              <a:rPr lang="en-CA" dirty="0"/>
              <a:t>1844</a:t>
            </a:r>
          </a:p>
        </p:txBody>
      </p:sp>
      <p:sp>
        <p:nvSpPr>
          <p:cNvPr id="18" name="TextBox 17">
            <a:extLst>
              <a:ext uri="{FF2B5EF4-FFF2-40B4-BE49-F238E27FC236}">
                <a16:creationId xmlns:a16="http://schemas.microsoft.com/office/drawing/2014/main" id="{D85AE51D-CE90-4036-8821-56424A236524}"/>
              </a:ext>
            </a:extLst>
          </p:cNvPr>
          <p:cNvSpPr txBox="1"/>
          <p:nvPr/>
        </p:nvSpPr>
        <p:spPr>
          <a:xfrm>
            <a:off x="5915323" y="2418309"/>
            <a:ext cx="848410" cy="369332"/>
          </a:xfrm>
          <a:prstGeom prst="rect">
            <a:avLst/>
          </a:prstGeom>
          <a:noFill/>
        </p:spPr>
        <p:txBody>
          <a:bodyPr wrap="square" rtlCol="0">
            <a:spAutoFit/>
          </a:bodyPr>
          <a:lstStyle/>
          <a:p>
            <a:r>
              <a:rPr lang="en-CA" dirty="0"/>
              <a:t>1858</a:t>
            </a:r>
          </a:p>
        </p:txBody>
      </p:sp>
      <p:sp>
        <p:nvSpPr>
          <p:cNvPr id="19" name="TextBox 18">
            <a:extLst>
              <a:ext uri="{FF2B5EF4-FFF2-40B4-BE49-F238E27FC236}">
                <a16:creationId xmlns:a16="http://schemas.microsoft.com/office/drawing/2014/main" id="{A11D5FF9-C5FB-4A79-A9E5-5F7E1E46FB52}"/>
              </a:ext>
            </a:extLst>
          </p:cNvPr>
          <p:cNvSpPr txBox="1"/>
          <p:nvPr/>
        </p:nvSpPr>
        <p:spPr>
          <a:xfrm>
            <a:off x="10895817" y="2340873"/>
            <a:ext cx="424203" cy="369332"/>
          </a:xfrm>
          <a:prstGeom prst="rect">
            <a:avLst/>
          </a:prstGeom>
          <a:noFill/>
        </p:spPr>
        <p:txBody>
          <a:bodyPr wrap="square" rtlCol="0">
            <a:spAutoFit/>
          </a:bodyPr>
          <a:lstStyle/>
          <a:p>
            <a:r>
              <a:rPr lang="en-CA" dirty="0"/>
              <a:t>?</a:t>
            </a:r>
          </a:p>
        </p:txBody>
      </p:sp>
      <p:sp>
        <p:nvSpPr>
          <p:cNvPr id="20" name="TextBox 19">
            <a:extLst>
              <a:ext uri="{FF2B5EF4-FFF2-40B4-BE49-F238E27FC236}">
                <a16:creationId xmlns:a16="http://schemas.microsoft.com/office/drawing/2014/main" id="{72B26419-8F67-43BD-945F-260690015C7E}"/>
              </a:ext>
            </a:extLst>
          </p:cNvPr>
          <p:cNvSpPr txBox="1"/>
          <p:nvPr/>
        </p:nvSpPr>
        <p:spPr>
          <a:xfrm>
            <a:off x="8562679" y="2287510"/>
            <a:ext cx="408495" cy="369332"/>
          </a:xfrm>
          <a:prstGeom prst="rect">
            <a:avLst/>
          </a:prstGeom>
          <a:noFill/>
        </p:spPr>
        <p:txBody>
          <a:bodyPr wrap="square" rtlCol="0">
            <a:spAutoFit/>
          </a:bodyPr>
          <a:lstStyle/>
          <a:p>
            <a:r>
              <a:rPr lang="en-CA" dirty="0"/>
              <a:t>?</a:t>
            </a:r>
          </a:p>
        </p:txBody>
      </p:sp>
      <p:sp>
        <p:nvSpPr>
          <p:cNvPr id="21" name="TextBox 20">
            <a:extLst>
              <a:ext uri="{FF2B5EF4-FFF2-40B4-BE49-F238E27FC236}">
                <a16:creationId xmlns:a16="http://schemas.microsoft.com/office/drawing/2014/main" id="{1CD680E4-DB65-447E-8DF3-F77D5EEF2056}"/>
              </a:ext>
            </a:extLst>
          </p:cNvPr>
          <p:cNvSpPr txBox="1"/>
          <p:nvPr/>
        </p:nvSpPr>
        <p:spPr>
          <a:xfrm>
            <a:off x="3888559" y="4974829"/>
            <a:ext cx="3788003" cy="369332"/>
          </a:xfrm>
          <a:prstGeom prst="rect">
            <a:avLst/>
          </a:prstGeom>
          <a:noFill/>
        </p:spPr>
        <p:txBody>
          <a:bodyPr wrap="square" rtlCol="0">
            <a:spAutoFit/>
          </a:bodyPr>
          <a:lstStyle/>
          <a:p>
            <a:r>
              <a:rPr lang="en-CA" dirty="0"/>
              <a:t>Churches more and more corrupt</a:t>
            </a:r>
          </a:p>
        </p:txBody>
      </p:sp>
      <p:sp>
        <p:nvSpPr>
          <p:cNvPr id="22" name="TextBox 21">
            <a:extLst>
              <a:ext uri="{FF2B5EF4-FFF2-40B4-BE49-F238E27FC236}">
                <a16:creationId xmlns:a16="http://schemas.microsoft.com/office/drawing/2014/main" id="{94B96378-15E0-4BF6-85A4-7D9025051A41}"/>
              </a:ext>
            </a:extLst>
          </p:cNvPr>
          <p:cNvSpPr txBox="1"/>
          <p:nvPr/>
        </p:nvSpPr>
        <p:spPr>
          <a:xfrm>
            <a:off x="9200563" y="3244339"/>
            <a:ext cx="1695254" cy="369321"/>
          </a:xfrm>
          <a:prstGeom prst="rect">
            <a:avLst/>
          </a:prstGeom>
          <a:noFill/>
        </p:spPr>
        <p:txBody>
          <a:bodyPr wrap="square" rtlCol="0">
            <a:spAutoFit/>
          </a:bodyPr>
          <a:lstStyle/>
          <a:p>
            <a:r>
              <a:rPr lang="en-CA" dirty="0"/>
              <a:t>Judgement</a:t>
            </a:r>
          </a:p>
        </p:txBody>
      </p:sp>
      <p:cxnSp>
        <p:nvCxnSpPr>
          <p:cNvPr id="24" name="Straight Arrow Connector 23">
            <a:extLst>
              <a:ext uri="{FF2B5EF4-FFF2-40B4-BE49-F238E27FC236}">
                <a16:creationId xmlns:a16="http://schemas.microsoft.com/office/drawing/2014/main" id="{97CD3EE0-993F-46B8-AB9B-0BD5B110BF74}"/>
              </a:ext>
            </a:extLst>
          </p:cNvPr>
          <p:cNvCxnSpPr>
            <a:cxnSpLocks/>
            <a:stCxn id="21" idx="3"/>
          </p:cNvCxnSpPr>
          <p:nvPr/>
        </p:nvCxnSpPr>
        <p:spPr>
          <a:xfrm>
            <a:off x="7676562" y="5159495"/>
            <a:ext cx="886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20A4E7B-79D7-4140-A633-645AD9A3179F}"/>
              </a:ext>
            </a:extLst>
          </p:cNvPr>
          <p:cNvCxnSpPr>
            <a:endCxn id="21" idx="1"/>
          </p:cNvCxnSpPr>
          <p:nvPr/>
        </p:nvCxnSpPr>
        <p:spPr>
          <a:xfrm>
            <a:off x="3655241" y="5159495"/>
            <a:ext cx="233318"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Arrow: Curved Down 27">
            <a:extLst>
              <a:ext uri="{FF2B5EF4-FFF2-40B4-BE49-F238E27FC236}">
                <a16:creationId xmlns:a16="http://schemas.microsoft.com/office/drawing/2014/main" id="{58273115-4FE1-4AC3-A108-104D8E5F0566}"/>
              </a:ext>
            </a:extLst>
          </p:cNvPr>
          <p:cNvSpPr/>
          <p:nvPr/>
        </p:nvSpPr>
        <p:spPr>
          <a:xfrm flipH="1">
            <a:off x="3574330" y="1611148"/>
            <a:ext cx="2340992" cy="30812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Arc 28">
            <a:extLst>
              <a:ext uri="{FF2B5EF4-FFF2-40B4-BE49-F238E27FC236}">
                <a16:creationId xmlns:a16="http://schemas.microsoft.com/office/drawing/2014/main" id="{0E213EB6-A554-47C8-B5FF-7D633B757AFD}"/>
              </a:ext>
            </a:extLst>
          </p:cNvPr>
          <p:cNvSpPr/>
          <p:nvPr/>
        </p:nvSpPr>
        <p:spPr>
          <a:xfrm>
            <a:off x="3018152" y="4037030"/>
            <a:ext cx="1112356" cy="17296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a:extLst>
              <a:ext uri="{FF2B5EF4-FFF2-40B4-BE49-F238E27FC236}">
                <a16:creationId xmlns:a16="http://schemas.microsoft.com/office/drawing/2014/main" id="{EE2D7415-7054-4D22-AEF9-B752D4E99E2D}"/>
              </a:ext>
            </a:extLst>
          </p:cNvPr>
          <p:cNvSpPr/>
          <p:nvPr/>
        </p:nvSpPr>
        <p:spPr>
          <a:xfrm flipH="1">
            <a:off x="2990655" y="4037030"/>
            <a:ext cx="1030666" cy="17296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TextBox 32">
            <a:extLst>
              <a:ext uri="{FF2B5EF4-FFF2-40B4-BE49-F238E27FC236}">
                <a16:creationId xmlns:a16="http://schemas.microsoft.com/office/drawing/2014/main" id="{09095CE3-A642-46D3-8C15-67434EAC3054}"/>
              </a:ext>
            </a:extLst>
          </p:cNvPr>
          <p:cNvSpPr txBox="1"/>
          <p:nvPr/>
        </p:nvSpPr>
        <p:spPr>
          <a:xfrm>
            <a:off x="2026385" y="4974829"/>
            <a:ext cx="1492955" cy="369332"/>
          </a:xfrm>
          <a:prstGeom prst="rect">
            <a:avLst/>
          </a:prstGeom>
          <a:noFill/>
        </p:spPr>
        <p:txBody>
          <a:bodyPr wrap="square" rtlCol="0">
            <a:spAutoFit/>
          </a:bodyPr>
          <a:lstStyle/>
          <a:p>
            <a:r>
              <a:rPr lang="en-CA" dirty="0"/>
              <a:t>True church</a:t>
            </a:r>
          </a:p>
        </p:txBody>
      </p:sp>
      <p:sp>
        <p:nvSpPr>
          <p:cNvPr id="34" name="Arrow: Curved Down 33">
            <a:extLst>
              <a:ext uri="{FF2B5EF4-FFF2-40B4-BE49-F238E27FC236}">
                <a16:creationId xmlns:a16="http://schemas.microsoft.com/office/drawing/2014/main" id="{AF90CD5B-D000-4441-8B72-0E704B816C30}"/>
              </a:ext>
            </a:extLst>
          </p:cNvPr>
          <p:cNvSpPr/>
          <p:nvPr/>
        </p:nvSpPr>
        <p:spPr>
          <a:xfrm>
            <a:off x="3574330" y="1084469"/>
            <a:ext cx="6304961" cy="576627"/>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solidFill>
                <a:schemeClr val="tx1"/>
              </a:solidFill>
            </a:endParaRPr>
          </a:p>
        </p:txBody>
      </p:sp>
      <p:sp>
        <p:nvSpPr>
          <p:cNvPr id="37" name="TextBox 36">
            <a:extLst>
              <a:ext uri="{FF2B5EF4-FFF2-40B4-BE49-F238E27FC236}">
                <a16:creationId xmlns:a16="http://schemas.microsoft.com/office/drawing/2014/main" id="{96407C79-88C3-43B2-8741-BFEBAC349C01}"/>
              </a:ext>
            </a:extLst>
          </p:cNvPr>
          <p:cNvSpPr txBox="1"/>
          <p:nvPr/>
        </p:nvSpPr>
        <p:spPr>
          <a:xfrm>
            <a:off x="4414101" y="1167317"/>
            <a:ext cx="478646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solidFill>
                  <a:srgbClr val="00B050"/>
                </a:solidFill>
              </a:rPr>
              <a:t>Are not conscient of the fearful realities of a judgment soon to come</a:t>
            </a:r>
          </a:p>
        </p:txBody>
      </p:sp>
      <p:sp>
        <p:nvSpPr>
          <p:cNvPr id="2" name="Slide Number Placeholder 1">
            <a:extLst>
              <a:ext uri="{FF2B5EF4-FFF2-40B4-BE49-F238E27FC236}">
                <a16:creationId xmlns:a16="http://schemas.microsoft.com/office/drawing/2014/main" id="{DBD6AB59-E405-48E2-84CA-FFEAE2620A03}"/>
              </a:ext>
            </a:extLst>
          </p:cNvPr>
          <p:cNvSpPr>
            <a:spLocks noGrp="1"/>
          </p:cNvSpPr>
          <p:nvPr>
            <p:ph type="sldNum" sz="quarter" idx="12"/>
          </p:nvPr>
        </p:nvSpPr>
        <p:spPr/>
        <p:txBody>
          <a:bodyPr/>
          <a:lstStyle/>
          <a:p>
            <a:fld id="{CA9F504A-471B-4830-A8C9-D0F8BA9299FE}" type="slidenum">
              <a:rPr lang="en-CA" smtClean="0"/>
              <a:t>28</a:t>
            </a:fld>
            <a:endParaRPr lang="en-CA"/>
          </a:p>
        </p:txBody>
      </p:sp>
    </p:spTree>
    <p:extLst>
      <p:ext uri="{BB962C8B-B14F-4D97-AF65-F5344CB8AC3E}">
        <p14:creationId xmlns:p14="http://schemas.microsoft.com/office/powerpoint/2010/main" val="13464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Second paragraph – a repeat and enlarge</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lstStyle/>
          <a:p>
            <a:r>
              <a:rPr lang="en-CA" dirty="0"/>
              <a:t> Said the angel, “Nothing less than the whole armor of righteousness can enable man to overcome the powers of darkness and retain the victory over them. Satan has taken full possession of the churches as a body. The sayings and doings of men are dwelt upon instead of the plain, cutting truths of the Word of God. The spirit and friendship of the world are at enmity with God. When the truth in its simplicity and strength, as it is in Jesus, is brought to bear against the spirit of the world, it at once awakens the spirit of persecution. Very many who profess to be Christians have not known God. The natural heart has not been changed, and the carnal mind remains at enmity with God. They are Satan’s faithful servants, notwithstanding they have assumed another name.” { EW 273.2} </a:t>
            </a:r>
          </a:p>
        </p:txBody>
      </p:sp>
      <p:sp>
        <p:nvSpPr>
          <p:cNvPr id="5" name="Slide Number Placeholder 4">
            <a:extLst>
              <a:ext uri="{FF2B5EF4-FFF2-40B4-BE49-F238E27FC236}">
                <a16:creationId xmlns:a16="http://schemas.microsoft.com/office/drawing/2014/main" id="{6FA73899-1539-41EE-A148-9B6F7A94FE20}"/>
              </a:ext>
            </a:extLst>
          </p:cNvPr>
          <p:cNvSpPr>
            <a:spLocks noGrp="1"/>
          </p:cNvSpPr>
          <p:nvPr>
            <p:ph type="sldNum" sz="quarter" idx="12"/>
          </p:nvPr>
        </p:nvSpPr>
        <p:spPr/>
        <p:txBody>
          <a:bodyPr/>
          <a:lstStyle/>
          <a:p>
            <a:fld id="{CA9F504A-471B-4830-A8C9-D0F8BA9299FE}" type="slidenum">
              <a:rPr lang="en-CA" smtClean="0"/>
              <a:t>29</a:t>
            </a:fld>
            <a:endParaRPr lang="en-CA"/>
          </a:p>
        </p:txBody>
      </p:sp>
    </p:spTree>
    <p:extLst>
      <p:ext uri="{BB962C8B-B14F-4D97-AF65-F5344CB8AC3E}">
        <p14:creationId xmlns:p14="http://schemas.microsoft.com/office/powerpoint/2010/main" val="169231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A1A6-BC05-4EE2-ACC6-A5B2960DC067}"/>
              </a:ext>
            </a:extLst>
          </p:cNvPr>
          <p:cNvSpPr>
            <a:spLocks noGrp="1"/>
          </p:cNvSpPr>
          <p:nvPr>
            <p:ph type="title"/>
          </p:nvPr>
        </p:nvSpPr>
        <p:spPr/>
        <p:txBody>
          <a:bodyPr/>
          <a:lstStyle/>
          <a:p>
            <a:r>
              <a:rPr lang="en-CA" dirty="0"/>
              <a:t>AD 321</a:t>
            </a:r>
          </a:p>
        </p:txBody>
      </p:sp>
      <p:sp>
        <p:nvSpPr>
          <p:cNvPr id="3" name="Content Placeholder 2">
            <a:extLst>
              <a:ext uri="{FF2B5EF4-FFF2-40B4-BE49-F238E27FC236}">
                <a16:creationId xmlns:a16="http://schemas.microsoft.com/office/drawing/2014/main" id="{24772636-AF87-47B0-B659-EC8A7F0F6A34}"/>
              </a:ext>
            </a:extLst>
          </p:cNvPr>
          <p:cNvSpPr>
            <a:spLocks noGrp="1"/>
          </p:cNvSpPr>
          <p:nvPr>
            <p:ph idx="1"/>
          </p:nvPr>
        </p:nvSpPr>
        <p:spPr/>
        <p:txBody>
          <a:bodyPr>
            <a:normAutofit fontScale="70000" lnSpcReduction="20000"/>
          </a:bodyPr>
          <a:lstStyle/>
          <a:p>
            <a:r>
              <a:rPr lang="en-CA" dirty="0"/>
              <a:t>On 7 March 321, Constantine I, Rome's first Christian Emperor (see Constantine I and Christianity), decreed that Sunday would be observed as the Roman day of rest:[12]</a:t>
            </a:r>
          </a:p>
          <a:p>
            <a:endParaRPr lang="en-CA" dirty="0"/>
          </a:p>
          <a:p>
            <a:r>
              <a:rPr lang="en-CA" dirty="0"/>
              <a:t>On the venerable Day of the Sun let the magistrates and people residing in cities rest, and let all workshops be closed. In the country, however, persons engaged in agriculture may freely and lawfully continue their pursuits; because it often happens that another day is not so suitable for grain-sowing or vine-planting; lest by neglecting the proper moment for such operations the bounty of heaven should be lost.[13]</a:t>
            </a:r>
          </a:p>
          <a:p>
            <a:endParaRPr lang="en-CA" dirty="0"/>
          </a:p>
          <a:p>
            <a:r>
              <a:rPr lang="en-CA" dirty="0"/>
              <a:t>Despite the official adoption of Sunday as a day of rest by Constantine, the seven-day week and the </a:t>
            </a:r>
            <a:r>
              <a:rPr lang="en-CA" dirty="0" err="1"/>
              <a:t>nundial</a:t>
            </a:r>
            <a:r>
              <a:rPr lang="en-CA" dirty="0"/>
              <a:t> cycle continued to be used side by side until at least the Calendar of 354 and probably later.[14]</a:t>
            </a:r>
          </a:p>
          <a:p>
            <a:endParaRPr lang="en-CA" dirty="0"/>
          </a:p>
          <a:p>
            <a:r>
              <a:rPr lang="en-CA" dirty="0"/>
              <a:t>In 363, Canon 29 of the Council of Laodicea prohibited observance of the Jewish Sabbath (Saturday), and encouraged Christians to work on the Saturday and rest on the Lord's Day (Sunday).[15] The fact that the canon had to be issued at all is an indication that adoption of Constantine's decree of 321 was still not universal, not even among Christians. It also indicates that Jews were observing the Sabbath on the Saturday.</a:t>
            </a:r>
          </a:p>
          <a:p>
            <a:pPr marL="0" indent="0">
              <a:buNone/>
            </a:pPr>
            <a:r>
              <a:rPr lang="en-CA" dirty="0">
                <a:hlinkClick r:id="rId2"/>
              </a:rPr>
              <a:t>https://en.wikipedia.org/wiki/Sunday</a:t>
            </a:r>
            <a:endParaRPr lang="en-CA" dirty="0"/>
          </a:p>
          <a:p>
            <a:pPr marL="0" indent="0">
              <a:buNone/>
            </a:pPr>
            <a:endParaRPr lang="en-CA" dirty="0"/>
          </a:p>
        </p:txBody>
      </p:sp>
      <p:sp>
        <p:nvSpPr>
          <p:cNvPr id="4" name="Slide Number Placeholder 3">
            <a:extLst>
              <a:ext uri="{FF2B5EF4-FFF2-40B4-BE49-F238E27FC236}">
                <a16:creationId xmlns:a16="http://schemas.microsoft.com/office/drawing/2014/main" id="{4855A742-0B8E-48CC-ADAB-85F4BBDDF946}"/>
              </a:ext>
            </a:extLst>
          </p:cNvPr>
          <p:cNvSpPr>
            <a:spLocks noGrp="1"/>
          </p:cNvSpPr>
          <p:nvPr>
            <p:ph type="sldNum" sz="quarter" idx="12"/>
          </p:nvPr>
        </p:nvSpPr>
        <p:spPr/>
        <p:txBody>
          <a:bodyPr/>
          <a:lstStyle/>
          <a:p>
            <a:fld id="{CA9F504A-471B-4830-A8C9-D0F8BA9299FE}" type="slidenum">
              <a:rPr lang="en-CA" smtClean="0"/>
              <a:t>3</a:t>
            </a:fld>
            <a:endParaRPr lang="en-CA"/>
          </a:p>
        </p:txBody>
      </p:sp>
    </p:spTree>
    <p:extLst>
      <p:ext uri="{BB962C8B-B14F-4D97-AF65-F5344CB8AC3E}">
        <p14:creationId xmlns:p14="http://schemas.microsoft.com/office/powerpoint/2010/main" val="347441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FF07192-D121-4E26-8DFD-722FE0D34142}"/>
              </a:ext>
            </a:extLst>
          </p:cNvPr>
          <p:cNvGraphicFramePr>
            <a:graphicFrameLocks noGrp="1"/>
          </p:cNvGraphicFramePr>
          <p:nvPr>
            <p:extLst>
              <p:ext uri="{D42A27DB-BD31-4B8C-83A1-F6EECF244321}">
                <p14:modId xmlns:p14="http://schemas.microsoft.com/office/powerpoint/2010/main" val="2613420169"/>
              </p:ext>
            </p:extLst>
          </p:nvPr>
        </p:nvGraphicFramePr>
        <p:xfrm>
          <a:off x="575035" y="991502"/>
          <a:ext cx="10698261" cy="5450840"/>
        </p:xfrm>
        <a:graphic>
          <a:graphicData uri="http://schemas.openxmlformats.org/drawingml/2006/table">
            <a:tbl>
              <a:tblPr firstRow="1" bandRow="1">
                <a:tableStyleId>{F5AB1C69-6EDB-4FF4-983F-18BD219EF322}</a:tableStyleId>
              </a:tblPr>
              <a:tblGrid>
                <a:gridCol w="5191052">
                  <a:extLst>
                    <a:ext uri="{9D8B030D-6E8A-4147-A177-3AD203B41FA5}">
                      <a16:colId xmlns:a16="http://schemas.microsoft.com/office/drawing/2014/main" val="3406205300"/>
                    </a:ext>
                  </a:extLst>
                </a:gridCol>
                <a:gridCol w="5507209">
                  <a:extLst>
                    <a:ext uri="{9D8B030D-6E8A-4147-A177-3AD203B41FA5}">
                      <a16:colId xmlns:a16="http://schemas.microsoft.com/office/drawing/2014/main" val="2740407559"/>
                    </a:ext>
                  </a:extLst>
                </a:gridCol>
              </a:tblGrid>
              <a:tr h="370840">
                <a:tc>
                  <a:txBody>
                    <a:bodyPr/>
                    <a:lstStyle/>
                    <a:p>
                      <a:pPr algn="ctr"/>
                      <a:r>
                        <a:rPr lang="en-CA" dirty="0"/>
                        <a:t>True church of God</a:t>
                      </a:r>
                    </a:p>
                  </a:txBody>
                  <a:tcPr/>
                </a:tc>
                <a:tc>
                  <a:txBody>
                    <a:bodyPr/>
                    <a:lstStyle/>
                    <a:p>
                      <a:pPr algn="ctr"/>
                      <a:r>
                        <a:rPr lang="en-CA" dirty="0"/>
                        <a:t>Apostate Protestantism</a:t>
                      </a:r>
                    </a:p>
                  </a:txBody>
                  <a:tcPr/>
                </a:tc>
                <a:extLst>
                  <a:ext uri="{0D108BD9-81ED-4DB2-BD59-A6C34878D82A}">
                    <a16:rowId xmlns:a16="http://schemas.microsoft.com/office/drawing/2014/main" val="3731585818"/>
                  </a:ext>
                </a:extLst>
              </a:tr>
              <a:tr h="370840">
                <a:tc>
                  <a:txBody>
                    <a:bodyPr/>
                    <a:lstStyle/>
                    <a:p>
                      <a:r>
                        <a:rPr lang="en-CA" sz="1200" dirty="0"/>
                        <a:t>Followers of God</a:t>
                      </a:r>
                    </a:p>
                  </a:txBody>
                  <a:tcPr/>
                </a:tc>
                <a:tc>
                  <a:txBody>
                    <a:bodyPr/>
                    <a:lstStyle/>
                    <a:p>
                      <a:r>
                        <a:rPr lang="en-CA" sz="1200" dirty="0"/>
                        <a:t>Followers of the world</a:t>
                      </a:r>
                    </a:p>
                  </a:txBody>
                  <a:tcPr/>
                </a:tc>
                <a:extLst>
                  <a:ext uri="{0D108BD9-81ED-4DB2-BD59-A6C34878D82A}">
                    <a16:rowId xmlns:a16="http://schemas.microsoft.com/office/drawing/2014/main" val="1482202238"/>
                  </a:ext>
                </a:extLst>
              </a:tr>
              <a:tr h="370840">
                <a:tc>
                  <a:txBody>
                    <a:bodyPr/>
                    <a:lstStyle/>
                    <a:p>
                      <a:r>
                        <a:rPr lang="en-CA" sz="1200" dirty="0"/>
                        <a:t>Spirit and power of the truth and the salvation of Christ </a:t>
                      </a:r>
                    </a:p>
                  </a:txBody>
                  <a:tcPr/>
                </a:tc>
                <a:tc>
                  <a:txBody>
                    <a:bodyPr/>
                    <a:lstStyle/>
                    <a:p>
                      <a:r>
                        <a:rPr lang="en-CA" sz="1200" dirty="0"/>
                        <a:t>Preach smooth things</a:t>
                      </a:r>
                    </a:p>
                  </a:txBody>
                  <a:tcPr/>
                </a:tc>
                <a:extLst>
                  <a:ext uri="{0D108BD9-81ED-4DB2-BD59-A6C34878D82A}">
                    <a16:rowId xmlns:a16="http://schemas.microsoft.com/office/drawing/2014/main" val="1635219158"/>
                  </a:ext>
                </a:extLst>
              </a:tr>
              <a:tr h="370840">
                <a:tc>
                  <a:txBody>
                    <a:bodyPr/>
                    <a:lstStyle/>
                    <a:p>
                      <a:r>
                        <a:rPr lang="en-CA" sz="1200" dirty="0"/>
                        <a:t>Hateful to the carnal heart</a:t>
                      </a:r>
                    </a:p>
                  </a:txBody>
                  <a:tcPr/>
                </a:tc>
                <a:tc>
                  <a:txBody>
                    <a:bodyPr/>
                    <a:lstStyle/>
                    <a:p>
                      <a:r>
                        <a:rPr lang="en-CA" sz="1200" dirty="0"/>
                        <a:t>Natural hearts no objection</a:t>
                      </a:r>
                    </a:p>
                  </a:txBody>
                  <a:tcPr/>
                </a:tc>
                <a:extLst>
                  <a:ext uri="{0D108BD9-81ED-4DB2-BD59-A6C34878D82A}">
                    <a16:rowId xmlns:a16="http://schemas.microsoft.com/office/drawing/2014/main" val="3278901153"/>
                  </a:ext>
                </a:extLst>
              </a:tr>
              <a:tr h="370840">
                <a:tc>
                  <a:txBody>
                    <a:bodyPr/>
                    <a:lstStyle/>
                    <a:p>
                      <a:r>
                        <a:rPr lang="en-CA" sz="1200" dirty="0"/>
                        <a:t>Ministry stirs the wrath of Satan,</a:t>
                      </a:r>
                    </a:p>
                  </a:txBody>
                  <a:tcPr/>
                </a:tc>
                <a:tc>
                  <a:txBody>
                    <a:bodyPr/>
                    <a:lstStyle/>
                    <a:p>
                      <a:r>
                        <a:rPr lang="en-CA" sz="1200" dirty="0"/>
                        <a:t>Ministry does not stir the wrath of Satan</a:t>
                      </a:r>
                    </a:p>
                  </a:txBody>
                  <a:tcPr/>
                </a:tc>
                <a:extLst>
                  <a:ext uri="{0D108BD9-81ED-4DB2-BD59-A6C34878D82A}">
                    <a16:rowId xmlns:a16="http://schemas.microsoft.com/office/drawing/2014/main" val="2239684784"/>
                  </a:ext>
                </a:extLst>
              </a:tr>
              <a:tr h="370840">
                <a:tc>
                  <a:txBody>
                    <a:bodyPr/>
                    <a:lstStyle/>
                    <a:p>
                      <a:r>
                        <a:rPr lang="en-CA" sz="1200" dirty="0"/>
                        <a:t>Makes the sinner tremble</a:t>
                      </a:r>
                    </a:p>
                  </a:txBody>
                  <a:tcPr/>
                </a:tc>
                <a:tc>
                  <a:txBody>
                    <a:bodyPr/>
                    <a:lstStyle/>
                    <a:p>
                      <a:r>
                        <a:rPr lang="en-CA" sz="1200" dirty="0"/>
                        <a:t>Wicked men are generally pleased with a form of piety without true godliness, and they will aid and support such a religion.</a:t>
                      </a:r>
                    </a:p>
                  </a:txBody>
                  <a:tcPr/>
                </a:tc>
                <a:extLst>
                  <a:ext uri="{0D108BD9-81ED-4DB2-BD59-A6C34878D82A}">
                    <a16:rowId xmlns:a16="http://schemas.microsoft.com/office/drawing/2014/main" val="1438860585"/>
                  </a:ext>
                </a:extLst>
              </a:tr>
              <a:tr h="370840">
                <a:tc>
                  <a:txBody>
                    <a:bodyPr/>
                    <a:lstStyle/>
                    <a:p>
                      <a:r>
                        <a:rPr lang="en-CA" sz="1200" dirty="0"/>
                        <a:t>Are conscient of the fearful realities of a judgment soon to 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Are not conscient of the fearful realities of a judgment soon to come</a:t>
                      </a:r>
                    </a:p>
                    <a:p>
                      <a:endParaRPr lang="en-CA" sz="1200" dirty="0"/>
                    </a:p>
                  </a:txBody>
                  <a:tcPr/>
                </a:tc>
                <a:extLst>
                  <a:ext uri="{0D108BD9-81ED-4DB2-BD59-A6C34878D82A}">
                    <a16:rowId xmlns:a16="http://schemas.microsoft.com/office/drawing/2014/main" val="2909873288"/>
                  </a:ext>
                </a:extLst>
              </a:tr>
              <a:tr h="370840">
                <a:tc>
                  <a:txBody>
                    <a:bodyPr/>
                    <a:lstStyle/>
                    <a:p>
                      <a:r>
                        <a:rPr lang="en-CA" sz="1200" dirty="0"/>
                        <a:t>Have the whole armor of righteous</a:t>
                      </a:r>
                    </a:p>
                  </a:txBody>
                  <a:tcPr/>
                </a:tc>
                <a:tc>
                  <a:txBody>
                    <a:bodyPr/>
                    <a:lstStyle/>
                    <a:p>
                      <a:r>
                        <a:rPr lang="en-CA" sz="1200" dirty="0"/>
                        <a:t>Profess to be righteous</a:t>
                      </a:r>
                    </a:p>
                  </a:txBody>
                  <a:tcPr/>
                </a:tc>
                <a:extLst>
                  <a:ext uri="{0D108BD9-81ED-4DB2-BD59-A6C34878D82A}">
                    <a16:rowId xmlns:a16="http://schemas.microsoft.com/office/drawing/2014/main" val="1739956503"/>
                  </a:ext>
                </a:extLst>
              </a:tr>
              <a:tr h="370840">
                <a:tc>
                  <a:txBody>
                    <a:bodyPr/>
                    <a:lstStyle/>
                    <a:p>
                      <a:r>
                        <a:rPr lang="en-CA" sz="1200" dirty="0"/>
                        <a:t>overcome the powers of darkness and retain the victory over them</a:t>
                      </a:r>
                    </a:p>
                  </a:txBody>
                  <a:tcPr/>
                </a:tc>
                <a:tc>
                  <a:txBody>
                    <a:bodyPr/>
                    <a:lstStyle/>
                    <a:p>
                      <a:r>
                        <a:rPr lang="en-CA" sz="1200" dirty="0"/>
                        <a:t>Satan has taken full possession of the churches as a body.</a:t>
                      </a:r>
                    </a:p>
                    <a:p>
                      <a:endParaRPr lang="en-CA" sz="1200" dirty="0"/>
                    </a:p>
                  </a:txBody>
                  <a:tcPr/>
                </a:tc>
                <a:extLst>
                  <a:ext uri="{0D108BD9-81ED-4DB2-BD59-A6C34878D82A}">
                    <a16:rowId xmlns:a16="http://schemas.microsoft.com/office/drawing/2014/main" val="362901594"/>
                  </a:ext>
                </a:extLst>
              </a:tr>
              <a:tr h="370840">
                <a:tc>
                  <a:txBody>
                    <a:bodyPr/>
                    <a:lstStyle/>
                    <a:p>
                      <a:r>
                        <a:rPr lang="en-CA" sz="1200" dirty="0"/>
                        <a:t>Give the plain, cutting truths of the Word of God.</a:t>
                      </a:r>
                    </a:p>
                  </a:txBody>
                  <a:tcPr/>
                </a:tc>
                <a:tc>
                  <a:txBody>
                    <a:bodyPr/>
                    <a:lstStyle/>
                    <a:p>
                      <a:r>
                        <a:rPr lang="en-CA" sz="1200" dirty="0"/>
                        <a:t>The sayings and doings of men</a:t>
                      </a:r>
                    </a:p>
                  </a:txBody>
                  <a:tcPr/>
                </a:tc>
                <a:extLst>
                  <a:ext uri="{0D108BD9-81ED-4DB2-BD59-A6C34878D82A}">
                    <a16:rowId xmlns:a16="http://schemas.microsoft.com/office/drawing/2014/main" val="426578763"/>
                  </a:ext>
                </a:extLst>
              </a:tr>
              <a:tr h="370840">
                <a:tc>
                  <a:txBody>
                    <a:bodyPr/>
                    <a:lstStyle/>
                    <a:p>
                      <a:r>
                        <a:rPr lang="en-CA" sz="1200" dirty="0"/>
                        <a:t> Give the truth in its simplicity and strength, as it is in Jesus</a:t>
                      </a:r>
                    </a:p>
                  </a:txBody>
                  <a:tcPr/>
                </a:tc>
                <a:tc>
                  <a:txBody>
                    <a:bodyPr/>
                    <a:lstStyle/>
                    <a:p>
                      <a:r>
                        <a:rPr lang="en-CA" sz="1200" dirty="0"/>
                        <a:t>Have The spirit and friendship of the world</a:t>
                      </a:r>
                    </a:p>
                  </a:txBody>
                  <a:tcPr/>
                </a:tc>
                <a:extLst>
                  <a:ext uri="{0D108BD9-81ED-4DB2-BD59-A6C34878D82A}">
                    <a16:rowId xmlns:a16="http://schemas.microsoft.com/office/drawing/2014/main" val="2322825300"/>
                  </a:ext>
                </a:extLst>
              </a:tr>
              <a:tr h="370840">
                <a:tc>
                  <a:txBody>
                    <a:bodyPr/>
                    <a:lstStyle/>
                    <a:p>
                      <a:endParaRPr lang="en-CA" sz="1200" dirty="0"/>
                    </a:p>
                  </a:txBody>
                  <a:tcPr/>
                </a:tc>
                <a:tc>
                  <a:txBody>
                    <a:bodyPr/>
                    <a:lstStyle/>
                    <a:p>
                      <a:r>
                        <a:rPr lang="en-CA" sz="1200" dirty="0"/>
                        <a:t>Have the spirit of persecution</a:t>
                      </a:r>
                    </a:p>
                  </a:txBody>
                  <a:tcPr/>
                </a:tc>
                <a:extLst>
                  <a:ext uri="{0D108BD9-81ED-4DB2-BD59-A6C34878D82A}">
                    <a16:rowId xmlns:a16="http://schemas.microsoft.com/office/drawing/2014/main" val="4217047258"/>
                  </a:ext>
                </a:extLst>
              </a:tr>
              <a:tr h="370840">
                <a:tc>
                  <a:txBody>
                    <a:bodyPr/>
                    <a:lstStyle/>
                    <a:p>
                      <a:r>
                        <a:rPr lang="en-CA" sz="1200" dirty="0"/>
                        <a:t>Know God</a:t>
                      </a:r>
                    </a:p>
                  </a:txBody>
                  <a:tcPr/>
                </a:tc>
                <a:tc>
                  <a:txBody>
                    <a:bodyPr/>
                    <a:lstStyle/>
                    <a:p>
                      <a:r>
                        <a:rPr lang="en-CA" sz="1200" dirty="0"/>
                        <a:t>Don’t know God</a:t>
                      </a:r>
                    </a:p>
                  </a:txBody>
                  <a:tcPr/>
                </a:tc>
                <a:extLst>
                  <a:ext uri="{0D108BD9-81ED-4DB2-BD59-A6C34878D82A}">
                    <a16:rowId xmlns:a16="http://schemas.microsoft.com/office/drawing/2014/main" val="2828954667"/>
                  </a:ext>
                </a:extLst>
              </a:tr>
              <a:tr h="370840">
                <a:tc>
                  <a:txBody>
                    <a:bodyPr/>
                    <a:lstStyle/>
                    <a:p>
                      <a:r>
                        <a:rPr lang="en-CA" sz="1200" dirty="0"/>
                        <a:t>God’s faithful servants</a:t>
                      </a:r>
                    </a:p>
                  </a:txBody>
                  <a:tcPr/>
                </a:tc>
                <a:tc>
                  <a:txBody>
                    <a:bodyPr/>
                    <a:lstStyle/>
                    <a:p>
                      <a:r>
                        <a:rPr lang="en-CA" sz="1200" dirty="0"/>
                        <a:t>Satan Faithful servants</a:t>
                      </a:r>
                    </a:p>
                  </a:txBody>
                  <a:tcPr/>
                </a:tc>
                <a:extLst>
                  <a:ext uri="{0D108BD9-81ED-4DB2-BD59-A6C34878D82A}">
                    <a16:rowId xmlns:a16="http://schemas.microsoft.com/office/drawing/2014/main" val="2717773448"/>
                  </a:ext>
                </a:extLst>
              </a:tr>
            </a:tbl>
          </a:graphicData>
        </a:graphic>
      </p:graphicFrame>
      <p:sp>
        <p:nvSpPr>
          <p:cNvPr id="3" name="TextBox 2">
            <a:extLst>
              <a:ext uri="{FF2B5EF4-FFF2-40B4-BE49-F238E27FC236}">
                <a16:creationId xmlns:a16="http://schemas.microsoft.com/office/drawing/2014/main" id="{1BE610FD-78B1-4373-8C05-C5722E070E50}"/>
              </a:ext>
            </a:extLst>
          </p:cNvPr>
          <p:cNvSpPr txBox="1"/>
          <p:nvPr/>
        </p:nvSpPr>
        <p:spPr>
          <a:xfrm>
            <a:off x="3384223" y="381146"/>
            <a:ext cx="4939646" cy="369332"/>
          </a:xfrm>
          <a:prstGeom prst="rect">
            <a:avLst/>
          </a:prstGeom>
          <a:noFill/>
        </p:spPr>
        <p:txBody>
          <a:bodyPr wrap="square" rtlCol="0">
            <a:spAutoFit/>
          </a:bodyPr>
          <a:lstStyle/>
          <a:p>
            <a:r>
              <a:rPr lang="en-CA" dirty="0"/>
              <a:t>Compare and Contrast Two churches</a:t>
            </a:r>
          </a:p>
        </p:txBody>
      </p:sp>
      <p:sp>
        <p:nvSpPr>
          <p:cNvPr id="4" name="Slide Number Placeholder 3">
            <a:extLst>
              <a:ext uri="{FF2B5EF4-FFF2-40B4-BE49-F238E27FC236}">
                <a16:creationId xmlns:a16="http://schemas.microsoft.com/office/drawing/2014/main" id="{6015B46C-D75B-4BB4-AB8E-11CA91E1CFE0}"/>
              </a:ext>
            </a:extLst>
          </p:cNvPr>
          <p:cNvSpPr>
            <a:spLocks noGrp="1"/>
          </p:cNvSpPr>
          <p:nvPr>
            <p:ph type="sldNum" sz="quarter" idx="12"/>
          </p:nvPr>
        </p:nvSpPr>
        <p:spPr/>
        <p:txBody>
          <a:bodyPr/>
          <a:lstStyle/>
          <a:p>
            <a:fld id="{CA9F504A-471B-4830-A8C9-D0F8BA9299FE}" type="slidenum">
              <a:rPr lang="en-CA" smtClean="0"/>
              <a:t>30</a:t>
            </a:fld>
            <a:endParaRPr lang="en-CA"/>
          </a:p>
        </p:txBody>
      </p:sp>
    </p:spTree>
    <p:extLst>
      <p:ext uri="{BB962C8B-B14F-4D97-AF65-F5344CB8AC3E}">
        <p14:creationId xmlns:p14="http://schemas.microsoft.com/office/powerpoint/2010/main" val="2239015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Third paragraph – locating the second and third angels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10000"/>
          </a:bodyPr>
          <a:lstStyle/>
          <a:p>
            <a:r>
              <a:rPr lang="en-CA" dirty="0"/>
              <a:t>I saw that since Jesus left </a:t>
            </a:r>
            <a:r>
              <a:rPr lang="en-CA" b="1" dirty="0"/>
              <a:t>the holy place </a:t>
            </a:r>
            <a:r>
              <a:rPr lang="en-CA" dirty="0"/>
              <a:t>of the heavenly sanctuary and entered within the </a:t>
            </a:r>
            <a:r>
              <a:rPr lang="en-CA" b="1" dirty="0"/>
              <a:t>second veil</a:t>
            </a:r>
            <a:r>
              <a:rPr lang="en-CA" dirty="0"/>
              <a:t>, the churches </a:t>
            </a:r>
            <a:r>
              <a:rPr lang="en-CA" b="1" dirty="0"/>
              <a:t>have been filling up with every unclean and hateful bird</a:t>
            </a:r>
            <a:r>
              <a:rPr lang="en-CA" dirty="0"/>
              <a:t>. I saw </a:t>
            </a:r>
            <a:r>
              <a:rPr lang="en-CA" b="1" dirty="0"/>
              <a:t>great iniquity and vileness </a:t>
            </a:r>
            <a:r>
              <a:rPr lang="en-CA" dirty="0"/>
              <a:t>in the churches; yet their members profess to be Christians. Their profession, their prayers, and their exhortations are an abomination in the sight of God. Said the angel, “God will not smell in their assemblies. Selfishness, fraud, and deceit are practiced by them without the </a:t>
            </a:r>
            <a:r>
              <a:rPr lang="en-CA" dirty="0" err="1"/>
              <a:t>reprovings</a:t>
            </a:r>
            <a:r>
              <a:rPr lang="en-CA" dirty="0"/>
              <a:t> of conscience. And over all these evil traits they throw the cloak of religion.” I was shown the pride of the nominal churches. God is not in their thoughts; their carnal minds dwell upon themselves; they decorate their poor mortal bodies, and then look upon themselves with satisfaction and pleasure. Jesus and the angels look upon them in anger. Said the angel, “Their sins and pride have reached unto heaven. Their portion is prepared. </a:t>
            </a:r>
            <a:r>
              <a:rPr lang="en-CA" b="1" dirty="0"/>
              <a:t>Justice and judgment have slumbered long, but will soon awake</a:t>
            </a:r>
            <a:r>
              <a:rPr lang="en-CA" dirty="0"/>
              <a:t>. </a:t>
            </a:r>
            <a:r>
              <a:rPr lang="en-CA" b="1" dirty="0"/>
              <a:t>Vengeance is Mine, I will repay, saith the Lord</a:t>
            </a:r>
            <a:r>
              <a:rPr lang="en-CA" dirty="0"/>
              <a:t>.” The fearful </a:t>
            </a:r>
            <a:r>
              <a:rPr lang="en-CA" dirty="0" err="1"/>
              <a:t>threatenings</a:t>
            </a:r>
            <a:r>
              <a:rPr lang="en-CA" dirty="0"/>
              <a:t> of </a:t>
            </a:r>
            <a:r>
              <a:rPr lang="en-CA" b="1" dirty="0"/>
              <a:t>the third angel</a:t>
            </a:r>
            <a:r>
              <a:rPr lang="en-CA" dirty="0"/>
              <a:t> are to be realized, and all the wicked are to </a:t>
            </a:r>
            <a:r>
              <a:rPr lang="en-CA" b="1" dirty="0"/>
              <a:t>drink of the wrath of God</a:t>
            </a:r>
            <a:r>
              <a:rPr lang="en-CA" dirty="0"/>
              <a:t>. An innumerable host of evil angels are spreading over the whole land and crowding the churches. These agents of Satan look upon the religious bodies with exultation, for </a:t>
            </a:r>
            <a:r>
              <a:rPr lang="en-CA" b="1" dirty="0"/>
              <a:t>the cloak of religion covers the greatest crime and iniquity. </a:t>
            </a:r>
            <a:r>
              <a:rPr lang="en-CA" dirty="0"/>
              <a:t>{ EW 274.1} </a:t>
            </a:r>
          </a:p>
        </p:txBody>
      </p:sp>
      <p:sp>
        <p:nvSpPr>
          <p:cNvPr id="5" name="Slide Number Placeholder 4">
            <a:extLst>
              <a:ext uri="{FF2B5EF4-FFF2-40B4-BE49-F238E27FC236}">
                <a16:creationId xmlns:a16="http://schemas.microsoft.com/office/drawing/2014/main" id="{41672437-B9F1-4849-926E-BE8176707C83}"/>
              </a:ext>
            </a:extLst>
          </p:cNvPr>
          <p:cNvSpPr>
            <a:spLocks noGrp="1"/>
          </p:cNvSpPr>
          <p:nvPr>
            <p:ph type="sldNum" sz="quarter" idx="12"/>
          </p:nvPr>
        </p:nvSpPr>
        <p:spPr/>
        <p:txBody>
          <a:bodyPr/>
          <a:lstStyle/>
          <a:p>
            <a:fld id="{CA9F504A-471B-4830-A8C9-D0F8BA9299FE}" type="slidenum">
              <a:rPr lang="en-CA" smtClean="0"/>
              <a:t>31</a:t>
            </a:fld>
            <a:endParaRPr lang="en-CA"/>
          </a:p>
        </p:txBody>
      </p:sp>
    </p:spTree>
    <p:extLst>
      <p:ext uri="{BB962C8B-B14F-4D97-AF65-F5344CB8AC3E}">
        <p14:creationId xmlns:p14="http://schemas.microsoft.com/office/powerpoint/2010/main" val="1881550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Third paragraph – locating the second and third angels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a:bodyPr>
          <a:lstStyle/>
          <a:p>
            <a:r>
              <a:rPr lang="en-CA" i="1" dirty="0"/>
              <a:t>I saw that since Jesus left </a:t>
            </a:r>
            <a:r>
              <a:rPr lang="en-CA" b="1" i="1" dirty="0"/>
              <a:t>the holy place </a:t>
            </a:r>
            <a:r>
              <a:rPr lang="en-CA" i="1" dirty="0"/>
              <a:t>of the heavenly sanctuary and entered within the </a:t>
            </a:r>
            <a:r>
              <a:rPr lang="en-CA" b="1" i="1" dirty="0"/>
              <a:t>second veil</a:t>
            </a:r>
            <a:r>
              <a:rPr lang="en-CA" dirty="0"/>
              <a:t>, </a:t>
            </a:r>
          </a:p>
          <a:p>
            <a:r>
              <a:rPr lang="en-CA" dirty="0">
                <a:solidFill>
                  <a:srgbClr val="00B050"/>
                </a:solidFill>
              </a:rPr>
              <a:t>Where are we? Can we locate this event?</a:t>
            </a:r>
          </a:p>
          <a:p>
            <a:r>
              <a:rPr lang="en-CA" i="1" dirty="0"/>
              <a:t>The churches </a:t>
            </a:r>
            <a:r>
              <a:rPr lang="en-CA" b="1" i="1" dirty="0"/>
              <a:t>have been filling up with every unclean and hateful bird.</a:t>
            </a:r>
          </a:p>
          <a:p>
            <a:r>
              <a:rPr lang="en-CA" dirty="0">
                <a:solidFill>
                  <a:srgbClr val="00B050"/>
                </a:solidFill>
              </a:rPr>
              <a:t>Where do we find this statement?</a:t>
            </a:r>
          </a:p>
          <a:p>
            <a:r>
              <a:rPr lang="en-CA" i="1" dirty="0"/>
              <a:t>I saw </a:t>
            </a:r>
            <a:r>
              <a:rPr lang="en-CA" b="1" i="1" dirty="0"/>
              <a:t>great iniquity and vileness </a:t>
            </a:r>
            <a:r>
              <a:rPr lang="en-CA" i="1" dirty="0"/>
              <a:t>in the churches</a:t>
            </a:r>
            <a:r>
              <a:rPr lang="en-CA" dirty="0"/>
              <a:t>.</a:t>
            </a:r>
          </a:p>
          <a:p>
            <a:r>
              <a:rPr lang="en-CA" dirty="0">
                <a:solidFill>
                  <a:srgbClr val="00B050"/>
                </a:solidFill>
              </a:rPr>
              <a:t>What is that great iniquity and vileness?</a:t>
            </a:r>
          </a:p>
          <a:p>
            <a:endParaRPr lang="en-CA" dirty="0"/>
          </a:p>
        </p:txBody>
      </p:sp>
      <p:sp>
        <p:nvSpPr>
          <p:cNvPr id="5" name="Slide Number Placeholder 4">
            <a:extLst>
              <a:ext uri="{FF2B5EF4-FFF2-40B4-BE49-F238E27FC236}">
                <a16:creationId xmlns:a16="http://schemas.microsoft.com/office/drawing/2014/main" id="{A7FCFF01-4F88-41CB-AE94-374F00721647}"/>
              </a:ext>
            </a:extLst>
          </p:cNvPr>
          <p:cNvSpPr>
            <a:spLocks noGrp="1"/>
          </p:cNvSpPr>
          <p:nvPr>
            <p:ph type="sldNum" sz="quarter" idx="12"/>
          </p:nvPr>
        </p:nvSpPr>
        <p:spPr/>
        <p:txBody>
          <a:bodyPr/>
          <a:lstStyle/>
          <a:p>
            <a:fld id="{CA9F504A-471B-4830-A8C9-D0F8BA9299FE}" type="slidenum">
              <a:rPr lang="en-CA" smtClean="0"/>
              <a:t>32</a:t>
            </a:fld>
            <a:endParaRPr lang="en-CA"/>
          </a:p>
        </p:txBody>
      </p:sp>
    </p:spTree>
    <p:extLst>
      <p:ext uri="{BB962C8B-B14F-4D97-AF65-F5344CB8AC3E}">
        <p14:creationId xmlns:p14="http://schemas.microsoft.com/office/powerpoint/2010/main" val="4222135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Third paragraph – locating the second and third angels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20000"/>
          </a:bodyPr>
          <a:lstStyle/>
          <a:p>
            <a:r>
              <a:rPr lang="en-CA" i="1" dirty="0"/>
              <a:t>I saw that since Jesus left </a:t>
            </a:r>
            <a:r>
              <a:rPr lang="en-CA" b="1" i="1" dirty="0"/>
              <a:t>the holy place </a:t>
            </a:r>
            <a:r>
              <a:rPr lang="en-CA" i="1" dirty="0"/>
              <a:t>of the heavenly sanctuary and entered within the </a:t>
            </a:r>
            <a:r>
              <a:rPr lang="en-CA" b="1" i="1" dirty="0"/>
              <a:t>second veil</a:t>
            </a:r>
            <a:r>
              <a:rPr lang="en-CA" dirty="0"/>
              <a:t>, </a:t>
            </a:r>
          </a:p>
          <a:p>
            <a:r>
              <a:rPr lang="en-CA" b="1" dirty="0">
                <a:solidFill>
                  <a:srgbClr val="00B050"/>
                </a:solidFill>
              </a:rPr>
              <a:t>Where are we? Can we locate this event?</a:t>
            </a:r>
          </a:p>
          <a:p>
            <a:r>
              <a:rPr lang="en-CA" dirty="0"/>
              <a:t>We are in the sanctuary, in the Most holy place.</a:t>
            </a:r>
          </a:p>
          <a:p>
            <a:r>
              <a:rPr lang="en-CA" dirty="0"/>
              <a:t>She marks a transition from the Holy place to the Most Holy place.</a:t>
            </a:r>
          </a:p>
          <a:p>
            <a:r>
              <a:rPr lang="en-CA" dirty="0"/>
              <a:t>She makes a jump from April 19, 1844 to October 22, 1844 which is 6 months.</a:t>
            </a:r>
          </a:p>
          <a:p>
            <a:r>
              <a:rPr lang="en-CA" dirty="0"/>
              <a:t>She wants to show us how those churches have fallen.</a:t>
            </a:r>
          </a:p>
          <a:p>
            <a:r>
              <a:rPr lang="en-CA" dirty="0"/>
              <a:t>The second angel is empowered and the third angel arrives.</a:t>
            </a:r>
          </a:p>
          <a:p>
            <a:r>
              <a:rPr lang="en-CA" dirty="0"/>
              <a:t>When the third angel arrives, he brings with him judgement because the fate of Babylon is sealed.</a:t>
            </a:r>
          </a:p>
          <a:p>
            <a:r>
              <a:rPr lang="en-CA" dirty="0"/>
              <a:t>The third angel underlines judgement but also the wrath of God that the nation shall drink without mixture into the cup of his indignation.</a:t>
            </a:r>
          </a:p>
          <a:p>
            <a:pPr marL="0" indent="0">
              <a:buNone/>
            </a:pPr>
            <a:endParaRPr lang="en-CA" dirty="0"/>
          </a:p>
        </p:txBody>
      </p:sp>
      <p:sp>
        <p:nvSpPr>
          <p:cNvPr id="5" name="Slide Number Placeholder 4">
            <a:extLst>
              <a:ext uri="{FF2B5EF4-FFF2-40B4-BE49-F238E27FC236}">
                <a16:creationId xmlns:a16="http://schemas.microsoft.com/office/drawing/2014/main" id="{B023F060-ACDA-4932-8C09-BE6307FA0FE9}"/>
              </a:ext>
            </a:extLst>
          </p:cNvPr>
          <p:cNvSpPr>
            <a:spLocks noGrp="1"/>
          </p:cNvSpPr>
          <p:nvPr>
            <p:ph type="sldNum" sz="quarter" idx="12"/>
          </p:nvPr>
        </p:nvSpPr>
        <p:spPr/>
        <p:txBody>
          <a:bodyPr/>
          <a:lstStyle/>
          <a:p>
            <a:fld id="{CA9F504A-471B-4830-A8C9-D0F8BA9299FE}" type="slidenum">
              <a:rPr lang="en-CA" smtClean="0"/>
              <a:t>33</a:t>
            </a:fld>
            <a:endParaRPr lang="en-CA"/>
          </a:p>
        </p:txBody>
      </p:sp>
    </p:spTree>
    <p:extLst>
      <p:ext uri="{BB962C8B-B14F-4D97-AF65-F5344CB8AC3E}">
        <p14:creationId xmlns:p14="http://schemas.microsoft.com/office/powerpoint/2010/main" val="2769817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Third paragraph – locating the second and third angels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10000"/>
          </a:bodyPr>
          <a:lstStyle/>
          <a:p>
            <a:r>
              <a:rPr lang="en-CA" i="1" dirty="0"/>
              <a:t>The churches </a:t>
            </a:r>
            <a:r>
              <a:rPr lang="en-CA" b="1" i="1" dirty="0"/>
              <a:t>have been filling up with every unclean and hateful bird.</a:t>
            </a:r>
          </a:p>
          <a:p>
            <a:r>
              <a:rPr lang="en-CA" b="1" dirty="0">
                <a:solidFill>
                  <a:srgbClr val="00B050"/>
                </a:solidFill>
              </a:rPr>
              <a:t>Where do we find this statement?</a:t>
            </a:r>
          </a:p>
          <a:p>
            <a:r>
              <a:rPr lang="en-CA" b="1" i="1" dirty="0"/>
              <a:t>Revelation 18:2</a:t>
            </a:r>
          </a:p>
          <a:p>
            <a:pPr marL="0" indent="0">
              <a:buNone/>
            </a:pPr>
            <a:r>
              <a:rPr lang="en-CA" dirty="0"/>
              <a:t>And he cried mightily with a strong voice, saying, Babylon the great is fallen, is fallen, and is become the habitation of devils, and the hold of every foul spirit, and a cage of every unclean and hateful bird</a:t>
            </a:r>
          </a:p>
          <a:p>
            <a:r>
              <a:rPr lang="en-CA" dirty="0"/>
              <a:t>This angel is repeating the message of the second angel. And he places us within the period of the Sunday law. </a:t>
            </a:r>
          </a:p>
          <a:p>
            <a:r>
              <a:rPr lang="en-CA" dirty="0"/>
              <a:t>In this paragraph, we are between the SL and second coming of Christ.</a:t>
            </a:r>
          </a:p>
          <a:p>
            <a:r>
              <a:rPr lang="en-CA" dirty="0"/>
              <a:t>Judgement will occur in between because the cup is full. </a:t>
            </a:r>
          </a:p>
          <a:p>
            <a:r>
              <a:rPr lang="en-CA" dirty="0"/>
              <a:t>The soon judgement is placed in the dispensation of the 3A and churches are not conscient of it.</a:t>
            </a:r>
          </a:p>
        </p:txBody>
      </p:sp>
      <p:sp>
        <p:nvSpPr>
          <p:cNvPr id="5" name="Slide Number Placeholder 4">
            <a:extLst>
              <a:ext uri="{FF2B5EF4-FFF2-40B4-BE49-F238E27FC236}">
                <a16:creationId xmlns:a16="http://schemas.microsoft.com/office/drawing/2014/main" id="{31455269-9446-4EFA-BDBF-1EDFAD192CB1}"/>
              </a:ext>
            </a:extLst>
          </p:cNvPr>
          <p:cNvSpPr>
            <a:spLocks noGrp="1"/>
          </p:cNvSpPr>
          <p:nvPr>
            <p:ph type="sldNum" sz="quarter" idx="12"/>
          </p:nvPr>
        </p:nvSpPr>
        <p:spPr/>
        <p:txBody>
          <a:bodyPr/>
          <a:lstStyle/>
          <a:p>
            <a:fld id="{CA9F504A-471B-4830-A8C9-D0F8BA9299FE}" type="slidenum">
              <a:rPr lang="en-CA" smtClean="0"/>
              <a:t>34</a:t>
            </a:fld>
            <a:endParaRPr lang="en-CA"/>
          </a:p>
        </p:txBody>
      </p:sp>
    </p:spTree>
    <p:extLst>
      <p:ext uri="{BB962C8B-B14F-4D97-AF65-F5344CB8AC3E}">
        <p14:creationId xmlns:p14="http://schemas.microsoft.com/office/powerpoint/2010/main" val="217755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CAB981C-83EC-4584-940B-FC05AF065D5F}"/>
              </a:ext>
            </a:extLst>
          </p:cNvPr>
          <p:cNvGraphicFramePr>
            <a:graphicFrameLocks noGrp="1"/>
          </p:cNvGraphicFramePr>
          <p:nvPr>
            <p:extLst>
              <p:ext uri="{D42A27DB-BD31-4B8C-83A1-F6EECF244321}">
                <p14:modId xmlns:p14="http://schemas.microsoft.com/office/powerpoint/2010/main" val="2407106427"/>
              </p:ext>
            </p:extLst>
          </p:nvPr>
        </p:nvGraphicFramePr>
        <p:xfrm>
          <a:off x="2032000" y="273378"/>
          <a:ext cx="8128000" cy="4299389"/>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2713670625"/>
                    </a:ext>
                  </a:extLst>
                </a:gridCol>
                <a:gridCol w="4064000">
                  <a:extLst>
                    <a:ext uri="{9D8B030D-6E8A-4147-A177-3AD203B41FA5}">
                      <a16:colId xmlns:a16="http://schemas.microsoft.com/office/drawing/2014/main" val="2837268116"/>
                    </a:ext>
                  </a:extLst>
                </a:gridCol>
              </a:tblGrid>
              <a:tr h="458909">
                <a:tc>
                  <a:txBody>
                    <a:bodyPr/>
                    <a:lstStyle/>
                    <a:p>
                      <a:r>
                        <a:rPr lang="en-CA" dirty="0"/>
                        <a:t>Cause</a:t>
                      </a:r>
                    </a:p>
                  </a:txBody>
                  <a:tcPr/>
                </a:tc>
                <a:tc>
                  <a:txBody>
                    <a:bodyPr/>
                    <a:lstStyle/>
                    <a:p>
                      <a:r>
                        <a:rPr lang="en-CA" dirty="0"/>
                        <a:t>Effect</a:t>
                      </a:r>
                    </a:p>
                  </a:txBody>
                  <a:tcPr/>
                </a:tc>
                <a:extLst>
                  <a:ext uri="{0D108BD9-81ED-4DB2-BD59-A6C34878D82A}">
                    <a16:rowId xmlns:a16="http://schemas.microsoft.com/office/drawing/2014/main" val="843921290"/>
                  </a:ext>
                </a:extLst>
              </a:tr>
              <a:tr h="370840">
                <a:tc>
                  <a:txBody>
                    <a:bodyPr/>
                    <a:lstStyle/>
                    <a:p>
                      <a:r>
                        <a:rPr lang="en-CA" dirty="0"/>
                        <a:t>Great iniquity and vileness in the churches</a:t>
                      </a:r>
                    </a:p>
                    <a:p>
                      <a:r>
                        <a:rPr lang="en-CA" dirty="0"/>
                        <a:t>The cloak of religion covers the greatest crime and iniquity</a:t>
                      </a:r>
                    </a:p>
                  </a:txBody>
                  <a:tcPr/>
                </a:tc>
                <a:tc>
                  <a:txBody>
                    <a:bodyPr/>
                    <a:lstStyle/>
                    <a:p>
                      <a:r>
                        <a:rPr lang="en-CA" dirty="0"/>
                        <a:t>all the wicked are to drink of the wrath of God</a:t>
                      </a:r>
                    </a:p>
                  </a:txBody>
                  <a:tcPr/>
                </a:tc>
                <a:extLst>
                  <a:ext uri="{0D108BD9-81ED-4DB2-BD59-A6C34878D82A}">
                    <a16:rowId xmlns:a16="http://schemas.microsoft.com/office/drawing/2014/main" val="3693281276"/>
                  </a:ext>
                </a:extLst>
              </a:tr>
              <a:tr h="370840">
                <a:tc>
                  <a:txBody>
                    <a:bodyPr/>
                    <a:lstStyle/>
                    <a:p>
                      <a:r>
                        <a:rPr lang="en-CA" dirty="0"/>
                        <a:t>Selfishness, fraud, and deceit </a:t>
                      </a:r>
                    </a:p>
                  </a:txBody>
                  <a:tcPr/>
                </a:tc>
                <a:tc>
                  <a:txBody>
                    <a:bodyPr/>
                    <a:lstStyle/>
                    <a:p>
                      <a:r>
                        <a:rPr lang="en-CA" dirty="0"/>
                        <a:t>Justice and judgment have slumbered long, but will soon awake.</a:t>
                      </a:r>
                    </a:p>
                    <a:p>
                      <a:r>
                        <a:rPr lang="en-CA" dirty="0"/>
                        <a:t>The fearful </a:t>
                      </a:r>
                      <a:r>
                        <a:rPr lang="en-CA" dirty="0" err="1"/>
                        <a:t>threatenings</a:t>
                      </a:r>
                      <a:r>
                        <a:rPr lang="en-CA" dirty="0"/>
                        <a:t> of the third angel are to be realized</a:t>
                      </a:r>
                    </a:p>
                    <a:p>
                      <a:endParaRPr lang="en-CA" dirty="0"/>
                    </a:p>
                  </a:txBody>
                  <a:tcPr/>
                </a:tc>
                <a:extLst>
                  <a:ext uri="{0D108BD9-81ED-4DB2-BD59-A6C34878D82A}">
                    <a16:rowId xmlns:a16="http://schemas.microsoft.com/office/drawing/2014/main" val="1140976895"/>
                  </a:ext>
                </a:extLst>
              </a:tr>
              <a:tr h="370840">
                <a:tc>
                  <a:txBody>
                    <a:bodyPr/>
                    <a:lstStyle/>
                    <a:p>
                      <a:r>
                        <a:rPr lang="en-CA" dirty="0"/>
                        <a:t>The pride of the nominal churches</a:t>
                      </a:r>
                    </a:p>
                  </a:txBody>
                  <a:tcPr/>
                </a:tc>
                <a:tc>
                  <a:txBody>
                    <a:bodyPr/>
                    <a:lstStyle/>
                    <a:p>
                      <a:r>
                        <a:rPr lang="en-CA" dirty="0"/>
                        <a:t>Their sins and pride have reached unto heaven. Their portion is prepared.</a:t>
                      </a:r>
                    </a:p>
                  </a:txBody>
                  <a:tcPr/>
                </a:tc>
                <a:extLst>
                  <a:ext uri="{0D108BD9-81ED-4DB2-BD59-A6C34878D82A}">
                    <a16:rowId xmlns:a16="http://schemas.microsoft.com/office/drawing/2014/main" val="575690013"/>
                  </a:ext>
                </a:extLst>
              </a:tr>
            </a:tbl>
          </a:graphicData>
        </a:graphic>
      </p:graphicFrame>
      <p:sp>
        <p:nvSpPr>
          <p:cNvPr id="3" name="TextBox 2">
            <a:extLst>
              <a:ext uri="{FF2B5EF4-FFF2-40B4-BE49-F238E27FC236}">
                <a16:creationId xmlns:a16="http://schemas.microsoft.com/office/drawing/2014/main" id="{95E81FE3-5EFB-4489-9533-7E2C3FFCBB69}"/>
              </a:ext>
            </a:extLst>
          </p:cNvPr>
          <p:cNvSpPr txBox="1"/>
          <p:nvPr/>
        </p:nvSpPr>
        <p:spPr>
          <a:xfrm>
            <a:off x="1534474" y="4656841"/>
            <a:ext cx="9551448" cy="2308324"/>
          </a:xfrm>
          <a:prstGeom prst="rect">
            <a:avLst/>
          </a:prstGeom>
          <a:noFill/>
        </p:spPr>
        <p:txBody>
          <a:bodyPr wrap="square" rtlCol="0">
            <a:spAutoFit/>
          </a:bodyPr>
          <a:lstStyle/>
          <a:p>
            <a:pPr marL="285750" indent="-285750">
              <a:buFont typeface="Arial" panose="020B0604020202020204" pitchFamily="34" charset="0"/>
              <a:buChar char="•"/>
            </a:pPr>
            <a:r>
              <a:rPr lang="en-CA" dirty="0"/>
              <a:t>At this point, we </a:t>
            </a:r>
            <a:r>
              <a:rPr lang="en-CA" b="1" dirty="0"/>
              <a:t>cannot</a:t>
            </a:r>
            <a:r>
              <a:rPr lang="en-CA" dirty="0"/>
              <a:t> identify the great iniquity, the great crime and vileness of the churches.</a:t>
            </a:r>
          </a:p>
          <a:p>
            <a:pPr marL="285750" indent="-285750">
              <a:buFont typeface="Arial" panose="020B0604020202020204" pitchFamily="34" charset="0"/>
              <a:buChar char="•"/>
            </a:pPr>
            <a:r>
              <a:rPr lang="en-CA" dirty="0"/>
              <a:t>Paragraphs 1 and 3 are our two witnesses to know where to locate ourselves on the line.</a:t>
            </a:r>
          </a:p>
          <a:p>
            <a:pPr marL="285750" indent="-285750">
              <a:buFont typeface="Arial" panose="020B0604020202020204" pitchFamily="34" charset="0"/>
              <a:buChar char="•"/>
            </a:pPr>
            <a:r>
              <a:rPr lang="en-CA" dirty="0"/>
              <a:t>We are under the dispensation of the third angel (in the third paragraph). </a:t>
            </a:r>
          </a:p>
          <a:p>
            <a:pPr marL="285750" indent="-285750">
              <a:buFont typeface="Arial" panose="020B0604020202020204" pitchFamily="34" charset="0"/>
              <a:buChar char="•"/>
            </a:pPr>
            <a:r>
              <a:rPr lang="en-CA" dirty="0"/>
              <a:t>When the wicked will have to drink the wrath of God we are at the end of the work of the 3</a:t>
            </a:r>
            <a:r>
              <a:rPr lang="en-CA" baseline="30000" dirty="0"/>
              <a:t>rd</a:t>
            </a:r>
            <a:r>
              <a:rPr lang="en-CA" dirty="0"/>
              <a:t> angel ( COP). Then Judgement with 7</a:t>
            </a:r>
            <a:r>
              <a:rPr lang="en-CA" baseline="30000" dirty="0"/>
              <a:t>th</a:t>
            </a:r>
            <a:r>
              <a:rPr lang="en-CA" dirty="0"/>
              <a:t> last plagues will fall.</a:t>
            </a:r>
          </a:p>
          <a:p>
            <a:endParaRPr lang="en-CA" dirty="0"/>
          </a:p>
        </p:txBody>
      </p:sp>
      <p:sp>
        <p:nvSpPr>
          <p:cNvPr id="4" name="Slide Number Placeholder 3">
            <a:extLst>
              <a:ext uri="{FF2B5EF4-FFF2-40B4-BE49-F238E27FC236}">
                <a16:creationId xmlns:a16="http://schemas.microsoft.com/office/drawing/2014/main" id="{18DD67F1-2100-4CFB-9294-0A1B2C2E80C2}"/>
              </a:ext>
            </a:extLst>
          </p:cNvPr>
          <p:cNvSpPr>
            <a:spLocks noGrp="1"/>
          </p:cNvSpPr>
          <p:nvPr>
            <p:ph type="sldNum" sz="quarter" idx="12"/>
          </p:nvPr>
        </p:nvSpPr>
        <p:spPr/>
        <p:txBody>
          <a:bodyPr/>
          <a:lstStyle/>
          <a:p>
            <a:fld id="{CA9F504A-471B-4830-A8C9-D0F8BA9299FE}" type="slidenum">
              <a:rPr lang="en-CA" smtClean="0"/>
              <a:t>35</a:t>
            </a:fld>
            <a:endParaRPr lang="en-CA"/>
          </a:p>
        </p:txBody>
      </p:sp>
    </p:spTree>
    <p:extLst>
      <p:ext uri="{BB962C8B-B14F-4D97-AF65-F5344CB8AC3E}">
        <p14:creationId xmlns:p14="http://schemas.microsoft.com/office/powerpoint/2010/main" val="1854393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323AB7-C263-4860-A393-EAFE47CB53D1}"/>
              </a:ext>
            </a:extLst>
          </p:cNvPr>
          <p:cNvSpPr txBox="1"/>
          <p:nvPr/>
        </p:nvSpPr>
        <p:spPr>
          <a:xfrm>
            <a:off x="4939646" y="763570"/>
            <a:ext cx="1938779" cy="369332"/>
          </a:xfrm>
          <a:prstGeom prst="rect">
            <a:avLst/>
          </a:prstGeom>
          <a:noFill/>
        </p:spPr>
        <p:txBody>
          <a:bodyPr wrap="square" rtlCol="0">
            <a:spAutoFit/>
          </a:bodyPr>
          <a:lstStyle/>
          <a:p>
            <a:r>
              <a:rPr lang="en-CA" dirty="0"/>
              <a:t>The Loud Cry</a:t>
            </a:r>
          </a:p>
        </p:txBody>
      </p:sp>
      <p:sp>
        <p:nvSpPr>
          <p:cNvPr id="5" name="Slide Number Placeholder 4">
            <a:extLst>
              <a:ext uri="{FF2B5EF4-FFF2-40B4-BE49-F238E27FC236}">
                <a16:creationId xmlns:a16="http://schemas.microsoft.com/office/drawing/2014/main" id="{CC1A428F-BCF0-40A2-AAD9-C74DAB2611F6}"/>
              </a:ext>
            </a:extLst>
          </p:cNvPr>
          <p:cNvSpPr>
            <a:spLocks noGrp="1"/>
          </p:cNvSpPr>
          <p:nvPr>
            <p:ph type="sldNum" sz="quarter" idx="12"/>
          </p:nvPr>
        </p:nvSpPr>
        <p:spPr/>
        <p:txBody>
          <a:bodyPr/>
          <a:lstStyle/>
          <a:p>
            <a:fld id="{CA9F504A-471B-4830-A8C9-D0F8BA9299FE}" type="slidenum">
              <a:rPr lang="en-CA" smtClean="0"/>
              <a:t>36</a:t>
            </a:fld>
            <a:endParaRPr lang="en-CA"/>
          </a:p>
        </p:txBody>
      </p:sp>
      <p:sp>
        <p:nvSpPr>
          <p:cNvPr id="6" name="TextBox 5">
            <a:extLst>
              <a:ext uri="{FF2B5EF4-FFF2-40B4-BE49-F238E27FC236}">
                <a16:creationId xmlns:a16="http://schemas.microsoft.com/office/drawing/2014/main" id="{7B73CD41-2188-48D4-9AD3-E94CF9CBA067}"/>
              </a:ext>
            </a:extLst>
          </p:cNvPr>
          <p:cNvSpPr txBox="1"/>
          <p:nvPr/>
        </p:nvSpPr>
        <p:spPr>
          <a:xfrm>
            <a:off x="1136165" y="1734531"/>
            <a:ext cx="9582112" cy="3970318"/>
          </a:xfrm>
          <a:prstGeom prst="rect">
            <a:avLst/>
          </a:prstGeom>
          <a:noFill/>
        </p:spPr>
        <p:txBody>
          <a:bodyPr wrap="square">
            <a:spAutoFit/>
          </a:bodyPr>
          <a:lstStyle/>
          <a:p>
            <a:r>
              <a:rPr lang="en-CA" dirty="0"/>
              <a:t>I saw angels hurrying to and fro in heaven, descending to the earth, and again ascending to heaven, preparing for the fulfillment of some important event. Then I saw another mighty angel commissioned to descend to the earth, to unite his voice with the third angel, and give power and force to his message. Great power and glory were imparted to the angel, and as he descended, the earth was lightened with his glory. The light which attended this angel penetrated everywhere, as he cried mightily, with a strong voice, “Babylon the great is fallen, is fallen, and is become the habitation of devils, and the hold of every foul spirit, and a cage of every unclean and hateful bird.” The message of the fall of Babylon, as given by the second angel, is repeated, with the additional mention of the corruptions which have been entering the churches since 1844. The work of this angel comes in at the right time to join in the last great work of the third angel’s message as it swells to a loud cry. And the people of God are thus prepared to stand in the hour of temptation, which they are soon to meet. I saw a great light resting upon them, and they united to fearlessly proclaim the third angel’s message. { EW 277.1} </a:t>
            </a:r>
          </a:p>
        </p:txBody>
      </p:sp>
    </p:spTree>
    <p:extLst>
      <p:ext uri="{BB962C8B-B14F-4D97-AF65-F5344CB8AC3E}">
        <p14:creationId xmlns:p14="http://schemas.microsoft.com/office/powerpoint/2010/main" val="3363311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8E57F5-637C-40EE-9EF0-3D350BC188E1}"/>
              </a:ext>
            </a:extLst>
          </p:cNvPr>
          <p:cNvSpPr>
            <a:spLocks noGrp="1"/>
          </p:cNvSpPr>
          <p:nvPr>
            <p:ph type="sldNum" sz="quarter" idx="12"/>
          </p:nvPr>
        </p:nvSpPr>
        <p:spPr/>
        <p:txBody>
          <a:bodyPr/>
          <a:lstStyle/>
          <a:p>
            <a:fld id="{CA9F504A-471B-4830-A8C9-D0F8BA9299FE}" type="slidenum">
              <a:rPr lang="en-CA" smtClean="0"/>
              <a:t>37</a:t>
            </a:fld>
            <a:endParaRPr lang="en-CA"/>
          </a:p>
        </p:txBody>
      </p:sp>
      <p:sp>
        <p:nvSpPr>
          <p:cNvPr id="3" name="TextBox 2">
            <a:extLst>
              <a:ext uri="{FF2B5EF4-FFF2-40B4-BE49-F238E27FC236}">
                <a16:creationId xmlns:a16="http://schemas.microsoft.com/office/drawing/2014/main" id="{88AA9D00-434E-48EB-9BED-DA4A1221B2C7}"/>
              </a:ext>
            </a:extLst>
          </p:cNvPr>
          <p:cNvSpPr txBox="1"/>
          <p:nvPr/>
        </p:nvSpPr>
        <p:spPr>
          <a:xfrm>
            <a:off x="4939646" y="763570"/>
            <a:ext cx="1938779" cy="369332"/>
          </a:xfrm>
          <a:prstGeom prst="rect">
            <a:avLst/>
          </a:prstGeom>
          <a:noFill/>
        </p:spPr>
        <p:txBody>
          <a:bodyPr wrap="square" rtlCol="0">
            <a:spAutoFit/>
          </a:bodyPr>
          <a:lstStyle/>
          <a:p>
            <a:r>
              <a:rPr lang="en-CA" dirty="0"/>
              <a:t>The Loud Cry</a:t>
            </a:r>
          </a:p>
        </p:txBody>
      </p:sp>
      <p:sp>
        <p:nvSpPr>
          <p:cNvPr id="5" name="TextBox 4">
            <a:extLst>
              <a:ext uri="{FF2B5EF4-FFF2-40B4-BE49-F238E27FC236}">
                <a16:creationId xmlns:a16="http://schemas.microsoft.com/office/drawing/2014/main" id="{77DD40F3-2A23-46BC-87F2-8B35EB0B4BEC}"/>
              </a:ext>
            </a:extLst>
          </p:cNvPr>
          <p:cNvSpPr txBox="1"/>
          <p:nvPr/>
        </p:nvSpPr>
        <p:spPr>
          <a:xfrm>
            <a:off x="403373" y="1570115"/>
            <a:ext cx="11547835" cy="4524315"/>
          </a:xfrm>
          <a:prstGeom prst="rect">
            <a:avLst/>
          </a:prstGeom>
          <a:noFill/>
        </p:spPr>
        <p:txBody>
          <a:bodyPr wrap="square">
            <a:spAutoFit/>
          </a:bodyPr>
          <a:lstStyle/>
          <a:p>
            <a:r>
              <a:rPr lang="en-CA" dirty="0"/>
              <a:t>The light that was shed upon the waiting ones penetrated everywhere, and those in the churches who had any light, who had not heard and rejected the three messages, obeyed the call and left the fallen churches. Many had come to years of accountability since these messages had been given, and the light shone upon them, and they were privileged to choose life or death. Some chose life and took their stand with those who were looking for their Lord and keeping all His commandments. The third message was to do its work; all were to be tested upon it, and the precious ones were to be called out from the religious bodies. A compelling power moved the honest, while the manifestation of the power of God brought a fear and restraint upon their unbelieving relatives and friends so that they dared not, neither had they the power to, hinder those who felt the work of the Spirit of God upon them. The last call was carried even to the poor slaves, and the pious among them poured forth their songs of rapturous joy at the prospect of their happy deliverance. Their masters could not check them; fear and astonishment kept them silent. Mighty miracles were wrought, the sick were healed, and signs and wonders followed the believers. God was in the work, and every saint, fearless of consequences, followed the convictions of his own conscience and united with those who were keeping all the commandments of God; and with power they sounded abroad the third message. I saw that this message will close with power and strength far exceeding the midnight cry. { EW 278.1} </a:t>
            </a:r>
          </a:p>
        </p:txBody>
      </p:sp>
    </p:spTree>
    <p:extLst>
      <p:ext uri="{BB962C8B-B14F-4D97-AF65-F5344CB8AC3E}">
        <p14:creationId xmlns:p14="http://schemas.microsoft.com/office/powerpoint/2010/main" val="1170343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F753BE4-89D5-49E0-9C13-D9A268F935E0}"/>
              </a:ext>
            </a:extLst>
          </p:cNvPr>
          <p:cNvCxnSpPr>
            <a:cxnSpLocks/>
          </p:cNvCxnSpPr>
          <p:nvPr/>
        </p:nvCxnSpPr>
        <p:spPr>
          <a:xfrm>
            <a:off x="3519341" y="3996965"/>
            <a:ext cx="7604288" cy="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084CD1E3-AC4E-4B54-ACB8-1F12A129B155}"/>
              </a:ext>
            </a:extLst>
          </p:cNvPr>
          <p:cNvCxnSpPr/>
          <p:nvPr/>
        </p:nvCxnSpPr>
        <p:spPr>
          <a:xfrm>
            <a:off x="1107651"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85ABD51-DD7F-4106-BB2A-521351EE8367}"/>
              </a:ext>
            </a:extLst>
          </p:cNvPr>
          <p:cNvCxnSpPr/>
          <p:nvPr/>
        </p:nvCxnSpPr>
        <p:spPr>
          <a:xfrm>
            <a:off x="3574331"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F21EE87C-9563-4F46-9C56-8E14F9E3D921}"/>
              </a:ext>
            </a:extLst>
          </p:cNvPr>
          <p:cNvCxnSpPr/>
          <p:nvPr/>
        </p:nvCxnSpPr>
        <p:spPr>
          <a:xfrm>
            <a:off x="11096920"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E0DFD9B1-5BEC-4A8B-BCFF-1FB7F1058B13}"/>
              </a:ext>
            </a:extLst>
          </p:cNvPr>
          <p:cNvCxnSpPr/>
          <p:nvPr/>
        </p:nvCxnSpPr>
        <p:spPr>
          <a:xfrm>
            <a:off x="8672660"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52EEA0F-E7CD-4B7E-8C9F-FA9EDA23CD14}"/>
              </a:ext>
            </a:extLst>
          </p:cNvPr>
          <p:cNvCxnSpPr/>
          <p:nvPr/>
        </p:nvCxnSpPr>
        <p:spPr>
          <a:xfrm>
            <a:off x="6297105"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8B1D58A-F7C0-41C2-B13D-8E74DEE469D5}"/>
              </a:ext>
            </a:extLst>
          </p:cNvPr>
          <p:cNvCxnSpPr/>
          <p:nvPr/>
        </p:nvCxnSpPr>
        <p:spPr>
          <a:xfrm>
            <a:off x="1107651" y="3996965"/>
            <a:ext cx="241169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A26D9E6-4913-4664-B491-82F7ED56CCA8}"/>
              </a:ext>
            </a:extLst>
          </p:cNvPr>
          <p:cNvSpPr txBox="1"/>
          <p:nvPr/>
        </p:nvSpPr>
        <p:spPr>
          <a:xfrm>
            <a:off x="774572" y="2364441"/>
            <a:ext cx="848410" cy="369332"/>
          </a:xfrm>
          <a:prstGeom prst="rect">
            <a:avLst/>
          </a:prstGeom>
          <a:noFill/>
        </p:spPr>
        <p:txBody>
          <a:bodyPr wrap="square" rtlCol="0">
            <a:spAutoFit/>
          </a:bodyPr>
          <a:lstStyle/>
          <a:p>
            <a:r>
              <a:rPr lang="en-CA" dirty="0"/>
              <a:t>1798</a:t>
            </a:r>
          </a:p>
        </p:txBody>
      </p:sp>
      <p:sp>
        <p:nvSpPr>
          <p:cNvPr id="17" name="TextBox 16">
            <a:extLst>
              <a:ext uri="{FF2B5EF4-FFF2-40B4-BE49-F238E27FC236}">
                <a16:creationId xmlns:a16="http://schemas.microsoft.com/office/drawing/2014/main" id="{A3994F22-F4C9-4DDC-8AB2-9CC259698EE7}"/>
              </a:ext>
            </a:extLst>
          </p:cNvPr>
          <p:cNvSpPr txBox="1"/>
          <p:nvPr/>
        </p:nvSpPr>
        <p:spPr>
          <a:xfrm>
            <a:off x="3000873" y="2103939"/>
            <a:ext cx="1289897" cy="646331"/>
          </a:xfrm>
          <a:prstGeom prst="rect">
            <a:avLst/>
          </a:prstGeom>
          <a:noFill/>
        </p:spPr>
        <p:txBody>
          <a:bodyPr wrap="square" rtlCol="0">
            <a:spAutoFit/>
          </a:bodyPr>
          <a:lstStyle/>
          <a:p>
            <a:pPr algn="ctr"/>
            <a:r>
              <a:rPr lang="en-CA" dirty="0"/>
              <a:t>Ap. 19,</a:t>
            </a:r>
          </a:p>
          <a:p>
            <a:pPr algn="ctr"/>
            <a:r>
              <a:rPr lang="en-CA" dirty="0"/>
              <a:t>1844</a:t>
            </a:r>
          </a:p>
        </p:txBody>
      </p:sp>
      <p:sp>
        <p:nvSpPr>
          <p:cNvPr id="18" name="TextBox 17">
            <a:extLst>
              <a:ext uri="{FF2B5EF4-FFF2-40B4-BE49-F238E27FC236}">
                <a16:creationId xmlns:a16="http://schemas.microsoft.com/office/drawing/2014/main" id="{D85AE51D-CE90-4036-8821-56424A236524}"/>
              </a:ext>
            </a:extLst>
          </p:cNvPr>
          <p:cNvSpPr txBox="1"/>
          <p:nvPr/>
        </p:nvSpPr>
        <p:spPr>
          <a:xfrm>
            <a:off x="5915342" y="2417640"/>
            <a:ext cx="848410" cy="369332"/>
          </a:xfrm>
          <a:prstGeom prst="rect">
            <a:avLst/>
          </a:prstGeom>
          <a:noFill/>
        </p:spPr>
        <p:txBody>
          <a:bodyPr wrap="square" rtlCol="0">
            <a:spAutoFit/>
          </a:bodyPr>
          <a:lstStyle/>
          <a:p>
            <a:r>
              <a:rPr lang="en-CA" dirty="0"/>
              <a:t>1850</a:t>
            </a:r>
          </a:p>
        </p:txBody>
      </p:sp>
      <p:sp>
        <p:nvSpPr>
          <p:cNvPr id="19" name="TextBox 18">
            <a:extLst>
              <a:ext uri="{FF2B5EF4-FFF2-40B4-BE49-F238E27FC236}">
                <a16:creationId xmlns:a16="http://schemas.microsoft.com/office/drawing/2014/main" id="{A11D5FF9-C5FB-4A79-A9E5-5F7E1E46FB52}"/>
              </a:ext>
            </a:extLst>
          </p:cNvPr>
          <p:cNvSpPr txBox="1"/>
          <p:nvPr/>
        </p:nvSpPr>
        <p:spPr>
          <a:xfrm>
            <a:off x="10895817" y="2340873"/>
            <a:ext cx="944249" cy="369332"/>
          </a:xfrm>
          <a:prstGeom prst="rect">
            <a:avLst/>
          </a:prstGeom>
          <a:noFill/>
        </p:spPr>
        <p:txBody>
          <a:bodyPr wrap="square" rtlCol="0">
            <a:spAutoFit/>
          </a:bodyPr>
          <a:lstStyle/>
          <a:p>
            <a:r>
              <a:rPr lang="en-CA" dirty="0"/>
              <a:t>1863</a:t>
            </a:r>
          </a:p>
        </p:txBody>
      </p:sp>
      <p:sp>
        <p:nvSpPr>
          <p:cNvPr id="20" name="TextBox 19">
            <a:extLst>
              <a:ext uri="{FF2B5EF4-FFF2-40B4-BE49-F238E27FC236}">
                <a16:creationId xmlns:a16="http://schemas.microsoft.com/office/drawing/2014/main" id="{72B26419-8F67-43BD-945F-260690015C7E}"/>
              </a:ext>
            </a:extLst>
          </p:cNvPr>
          <p:cNvSpPr txBox="1"/>
          <p:nvPr/>
        </p:nvSpPr>
        <p:spPr>
          <a:xfrm>
            <a:off x="8407138" y="2325813"/>
            <a:ext cx="780659" cy="369332"/>
          </a:xfrm>
          <a:prstGeom prst="rect">
            <a:avLst/>
          </a:prstGeom>
          <a:noFill/>
        </p:spPr>
        <p:txBody>
          <a:bodyPr wrap="square" rtlCol="0">
            <a:spAutoFit/>
          </a:bodyPr>
          <a:lstStyle/>
          <a:p>
            <a:r>
              <a:rPr lang="en-CA" dirty="0"/>
              <a:t>COP</a:t>
            </a:r>
          </a:p>
        </p:txBody>
      </p:sp>
      <p:sp>
        <p:nvSpPr>
          <p:cNvPr id="21" name="TextBox 20">
            <a:extLst>
              <a:ext uri="{FF2B5EF4-FFF2-40B4-BE49-F238E27FC236}">
                <a16:creationId xmlns:a16="http://schemas.microsoft.com/office/drawing/2014/main" id="{1CD680E4-DB65-447E-8DF3-F77D5EEF2056}"/>
              </a:ext>
            </a:extLst>
          </p:cNvPr>
          <p:cNvSpPr txBox="1"/>
          <p:nvPr/>
        </p:nvSpPr>
        <p:spPr>
          <a:xfrm>
            <a:off x="3556270" y="4974829"/>
            <a:ext cx="1211341" cy="1477328"/>
          </a:xfrm>
          <a:prstGeom prst="rect">
            <a:avLst/>
          </a:prstGeom>
          <a:noFill/>
        </p:spPr>
        <p:txBody>
          <a:bodyPr wrap="square" rtlCol="0">
            <a:spAutoFit/>
          </a:bodyPr>
          <a:lstStyle/>
          <a:p>
            <a:r>
              <a:rPr lang="en-CA" dirty="0"/>
              <a:t>Apostate Churches</a:t>
            </a:r>
          </a:p>
          <a:p>
            <a:r>
              <a:rPr lang="en-CA" dirty="0"/>
              <a:t>More and More corrupt</a:t>
            </a:r>
          </a:p>
        </p:txBody>
      </p:sp>
      <p:sp>
        <p:nvSpPr>
          <p:cNvPr id="22" name="TextBox 21">
            <a:extLst>
              <a:ext uri="{FF2B5EF4-FFF2-40B4-BE49-F238E27FC236}">
                <a16:creationId xmlns:a16="http://schemas.microsoft.com/office/drawing/2014/main" id="{94B96378-15E0-4BF6-85A4-7D9025051A41}"/>
              </a:ext>
            </a:extLst>
          </p:cNvPr>
          <p:cNvSpPr txBox="1"/>
          <p:nvPr/>
        </p:nvSpPr>
        <p:spPr>
          <a:xfrm>
            <a:off x="9144775" y="2918243"/>
            <a:ext cx="1695254" cy="646331"/>
          </a:xfrm>
          <a:prstGeom prst="rect">
            <a:avLst/>
          </a:prstGeom>
          <a:noFill/>
        </p:spPr>
        <p:txBody>
          <a:bodyPr wrap="square" rtlCol="0">
            <a:spAutoFit/>
          </a:bodyPr>
          <a:lstStyle/>
          <a:p>
            <a:r>
              <a:rPr lang="en-CA" dirty="0"/>
              <a:t>Judgement</a:t>
            </a:r>
          </a:p>
          <a:p>
            <a:r>
              <a:rPr lang="en-CA" dirty="0"/>
              <a:t>7 last plagues</a:t>
            </a:r>
          </a:p>
        </p:txBody>
      </p:sp>
      <p:sp>
        <p:nvSpPr>
          <p:cNvPr id="29" name="Arc 28">
            <a:extLst>
              <a:ext uri="{FF2B5EF4-FFF2-40B4-BE49-F238E27FC236}">
                <a16:creationId xmlns:a16="http://schemas.microsoft.com/office/drawing/2014/main" id="{0E213EB6-A554-47C8-B5FF-7D633B757AFD}"/>
              </a:ext>
            </a:extLst>
          </p:cNvPr>
          <p:cNvSpPr/>
          <p:nvPr/>
        </p:nvSpPr>
        <p:spPr>
          <a:xfrm>
            <a:off x="3018152" y="4037030"/>
            <a:ext cx="1112356" cy="17296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Arc 30">
            <a:extLst>
              <a:ext uri="{FF2B5EF4-FFF2-40B4-BE49-F238E27FC236}">
                <a16:creationId xmlns:a16="http://schemas.microsoft.com/office/drawing/2014/main" id="{EE2D7415-7054-4D22-AEF9-B752D4E99E2D}"/>
              </a:ext>
            </a:extLst>
          </p:cNvPr>
          <p:cNvSpPr/>
          <p:nvPr/>
        </p:nvSpPr>
        <p:spPr>
          <a:xfrm flipH="1">
            <a:off x="2990655" y="4037030"/>
            <a:ext cx="1030666" cy="17296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TextBox 32">
            <a:extLst>
              <a:ext uri="{FF2B5EF4-FFF2-40B4-BE49-F238E27FC236}">
                <a16:creationId xmlns:a16="http://schemas.microsoft.com/office/drawing/2014/main" id="{09095CE3-A642-46D3-8C15-67434EAC3054}"/>
              </a:ext>
            </a:extLst>
          </p:cNvPr>
          <p:cNvSpPr txBox="1"/>
          <p:nvPr/>
        </p:nvSpPr>
        <p:spPr>
          <a:xfrm>
            <a:off x="2026385" y="4974829"/>
            <a:ext cx="1492955" cy="369332"/>
          </a:xfrm>
          <a:prstGeom prst="rect">
            <a:avLst/>
          </a:prstGeom>
          <a:noFill/>
        </p:spPr>
        <p:txBody>
          <a:bodyPr wrap="square" rtlCol="0">
            <a:spAutoFit/>
          </a:bodyPr>
          <a:lstStyle/>
          <a:p>
            <a:r>
              <a:rPr lang="en-CA" dirty="0"/>
              <a:t>True church</a:t>
            </a:r>
          </a:p>
        </p:txBody>
      </p:sp>
      <p:sp>
        <p:nvSpPr>
          <p:cNvPr id="34" name="Arrow: Curved Down 33">
            <a:extLst>
              <a:ext uri="{FF2B5EF4-FFF2-40B4-BE49-F238E27FC236}">
                <a16:creationId xmlns:a16="http://schemas.microsoft.com/office/drawing/2014/main" id="{AF90CD5B-D000-4441-8B72-0E704B816C30}"/>
              </a:ext>
            </a:extLst>
          </p:cNvPr>
          <p:cNvSpPr/>
          <p:nvPr/>
        </p:nvSpPr>
        <p:spPr>
          <a:xfrm>
            <a:off x="3574330" y="1084469"/>
            <a:ext cx="6304961" cy="576627"/>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solidFill>
                <a:schemeClr val="tx1"/>
              </a:solidFill>
            </a:endParaRPr>
          </a:p>
        </p:txBody>
      </p:sp>
      <p:sp>
        <p:nvSpPr>
          <p:cNvPr id="37" name="TextBox 36">
            <a:extLst>
              <a:ext uri="{FF2B5EF4-FFF2-40B4-BE49-F238E27FC236}">
                <a16:creationId xmlns:a16="http://schemas.microsoft.com/office/drawing/2014/main" id="{96407C79-88C3-43B2-8741-BFEBAC349C01}"/>
              </a:ext>
            </a:extLst>
          </p:cNvPr>
          <p:cNvSpPr txBox="1"/>
          <p:nvPr/>
        </p:nvSpPr>
        <p:spPr>
          <a:xfrm>
            <a:off x="4414101" y="1167317"/>
            <a:ext cx="478646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solidFill>
                  <a:srgbClr val="00B050"/>
                </a:solidFill>
              </a:rPr>
              <a:t>Are not conscient of the fearful realities of a judgment soon to come</a:t>
            </a:r>
          </a:p>
        </p:txBody>
      </p:sp>
      <p:cxnSp>
        <p:nvCxnSpPr>
          <p:cNvPr id="25" name="Straight Connector 24">
            <a:extLst>
              <a:ext uri="{FF2B5EF4-FFF2-40B4-BE49-F238E27FC236}">
                <a16:creationId xmlns:a16="http://schemas.microsoft.com/office/drawing/2014/main" id="{95F69D20-F1CC-4838-A507-68B74B722BA8}"/>
              </a:ext>
            </a:extLst>
          </p:cNvPr>
          <p:cNvCxnSpPr>
            <a:cxnSpLocks/>
          </p:cNvCxnSpPr>
          <p:nvPr/>
        </p:nvCxnSpPr>
        <p:spPr>
          <a:xfrm>
            <a:off x="4952216" y="3244339"/>
            <a:ext cx="0" cy="75262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0" name="TextBox 29">
            <a:extLst>
              <a:ext uri="{FF2B5EF4-FFF2-40B4-BE49-F238E27FC236}">
                <a16:creationId xmlns:a16="http://schemas.microsoft.com/office/drawing/2014/main" id="{44308451-3E9D-4180-A61C-AA32939F986A}"/>
              </a:ext>
            </a:extLst>
          </p:cNvPr>
          <p:cNvSpPr txBox="1"/>
          <p:nvPr/>
        </p:nvSpPr>
        <p:spPr>
          <a:xfrm>
            <a:off x="4320633" y="2595078"/>
            <a:ext cx="1289897" cy="646331"/>
          </a:xfrm>
          <a:prstGeom prst="rect">
            <a:avLst/>
          </a:prstGeom>
          <a:noFill/>
        </p:spPr>
        <p:txBody>
          <a:bodyPr wrap="square" rtlCol="0">
            <a:spAutoFit/>
          </a:bodyPr>
          <a:lstStyle/>
          <a:p>
            <a:pPr algn="ctr"/>
            <a:r>
              <a:rPr lang="en-CA" dirty="0"/>
              <a:t>Oct. 22,</a:t>
            </a:r>
          </a:p>
          <a:p>
            <a:pPr algn="ctr"/>
            <a:r>
              <a:rPr lang="en-CA" dirty="0"/>
              <a:t>1844</a:t>
            </a:r>
          </a:p>
        </p:txBody>
      </p:sp>
      <p:cxnSp>
        <p:nvCxnSpPr>
          <p:cNvPr id="8" name="Straight Connector 7">
            <a:extLst>
              <a:ext uri="{FF2B5EF4-FFF2-40B4-BE49-F238E27FC236}">
                <a16:creationId xmlns:a16="http://schemas.microsoft.com/office/drawing/2014/main" id="{5DD46D2D-7608-46AF-9818-57667AB7144F}"/>
              </a:ext>
            </a:extLst>
          </p:cNvPr>
          <p:cNvCxnSpPr>
            <a:cxnSpLocks/>
          </p:cNvCxnSpPr>
          <p:nvPr/>
        </p:nvCxnSpPr>
        <p:spPr>
          <a:xfrm>
            <a:off x="7636872" y="3510055"/>
            <a:ext cx="0" cy="443179"/>
          </a:xfrm>
          <a:prstGeom prst="line">
            <a:avLst/>
          </a:prstGeom>
          <a:ln w="38100"/>
        </p:spPr>
        <p:style>
          <a:lnRef idx="2">
            <a:schemeClr val="accent3"/>
          </a:lnRef>
          <a:fillRef idx="0">
            <a:schemeClr val="accent3"/>
          </a:fillRef>
          <a:effectRef idx="1">
            <a:schemeClr val="accent3"/>
          </a:effectRef>
          <a:fontRef idx="minor">
            <a:schemeClr val="tx1"/>
          </a:fontRef>
        </p:style>
      </p:cxnSp>
      <p:sp>
        <p:nvSpPr>
          <p:cNvPr id="32" name="TextBox 31">
            <a:extLst>
              <a:ext uri="{FF2B5EF4-FFF2-40B4-BE49-F238E27FC236}">
                <a16:creationId xmlns:a16="http://schemas.microsoft.com/office/drawing/2014/main" id="{1479B788-2B19-4806-B1E8-75FFD7372165}"/>
              </a:ext>
            </a:extLst>
          </p:cNvPr>
          <p:cNvSpPr txBox="1"/>
          <p:nvPr/>
        </p:nvSpPr>
        <p:spPr>
          <a:xfrm>
            <a:off x="7026502" y="2918073"/>
            <a:ext cx="1296975" cy="646331"/>
          </a:xfrm>
          <a:prstGeom prst="rect">
            <a:avLst/>
          </a:prstGeom>
          <a:noFill/>
        </p:spPr>
        <p:txBody>
          <a:bodyPr wrap="square" rtlCol="0">
            <a:spAutoFit/>
          </a:bodyPr>
          <a:lstStyle/>
          <a:p>
            <a:pPr algn="ctr"/>
            <a:r>
              <a:rPr lang="en-CA" dirty="0"/>
              <a:t>Rev.18.2</a:t>
            </a:r>
          </a:p>
          <a:p>
            <a:pPr algn="ctr"/>
            <a:r>
              <a:rPr lang="en-CA" dirty="0"/>
              <a:t>LC</a:t>
            </a:r>
          </a:p>
        </p:txBody>
      </p:sp>
      <p:cxnSp>
        <p:nvCxnSpPr>
          <p:cNvPr id="13" name="Straight Arrow Connector 12">
            <a:extLst>
              <a:ext uri="{FF2B5EF4-FFF2-40B4-BE49-F238E27FC236}">
                <a16:creationId xmlns:a16="http://schemas.microsoft.com/office/drawing/2014/main" id="{C70EA9C1-43D9-4CF2-B7B3-4DFFB2A51C0B}"/>
              </a:ext>
            </a:extLst>
          </p:cNvPr>
          <p:cNvCxnSpPr/>
          <p:nvPr/>
        </p:nvCxnSpPr>
        <p:spPr>
          <a:xfrm>
            <a:off x="6726810" y="2472176"/>
            <a:ext cx="159705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AC1352-F83D-4967-9544-51F4766C5DA5}"/>
              </a:ext>
            </a:extLst>
          </p:cNvPr>
          <p:cNvSpPr txBox="1"/>
          <p:nvPr/>
        </p:nvSpPr>
        <p:spPr>
          <a:xfrm>
            <a:off x="6862324" y="2109683"/>
            <a:ext cx="1271046" cy="369332"/>
          </a:xfrm>
          <a:prstGeom prst="rect">
            <a:avLst/>
          </a:prstGeom>
          <a:noFill/>
        </p:spPr>
        <p:txBody>
          <a:bodyPr wrap="square" rtlCol="0">
            <a:spAutoFit/>
          </a:bodyPr>
          <a:lstStyle/>
          <a:p>
            <a:r>
              <a:rPr lang="en-CA" dirty="0"/>
              <a:t>SL period</a:t>
            </a:r>
          </a:p>
        </p:txBody>
      </p:sp>
      <p:sp>
        <p:nvSpPr>
          <p:cNvPr id="36" name="TextBox 35">
            <a:extLst>
              <a:ext uri="{FF2B5EF4-FFF2-40B4-BE49-F238E27FC236}">
                <a16:creationId xmlns:a16="http://schemas.microsoft.com/office/drawing/2014/main" id="{E117281E-D78E-4E0B-9C53-ABFB7129AB52}"/>
              </a:ext>
            </a:extLst>
          </p:cNvPr>
          <p:cNvSpPr txBox="1"/>
          <p:nvPr/>
        </p:nvSpPr>
        <p:spPr>
          <a:xfrm>
            <a:off x="3228882" y="1798847"/>
            <a:ext cx="636102" cy="369332"/>
          </a:xfrm>
          <a:prstGeom prst="rect">
            <a:avLst/>
          </a:prstGeom>
          <a:noFill/>
        </p:spPr>
        <p:txBody>
          <a:bodyPr wrap="square" rtlCol="0">
            <a:spAutoFit/>
          </a:bodyPr>
          <a:lstStyle/>
          <a:p>
            <a:r>
              <a:rPr lang="en-CA" b="1" dirty="0">
                <a:solidFill>
                  <a:srgbClr val="FF0000"/>
                </a:solidFill>
              </a:rPr>
              <a:t>2A</a:t>
            </a:r>
          </a:p>
        </p:txBody>
      </p:sp>
      <p:sp>
        <p:nvSpPr>
          <p:cNvPr id="38" name="TextBox 37">
            <a:extLst>
              <a:ext uri="{FF2B5EF4-FFF2-40B4-BE49-F238E27FC236}">
                <a16:creationId xmlns:a16="http://schemas.microsoft.com/office/drawing/2014/main" id="{90FAFAA3-BB6F-4592-AF92-26D595D9791F}"/>
              </a:ext>
            </a:extLst>
          </p:cNvPr>
          <p:cNvSpPr txBox="1"/>
          <p:nvPr/>
        </p:nvSpPr>
        <p:spPr>
          <a:xfrm>
            <a:off x="4727552" y="1798847"/>
            <a:ext cx="636102" cy="646331"/>
          </a:xfrm>
          <a:prstGeom prst="rect">
            <a:avLst/>
          </a:prstGeom>
          <a:noFill/>
        </p:spPr>
        <p:txBody>
          <a:bodyPr wrap="square" rtlCol="0">
            <a:spAutoFit/>
          </a:bodyPr>
          <a:lstStyle/>
          <a:p>
            <a:r>
              <a:rPr lang="en-CA" b="1" dirty="0">
                <a:solidFill>
                  <a:srgbClr val="FF0000"/>
                </a:solidFill>
              </a:rPr>
              <a:t>2E</a:t>
            </a:r>
          </a:p>
          <a:p>
            <a:r>
              <a:rPr lang="en-CA" b="1" dirty="0">
                <a:solidFill>
                  <a:srgbClr val="FF0000"/>
                </a:solidFill>
              </a:rPr>
              <a:t>3A</a:t>
            </a:r>
          </a:p>
        </p:txBody>
      </p:sp>
      <p:sp>
        <p:nvSpPr>
          <p:cNvPr id="39" name="TextBox 38">
            <a:extLst>
              <a:ext uri="{FF2B5EF4-FFF2-40B4-BE49-F238E27FC236}">
                <a16:creationId xmlns:a16="http://schemas.microsoft.com/office/drawing/2014/main" id="{A974B0D1-F5E4-4413-B102-4BAB99DE8E1D}"/>
              </a:ext>
            </a:extLst>
          </p:cNvPr>
          <p:cNvSpPr txBox="1"/>
          <p:nvPr/>
        </p:nvSpPr>
        <p:spPr>
          <a:xfrm>
            <a:off x="8448875" y="1819959"/>
            <a:ext cx="636102" cy="369332"/>
          </a:xfrm>
          <a:prstGeom prst="rect">
            <a:avLst/>
          </a:prstGeom>
          <a:noFill/>
        </p:spPr>
        <p:txBody>
          <a:bodyPr wrap="square" rtlCol="0">
            <a:spAutoFit/>
          </a:bodyPr>
          <a:lstStyle/>
          <a:p>
            <a:r>
              <a:rPr lang="en-CA" b="1" dirty="0">
                <a:solidFill>
                  <a:srgbClr val="FF0000"/>
                </a:solidFill>
              </a:rPr>
              <a:t>3E</a:t>
            </a:r>
          </a:p>
        </p:txBody>
      </p:sp>
      <p:sp>
        <p:nvSpPr>
          <p:cNvPr id="41" name="TextBox 40">
            <a:extLst>
              <a:ext uri="{FF2B5EF4-FFF2-40B4-BE49-F238E27FC236}">
                <a16:creationId xmlns:a16="http://schemas.microsoft.com/office/drawing/2014/main" id="{3393A886-0B23-4D93-84BF-E9680D3B29F0}"/>
              </a:ext>
            </a:extLst>
          </p:cNvPr>
          <p:cNvSpPr txBox="1"/>
          <p:nvPr/>
        </p:nvSpPr>
        <p:spPr>
          <a:xfrm>
            <a:off x="3150125" y="1614180"/>
            <a:ext cx="848410" cy="369332"/>
          </a:xfrm>
          <a:prstGeom prst="rect">
            <a:avLst/>
          </a:prstGeom>
          <a:noFill/>
        </p:spPr>
        <p:txBody>
          <a:bodyPr wrap="square" rtlCol="0">
            <a:spAutoFit/>
          </a:bodyPr>
          <a:lstStyle/>
          <a:p>
            <a:r>
              <a:rPr lang="en-CA" b="1" dirty="0">
                <a:solidFill>
                  <a:srgbClr val="0070C0"/>
                </a:solidFill>
              </a:rPr>
              <a:t>HP</a:t>
            </a:r>
          </a:p>
        </p:txBody>
      </p:sp>
      <p:sp>
        <p:nvSpPr>
          <p:cNvPr id="42" name="TextBox 41">
            <a:extLst>
              <a:ext uri="{FF2B5EF4-FFF2-40B4-BE49-F238E27FC236}">
                <a16:creationId xmlns:a16="http://schemas.microsoft.com/office/drawing/2014/main" id="{2BA8F13C-8A37-46F0-9E7A-081868BFB913}"/>
              </a:ext>
            </a:extLst>
          </p:cNvPr>
          <p:cNvSpPr txBox="1"/>
          <p:nvPr/>
        </p:nvSpPr>
        <p:spPr>
          <a:xfrm>
            <a:off x="4738549" y="1550105"/>
            <a:ext cx="848410" cy="369332"/>
          </a:xfrm>
          <a:prstGeom prst="rect">
            <a:avLst/>
          </a:prstGeom>
          <a:noFill/>
        </p:spPr>
        <p:txBody>
          <a:bodyPr wrap="square" rtlCol="0">
            <a:spAutoFit/>
          </a:bodyPr>
          <a:lstStyle/>
          <a:p>
            <a:r>
              <a:rPr lang="en-CA" b="1" dirty="0">
                <a:solidFill>
                  <a:srgbClr val="0070C0"/>
                </a:solidFill>
              </a:rPr>
              <a:t>MHP</a:t>
            </a:r>
          </a:p>
        </p:txBody>
      </p:sp>
      <p:sp>
        <p:nvSpPr>
          <p:cNvPr id="14" name="Smiley Face 13">
            <a:extLst>
              <a:ext uri="{FF2B5EF4-FFF2-40B4-BE49-F238E27FC236}">
                <a16:creationId xmlns:a16="http://schemas.microsoft.com/office/drawing/2014/main" id="{57F38F00-48B3-45C6-87A2-89722B5D8011}"/>
              </a:ext>
            </a:extLst>
          </p:cNvPr>
          <p:cNvSpPr/>
          <p:nvPr/>
        </p:nvSpPr>
        <p:spPr>
          <a:xfrm>
            <a:off x="6666330" y="3322782"/>
            <a:ext cx="256870" cy="252501"/>
          </a:xfrm>
          <a:prstGeom prst="smileyFac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26" name="Straight Connector 25">
            <a:extLst>
              <a:ext uri="{FF2B5EF4-FFF2-40B4-BE49-F238E27FC236}">
                <a16:creationId xmlns:a16="http://schemas.microsoft.com/office/drawing/2014/main" id="{F245BE36-AFD5-426D-B87D-14AD98A1AEE0}"/>
              </a:ext>
            </a:extLst>
          </p:cNvPr>
          <p:cNvCxnSpPr>
            <a:stCxn id="14" idx="4"/>
          </p:cNvCxnSpPr>
          <p:nvPr/>
        </p:nvCxnSpPr>
        <p:spPr>
          <a:xfrm>
            <a:off x="6794765" y="3575283"/>
            <a:ext cx="0" cy="421682"/>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26885DC-3FEE-4B4D-A33A-425230B69C41}"/>
              </a:ext>
            </a:extLst>
          </p:cNvPr>
          <p:cNvCxnSpPr/>
          <p:nvPr/>
        </p:nvCxnSpPr>
        <p:spPr>
          <a:xfrm>
            <a:off x="6627245" y="3786124"/>
            <a:ext cx="360172" cy="0"/>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F9815BE0-05F2-4E9A-84E2-21238668C092}"/>
              </a:ext>
            </a:extLst>
          </p:cNvPr>
          <p:cNvSpPr txBox="1"/>
          <p:nvPr/>
        </p:nvSpPr>
        <p:spPr>
          <a:xfrm>
            <a:off x="6504290" y="3102833"/>
            <a:ext cx="529281" cy="261610"/>
          </a:xfrm>
          <a:prstGeom prst="rect">
            <a:avLst/>
          </a:prstGeom>
          <a:noFill/>
        </p:spPr>
        <p:txBody>
          <a:bodyPr wrap="square" rtlCol="0">
            <a:spAutoFit/>
          </a:bodyPr>
          <a:lstStyle/>
          <a:p>
            <a:r>
              <a:rPr lang="en-CA" sz="1100" dirty="0"/>
              <a:t>1858</a:t>
            </a:r>
          </a:p>
        </p:txBody>
      </p:sp>
      <p:sp>
        <p:nvSpPr>
          <p:cNvPr id="46" name="TextBox 45">
            <a:extLst>
              <a:ext uri="{FF2B5EF4-FFF2-40B4-BE49-F238E27FC236}">
                <a16:creationId xmlns:a16="http://schemas.microsoft.com/office/drawing/2014/main" id="{43271CDD-2D66-4BCC-87F9-97EE0BAF703D}"/>
              </a:ext>
            </a:extLst>
          </p:cNvPr>
          <p:cNvSpPr txBox="1"/>
          <p:nvPr/>
        </p:nvSpPr>
        <p:spPr>
          <a:xfrm>
            <a:off x="2990654" y="6428203"/>
            <a:ext cx="949749" cy="261610"/>
          </a:xfrm>
          <a:prstGeom prst="rect">
            <a:avLst/>
          </a:prstGeom>
          <a:noFill/>
        </p:spPr>
        <p:txBody>
          <a:bodyPr wrap="square" rtlCol="0">
            <a:spAutoFit/>
          </a:bodyPr>
          <a:lstStyle/>
          <a:p>
            <a:r>
              <a:rPr lang="en-CA" sz="1100" b="1" dirty="0"/>
              <a:t>EW 273.1,2</a:t>
            </a:r>
          </a:p>
        </p:txBody>
      </p:sp>
      <p:sp>
        <p:nvSpPr>
          <p:cNvPr id="47" name="TextBox 46">
            <a:extLst>
              <a:ext uri="{FF2B5EF4-FFF2-40B4-BE49-F238E27FC236}">
                <a16:creationId xmlns:a16="http://schemas.microsoft.com/office/drawing/2014/main" id="{01F09168-5448-4A21-8A8B-F61247942B04}"/>
              </a:ext>
            </a:extLst>
          </p:cNvPr>
          <p:cNvSpPr txBox="1"/>
          <p:nvPr/>
        </p:nvSpPr>
        <p:spPr>
          <a:xfrm>
            <a:off x="4490706" y="6423684"/>
            <a:ext cx="949749" cy="261610"/>
          </a:xfrm>
          <a:prstGeom prst="rect">
            <a:avLst/>
          </a:prstGeom>
          <a:noFill/>
        </p:spPr>
        <p:txBody>
          <a:bodyPr wrap="square" rtlCol="0">
            <a:spAutoFit/>
          </a:bodyPr>
          <a:lstStyle/>
          <a:p>
            <a:r>
              <a:rPr lang="en-CA" sz="1100" b="1" dirty="0"/>
              <a:t>EW 274.1</a:t>
            </a:r>
          </a:p>
        </p:txBody>
      </p:sp>
      <p:cxnSp>
        <p:nvCxnSpPr>
          <p:cNvPr id="49" name="Straight Connector 48">
            <a:extLst>
              <a:ext uri="{FF2B5EF4-FFF2-40B4-BE49-F238E27FC236}">
                <a16:creationId xmlns:a16="http://schemas.microsoft.com/office/drawing/2014/main" id="{FF0172F2-640D-4D1B-ADBB-81A747DD861A}"/>
              </a:ext>
            </a:extLst>
          </p:cNvPr>
          <p:cNvCxnSpPr>
            <a:endCxn id="47" idx="0"/>
          </p:cNvCxnSpPr>
          <p:nvPr/>
        </p:nvCxnSpPr>
        <p:spPr>
          <a:xfrm>
            <a:off x="4965580" y="4037030"/>
            <a:ext cx="1" cy="238665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BB646CE6-CC8B-49FA-BD14-29B70B00AD37}"/>
              </a:ext>
            </a:extLst>
          </p:cNvPr>
          <p:cNvSpPr txBox="1"/>
          <p:nvPr/>
        </p:nvSpPr>
        <p:spPr>
          <a:xfrm>
            <a:off x="7050464" y="6452157"/>
            <a:ext cx="949749" cy="261610"/>
          </a:xfrm>
          <a:prstGeom prst="rect">
            <a:avLst/>
          </a:prstGeom>
          <a:noFill/>
        </p:spPr>
        <p:txBody>
          <a:bodyPr wrap="square" rtlCol="0">
            <a:spAutoFit/>
          </a:bodyPr>
          <a:lstStyle/>
          <a:p>
            <a:r>
              <a:rPr lang="en-CA" sz="1100" b="1" dirty="0"/>
              <a:t>EW 274.1</a:t>
            </a:r>
          </a:p>
        </p:txBody>
      </p:sp>
      <p:cxnSp>
        <p:nvCxnSpPr>
          <p:cNvPr id="51" name="Straight Connector 50">
            <a:extLst>
              <a:ext uri="{FF2B5EF4-FFF2-40B4-BE49-F238E27FC236}">
                <a16:creationId xmlns:a16="http://schemas.microsoft.com/office/drawing/2014/main" id="{204816B7-D685-456A-9E7E-05C82FF7045C}"/>
              </a:ext>
            </a:extLst>
          </p:cNvPr>
          <p:cNvCxnSpPr>
            <a:cxnSpLocks/>
          </p:cNvCxnSpPr>
          <p:nvPr/>
        </p:nvCxnSpPr>
        <p:spPr>
          <a:xfrm>
            <a:off x="7516122" y="5713493"/>
            <a:ext cx="0" cy="77862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TextBox 53">
            <a:extLst>
              <a:ext uri="{FF2B5EF4-FFF2-40B4-BE49-F238E27FC236}">
                <a16:creationId xmlns:a16="http://schemas.microsoft.com/office/drawing/2014/main" id="{2014EDB9-82BE-474F-8419-0C6AD733EDC0}"/>
              </a:ext>
            </a:extLst>
          </p:cNvPr>
          <p:cNvSpPr txBox="1"/>
          <p:nvPr/>
        </p:nvSpPr>
        <p:spPr>
          <a:xfrm>
            <a:off x="6862324" y="4044636"/>
            <a:ext cx="1549096" cy="769441"/>
          </a:xfrm>
          <a:prstGeom prst="rect">
            <a:avLst/>
          </a:prstGeom>
          <a:noFill/>
        </p:spPr>
        <p:txBody>
          <a:bodyPr wrap="square">
            <a:spAutoFit/>
          </a:bodyPr>
          <a:lstStyle/>
          <a:p>
            <a:r>
              <a:rPr lang="en-CA" sz="1100" dirty="0"/>
              <a:t>Justice and judgment have slumbered long, but will soon awake</a:t>
            </a:r>
          </a:p>
        </p:txBody>
      </p:sp>
      <p:sp>
        <p:nvSpPr>
          <p:cNvPr id="57" name="TextBox 56">
            <a:extLst>
              <a:ext uri="{FF2B5EF4-FFF2-40B4-BE49-F238E27FC236}">
                <a16:creationId xmlns:a16="http://schemas.microsoft.com/office/drawing/2014/main" id="{CAC82094-A25D-4AEA-9D0C-2B20E7239A59}"/>
              </a:ext>
            </a:extLst>
          </p:cNvPr>
          <p:cNvSpPr txBox="1"/>
          <p:nvPr/>
        </p:nvSpPr>
        <p:spPr>
          <a:xfrm>
            <a:off x="6846217" y="4726929"/>
            <a:ext cx="1826443" cy="415498"/>
          </a:xfrm>
          <a:prstGeom prst="rect">
            <a:avLst/>
          </a:prstGeom>
          <a:noFill/>
        </p:spPr>
        <p:txBody>
          <a:bodyPr wrap="square">
            <a:spAutoFit/>
          </a:bodyPr>
          <a:lstStyle/>
          <a:p>
            <a:r>
              <a:rPr lang="en-CA" sz="1050" dirty="0"/>
              <a:t>great iniquity and vileness?</a:t>
            </a:r>
          </a:p>
        </p:txBody>
      </p:sp>
      <p:sp>
        <p:nvSpPr>
          <p:cNvPr id="48" name="TextBox 47">
            <a:extLst>
              <a:ext uri="{FF2B5EF4-FFF2-40B4-BE49-F238E27FC236}">
                <a16:creationId xmlns:a16="http://schemas.microsoft.com/office/drawing/2014/main" id="{7DC81EA2-BC2B-402F-B210-5E9C6830547B}"/>
              </a:ext>
            </a:extLst>
          </p:cNvPr>
          <p:cNvSpPr txBox="1"/>
          <p:nvPr/>
        </p:nvSpPr>
        <p:spPr>
          <a:xfrm>
            <a:off x="6859570" y="5078862"/>
            <a:ext cx="1320330" cy="738664"/>
          </a:xfrm>
          <a:prstGeom prst="rect">
            <a:avLst/>
          </a:prstGeom>
          <a:noFill/>
        </p:spPr>
        <p:txBody>
          <a:bodyPr wrap="square">
            <a:spAutoFit/>
          </a:bodyPr>
          <a:lstStyle/>
          <a:p>
            <a:r>
              <a:rPr lang="en-CA" sz="1050" dirty="0"/>
              <a:t>The fearful </a:t>
            </a:r>
            <a:r>
              <a:rPr lang="en-CA" sz="1050" dirty="0" err="1"/>
              <a:t>threatenings</a:t>
            </a:r>
            <a:r>
              <a:rPr lang="en-CA" sz="1050" dirty="0"/>
              <a:t> of the third angel are to be realized</a:t>
            </a:r>
          </a:p>
        </p:txBody>
      </p:sp>
      <p:sp>
        <p:nvSpPr>
          <p:cNvPr id="52" name="TextBox 51">
            <a:extLst>
              <a:ext uri="{FF2B5EF4-FFF2-40B4-BE49-F238E27FC236}">
                <a16:creationId xmlns:a16="http://schemas.microsoft.com/office/drawing/2014/main" id="{02CC7067-C542-4D75-A622-486E659153AA}"/>
              </a:ext>
            </a:extLst>
          </p:cNvPr>
          <p:cNvSpPr txBox="1"/>
          <p:nvPr/>
        </p:nvSpPr>
        <p:spPr>
          <a:xfrm>
            <a:off x="8296365" y="1552965"/>
            <a:ext cx="848410" cy="369332"/>
          </a:xfrm>
          <a:prstGeom prst="rect">
            <a:avLst/>
          </a:prstGeom>
          <a:noFill/>
        </p:spPr>
        <p:txBody>
          <a:bodyPr wrap="square" rtlCol="0">
            <a:spAutoFit/>
          </a:bodyPr>
          <a:lstStyle/>
          <a:p>
            <a:r>
              <a:rPr lang="en-CA" b="1" dirty="0">
                <a:solidFill>
                  <a:srgbClr val="0070C0"/>
                </a:solidFill>
              </a:rPr>
              <a:t>MHP</a:t>
            </a:r>
          </a:p>
        </p:txBody>
      </p:sp>
      <p:sp>
        <p:nvSpPr>
          <p:cNvPr id="53" name="TextBox 52">
            <a:extLst>
              <a:ext uri="{FF2B5EF4-FFF2-40B4-BE49-F238E27FC236}">
                <a16:creationId xmlns:a16="http://schemas.microsoft.com/office/drawing/2014/main" id="{86760AD3-5C9C-4F49-800F-60430CE90213}"/>
              </a:ext>
            </a:extLst>
          </p:cNvPr>
          <p:cNvSpPr txBox="1"/>
          <p:nvPr/>
        </p:nvSpPr>
        <p:spPr>
          <a:xfrm>
            <a:off x="10624796" y="2127438"/>
            <a:ext cx="944248" cy="253916"/>
          </a:xfrm>
          <a:prstGeom prst="rect">
            <a:avLst/>
          </a:prstGeom>
          <a:noFill/>
        </p:spPr>
        <p:txBody>
          <a:bodyPr wrap="square" rtlCol="0">
            <a:spAutoFit/>
          </a:bodyPr>
          <a:lstStyle/>
          <a:p>
            <a:r>
              <a:rPr lang="en-CA" sz="1050" b="1" dirty="0"/>
              <a:t>2</a:t>
            </a:r>
            <a:r>
              <a:rPr lang="en-CA" sz="1050" b="1" baseline="30000" dirty="0"/>
              <a:t>nd</a:t>
            </a:r>
            <a:r>
              <a:rPr lang="en-CA" sz="1050" b="1" dirty="0"/>
              <a:t> Advent</a:t>
            </a:r>
          </a:p>
        </p:txBody>
      </p:sp>
      <p:sp>
        <p:nvSpPr>
          <p:cNvPr id="23" name="Slide Number Placeholder 22">
            <a:extLst>
              <a:ext uri="{FF2B5EF4-FFF2-40B4-BE49-F238E27FC236}">
                <a16:creationId xmlns:a16="http://schemas.microsoft.com/office/drawing/2014/main" id="{92F57E37-7151-47D4-A5DD-26117AFE910D}"/>
              </a:ext>
            </a:extLst>
          </p:cNvPr>
          <p:cNvSpPr>
            <a:spLocks noGrp="1"/>
          </p:cNvSpPr>
          <p:nvPr>
            <p:ph type="sldNum" sz="quarter" idx="12"/>
          </p:nvPr>
        </p:nvSpPr>
        <p:spPr/>
        <p:txBody>
          <a:bodyPr/>
          <a:lstStyle/>
          <a:p>
            <a:fld id="{CA9F504A-471B-4830-A8C9-D0F8BA9299FE}" type="slidenum">
              <a:rPr lang="en-CA" smtClean="0"/>
              <a:t>38</a:t>
            </a:fld>
            <a:endParaRPr lang="en-CA"/>
          </a:p>
        </p:txBody>
      </p:sp>
    </p:spTree>
    <p:extLst>
      <p:ext uri="{BB962C8B-B14F-4D97-AF65-F5344CB8AC3E}">
        <p14:creationId xmlns:p14="http://schemas.microsoft.com/office/powerpoint/2010/main" val="2858128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fourth paragraph – identifying the sin and a compare and contrast </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10000"/>
          </a:bodyPr>
          <a:lstStyle/>
          <a:p>
            <a:r>
              <a:rPr lang="en-CA" dirty="0"/>
              <a:t>All heaven beholds with indignation </a:t>
            </a:r>
            <a:r>
              <a:rPr lang="en-CA" b="1" dirty="0"/>
              <a:t>human beings, the workmanship of God, reduced by their fellow men to the lowest depths of degradation and placed on a level with the brute creation. </a:t>
            </a:r>
            <a:r>
              <a:rPr lang="en-CA" dirty="0"/>
              <a:t>Professed followers of that dear Saviour whose compassion was ever moved at the sight of human woe, heartily engage in this enormous and </a:t>
            </a:r>
            <a:r>
              <a:rPr lang="en-CA" b="1" dirty="0"/>
              <a:t>grievous sin, and deal </a:t>
            </a:r>
            <a:r>
              <a:rPr lang="en-CA" b="1" u="sng" dirty="0"/>
              <a:t>in slaves </a:t>
            </a:r>
            <a:r>
              <a:rPr lang="en-CA" b="1" dirty="0"/>
              <a:t>and souls of men</a:t>
            </a:r>
            <a:r>
              <a:rPr lang="en-CA" dirty="0"/>
              <a:t>. </a:t>
            </a:r>
            <a:r>
              <a:rPr lang="en-CA" b="1" dirty="0"/>
              <a:t>Human agony is carried from place to place and bought and sold</a:t>
            </a:r>
            <a:r>
              <a:rPr lang="en-CA" dirty="0"/>
              <a:t>. Angels have recorded it all; it is written in the book. The tears of the pious bondmen and bondwomen, of fathers, mothers, and children, brothers and sisters, are all bottled up in heaven. </a:t>
            </a:r>
            <a:r>
              <a:rPr lang="en-CA" b="1" dirty="0"/>
              <a:t>God will restrain His anger but little longer. His wrath burns against this nation and especially against the religious bodies that have sanctioned this terrible traffic and have themselves engaged in it. Such injustice, such oppression, such sufferings, are looked upon with heartless indifference </a:t>
            </a:r>
            <a:r>
              <a:rPr lang="en-CA" dirty="0"/>
              <a:t>by many professed followers of the meek and lowly Jesus. And </a:t>
            </a:r>
            <a:r>
              <a:rPr lang="en-CA" b="1" dirty="0"/>
              <a:t>many of them can themselves inflict, with hateful satisfaction, all this indescribable agony; and yet they dare to worship </a:t>
            </a:r>
            <a:r>
              <a:rPr lang="en-CA" dirty="0"/>
              <a:t>God</a:t>
            </a:r>
            <a:r>
              <a:rPr lang="en-CA" b="1" dirty="0"/>
              <a:t>. It is solemn mockery</a:t>
            </a:r>
            <a:r>
              <a:rPr lang="en-CA" dirty="0"/>
              <a:t>; Satan exults over it and reproaches Jesus and His angels with such inconsistency, saying, with hellish triumph, “Such are Christ’s followers!” { EW 275.1} </a:t>
            </a:r>
          </a:p>
        </p:txBody>
      </p:sp>
      <p:sp>
        <p:nvSpPr>
          <p:cNvPr id="5" name="Slide Number Placeholder 4">
            <a:extLst>
              <a:ext uri="{FF2B5EF4-FFF2-40B4-BE49-F238E27FC236}">
                <a16:creationId xmlns:a16="http://schemas.microsoft.com/office/drawing/2014/main" id="{162EB6D9-7485-4AA9-9611-549727FBFE5C}"/>
              </a:ext>
            </a:extLst>
          </p:cNvPr>
          <p:cNvSpPr>
            <a:spLocks noGrp="1"/>
          </p:cNvSpPr>
          <p:nvPr>
            <p:ph type="sldNum" sz="quarter" idx="12"/>
          </p:nvPr>
        </p:nvSpPr>
        <p:spPr/>
        <p:txBody>
          <a:bodyPr/>
          <a:lstStyle/>
          <a:p>
            <a:fld id="{CA9F504A-471B-4830-A8C9-D0F8BA9299FE}" type="slidenum">
              <a:rPr lang="en-CA" smtClean="0"/>
              <a:t>39</a:t>
            </a:fld>
            <a:endParaRPr lang="en-CA"/>
          </a:p>
        </p:txBody>
      </p:sp>
    </p:spTree>
    <p:extLst>
      <p:ext uri="{BB962C8B-B14F-4D97-AF65-F5344CB8AC3E}">
        <p14:creationId xmlns:p14="http://schemas.microsoft.com/office/powerpoint/2010/main" val="3691577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34BE5C-5B1A-4968-A3CA-D00F0900E321}"/>
              </a:ext>
            </a:extLst>
          </p:cNvPr>
          <p:cNvSpPr txBox="1"/>
          <p:nvPr/>
        </p:nvSpPr>
        <p:spPr>
          <a:xfrm>
            <a:off x="1523607" y="1336724"/>
            <a:ext cx="9144785" cy="4524315"/>
          </a:xfrm>
          <a:prstGeom prst="rect">
            <a:avLst/>
          </a:prstGeom>
          <a:noFill/>
        </p:spPr>
        <p:txBody>
          <a:bodyPr wrap="square">
            <a:spAutoFit/>
          </a:bodyPr>
          <a:lstStyle/>
          <a:p>
            <a:r>
              <a:rPr lang="en-CA" dirty="0"/>
              <a:t>Royal edicts, general councils, and church ordinances sustained by secular power, were the steps by which the pagan festival attained its position of honor in the Christian world. The first public measure enforcing Sunday observance was the law enacted by Constantine. [A. D. 321.] This edict required townspeople to rest on “the venerable day of the sun,” but permitted countrymen to continue their agricultural pursuits. Though virtually a heathen statute, it was enforced by the emperor after his nominal acceptance of Christianity. { GC88 574.1 } </a:t>
            </a:r>
          </a:p>
          <a:p>
            <a:r>
              <a:rPr lang="en-CA" dirty="0"/>
              <a:t>The royal mandate not proving a sufficient substitute for divine authority, Eusebius, a bishop who sought the favor of princes, and who was the special friend and flatterer of Constantine, advanced the claim that Christ had transferred the Sabbath to Sunday. Not a single testimony of the Scriptures was produced in proof of the new doctrine. Eusebius himself unwittingly acknowledges its falsity, and points to the real authors of the change. “All things,” he says, “whatsoever that it was duty to do on the Sabbath, these we have transferred to the Lord’s day.” But the Sunday argument, groundless as it was, served to embolden men in trampling upon the Sabbath of the Lord. All who desired to be honored by the world accepted the popular festival. { GC88 574.2 } </a:t>
            </a:r>
          </a:p>
        </p:txBody>
      </p:sp>
      <p:sp>
        <p:nvSpPr>
          <p:cNvPr id="2" name="Slide Number Placeholder 1">
            <a:extLst>
              <a:ext uri="{FF2B5EF4-FFF2-40B4-BE49-F238E27FC236}">
                <a16:creationId xmlns:a16="http://schemas.microsoft.com/office/drawing/2014/main" id="{0B45E271-8C4A-46E0-9663-77E0963E0600}"/>
              </a:ext>
            </a:extLst>
          </p:cNvPr>
          <p:cNvSpPr>
            <a:spLocks noGrp="1"/>
          </p:cNvSpPr>
          <p:nvPr>
            <p:ph type="sldNum" sz="quarter" idx="12"/>
          </p:nvPr>
        </p:nvSpPr>
        <p:spPr/>
        <p:txBody>
          <a:bodyPr/>
          <a:lstStyle/>
          <a:p>
            <a:fld id="{CA9F504A-471B-4830-A8C9-D0F8BA9299FE}" type="slidenum">
              <a:rPr lang="en-CA" smtClean="0"/>
              <a:t>4</a:t>
            </a:fld>
            <a:endParaRPr lang="en-CA"/>
          </a:p>
        </p:txBody>
      </p:sp>
    </p:spTree>
    <p:extLst>
      <p:ext uri="{BB962C8B-B14F-4D97-AF65-F5344CB8AC3E}">
        <p14:creationId xmlns:p14="http://schemas.microsoft.com/office/powerpoint/2010/main" val="345419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1216BD3-946D-4C27-830A-0CD3BEFB4D37}"/>
              </a:ext>
            </a:extLst>
          </p:cNvPr>
          <p:cNvGraphicFramePr>
            <a:graphicFrameLocks noGrp="1"/>
          </p:cNvGraphicFramePr>
          <p:nvPr>
            <p:extLst>
              <p:ext uri="{D42A27DB-BD31-4B8C-83A1-F6EECF244321}">
                <p14:modId xmlns:p14="http://schemas.microsoft.com/office/powerpoint/2010/main" val="361844034"/>
              </p:ext>
            </p:extLst>
          </p:nvPr>
        </p:nvGraphicFramePr>
        <p:xfrm>
          <a:off x="1956584" y="2190247"/>
          <a:ext cx="8128000" cy="338836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3951457102"/>
                    </a:ext>
                  </a:extLst>
                </a:gridCol>
                <a:gridCol w="4064000">
                  <a:extLst>
                    <a:ext uri="{9D8B030D-6E8A-4147-A177-3AD203B41FA5}">
                      <a16:colId xmlns:a16="http://schemas.microsoft.com/office/drawing/2014/main" val="3889444953"/>
                    </a:ext>
                  </a:extLst>
                </a:gridCol>
              </a:tblGrid>
              <a:tr h="370840">
                <a:tc>
                  <a:txBody>
                    <a:bodyPr/>
                    <a:lstStyle/>
                    <a:p>
                      <a:r>
                        <a:rPr lang="en-CA" dirty="0"/>
                        <a:t>Character and work of Christ</a:t>
                      </a:r>
                    </a:p>
                  </a:txBody>
                  <a:tcPr/>
                </a:tc>
                <a:tc>
                  <a:txBody>
                    <a:bodyPr/>
                    <a:lstStyle/>
                    <a:p>
                      <a:r>
                        <a:rPr lang="en-CA" dirty="0"/>
                        <a:t>Character and work of the churches</a:t>
                      </a:r>
                    </a:p>
                  </a:txBody>
                  <a:tcPr/>
                </a:tc>
                <a:extLst>
                  <a:ext uri="{0D108BD9-81ED-4DB2-BD59-A6C34878D82A}">
                    <a16:rowId xmlns:a16="http://schemas.microsoft.com/office/drawing/2014/main" val="856781401"/>
                  </a:ext>
                </a:extLst>
              </a:tr>
              <a:tr h="370840">
                <a:tc>
                  <a:txBody>
                    <a:bodyPr/>
                    <a:lstStyle/>
                    <a:p>
                      <a:r>
                        <a:rPr lang="en-CA" dirty="0"/>
                        <a:t>Human beings, the workmanship of God</a:t>
                      </a:r>
                    </a:p>
                  </a:txBody>
                  <a:tcPr/>
                </a:tc>
                <a:tc>
                  <a:txBody>
                    <a:bodyPr/>
                    <a:lstStyle/>
                    <a:p>
                      <a:r>
                        <a:rPr lang="en-CA" dirty="0"/>
                        <a:t>Human beings, reduced by their fellow men to the lowest depths of degradation and placed on a level with the brute creation.</a:t>
                      </a:r>
                    </a:p>
                  </a:txBody>
                  <a:tcPr/>
                </a:tc>
                <a:extLst>
                  <a:ext uri="{0D108BD9-81ED-4DB2-BD59-A6C34878D82A}">
                    <a16:rowId xmlns:a16="http://schemas.microsoft.com/office/drawing/2014/main" val="3417950011"/>
                  </a:ext>
                </a:extLst>
              </a:tr>
              <a:tr h="370840">
                <a:tc>
                  <a:txBody>
                    <a:bodyPr/>
                    <a:lstStyle/>
                    <a:p>
                      <a:r>
                        <a:rPr lang="en-CA" dirty="0"/>
                        <a:t>Dear Saviour whose compassion was ever moved at the sight of human woe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Heartily engage in this enormous and grievous sin, Deal in slaves and souls of men</a:t>
                      </a:r>
                    </a:p>
                    <a:p>
                      <a:endParaRPr lang="en-CA" dirty="0"/>
                    </a:p>
                  </a:txBody>
                  <a:tcPr/>
                </a:tc>
                <a:extLst>
                  <a:ext uri="{0D108BD9-81ED-4DB2-BD59-A6C34878D82A}">
                    <a16:rowId xmlns:a16="http://schemas.microsoft.com/office/drawing/2014/main" val="502275005"/>
                  </a:ext>
                </a:extLst>
              </a:tr>
              <a:tr h="370840">
                <a:tc>
                  <a:txBody>
                    <a:bodyPr/>
                    <a:lstStyle/>
                    <a:p>
                      <a:r>
                        <a:rPr lang="en-CA" dirty="0"/>
                        <a:t>Meek and lowly </a:t>
                      </a:r>
                    </a:p>
                  </a:txBody>
                  <a:tcPr/>
                </a:tc>
                <a:tc>
                  <a:txBody>
                    <a:bodyPr/>
                    <a:lstStyle/>
                    <a:p>
                      <a:r>
                        <a:rPr lang="en-CA" dirty="0"/>
                        <a:t>Heartless</a:t>
                      </a:r>
                    </a:p>
                  </a:txBody>
                  <a:tcPr/>
                </a:tc>
                <a:extLst>
                  <a:ext uri="{0D108BD9-81ED-4DB2-BD59-A6C34878D82A}">
                    <a16:rowId xmlns:a16="http://schemas.microsoft.com/office/drawing/2014/main" val="2482811232"/>
                  </a:ext>
                </a:extLst>
              </a:tr>
            </a:tbl>
          </a:graphicData>
        </a:graphic>
      </p:graphicFrame>
      <p:sp>
        <p:nvSpPr>
          <p:cNvPr id="3" name="TextBox 2">
            <a:extLst>
              <a:ext uri="{FF2B5EF4-FFF2-40B4-BE49-F238E27FC236}">
                <a16:creationId xmlns:a16="http://schemas.microsoft.com/office/drawing/2014/main" id="{1F657095-3BC1-44E1-A6D8-0211A9C1EFB0}"/>
              </a:ext>
            </a:extLst>
          </p:cNvPr>
          <p:cNvSpPr txBox="1"/>
          <p:nvPr/>
        </p:nvSpPr>
        <p:spPr>
          <a:xfrm>
            <a:off x="4736181" y="1574204"/>
            <a:ext cx="2568805" cy="369332"/>
          </a:xfrm>
          <a:prstGeom prst="rect">
            <a:avLst/>
          </a:prstGeom>
          <a:noFill/>
        </p:spPr>
        <p:txBody>
          <a:bodyPr wrap="square" rtlCol="0">
            <a:spAutoFit/>
          </a:bodyPr>
          <a:lstStyle/>
          <a:p>
            <a:r>
              <a:rPr lang="en-CA" dirty="0"/>
              <a:t>Compare and Contrast</a:t>
            </a:r>
          </a:p>
        </p:txBody>
      </p:sp>
      <p:sp>
        <p:nvSpPr>
          <p:cNvPr id="5" name="Slide Number Placeholder 4">
            <a:extLst>
              <a:ext uri="{FF2B5EF4-FFF2-40B4-BE49-F238E27FC236}">
                <a16:creationId xmlns:a16="http://schemas.microsoft.com/office/drawing/2014/main" id="{7B0F77F0-1167-42C3-A16E-20042ABDF413}"/>
              </a:ext>
            </a:extLst>
          </p:cNvPr>
          <p:cNvSpPr>
            <a:spLocks noGrp="1"/>
          </p:cNvSpPr>
          <p:nvPr>
            <p:ph type="sldNum" sz="quarter" idx="12"/>
          </p:nvPr>
        </p:nvSpPr>
        <p:spPr/>
        <p:txBody>
          <a:bodyPr/>
          <a:lstStyle/>
          <a:p>
            <a:fld id="{CA9F504A-471B-4830-A8C9-D0F8BA9299FE}" type="slidenum">
              <a:rPr lang="en-CA" smtClean="0"/>
              <a:t>40</a:t>
            </a:fld>
            <a:endParaRPr lang="en-CA"/>
          </a:p>
        </p:txBody>
      </p:sp>
    </p:spTree>
    <p:extLst>
      <p:ext uri="{BB962C8B-B14F-4D97-AF65-F5344CB8AC3E}">
        <p14:creationId xmlns:p14="http://schemas.microsoft.com/office/powerpoint/2010/main" val="1693309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6776A4-3479-4CDC-9918-07E22A4F339D}"/>
              </a:ext>
            </a:extLst>
          </p:cNvPr>
          <p:cNvSpPr txBox="1"/>
          <p:nvPr/>
        </p:nvSpPr>
        <p:spPr>
          <a:xfrm>
            <a:off x="5048576" y="1490934"/>
            <a:ext cx="2568805" cy="369332"/>
          </a:xfrm>
          <a:prstGeom prst="rect">
            <a:avLst/>
          </a:prstGeom>
          <a:noFill/>
        </p:spPr>
        <p:txBody>
          <a:bodyPr wrap="square" rtlCol="0">
            <a:spAutoFit/>
          </a:bodyPr>
          <a:lstStyle/>
          <a:p>
            <a:r>
              <a:rPr lang="en-CA" dirty="0"/>
              <a:t>Cause and Effect</a:t>
            </a:r>
          </a:p>
        </p:txBody>
      </p:sp>
      <p:graphicFrame>
        <p:nvGraphicFramePr>
          <p:cNvPr id="3" name="Table 3">
            <a:extLst>
              <a:ext uri="{FF2B5EF4-FFF2-40B4-BE49-F238E27FC236}">
                <a16:creationId xmlns:a16="http://schemas.microsoft.com/office/drawing/2014/main" id="{7198551E-5395-448E-831F-91A38B8DF3A7}"/>
              </a:ext>
            </a:extLst>
          </p:cNvPr>
          <p:cNvGraphicFramePr>
            <a:graphicFrameLocks noGrp="1"/>
          </p:cNvGraphicFramePr>
          <p:nvPr>
            <p:extLst>
              <p:ext uri="{D42A27DB-BD31-4B8C-83A1-F6EECF244321}">
                <p14:modId xmlns:p14="http://schemas.microsoft.com/office/powerpoint/2010/main" val="3963302784"/>
              </p:ext>
            </p:extLst>
          </p:nvPr>
        </p:nvGraphicFramePr>
        <p:xfrm>
          <a:off x="2182829" y="2180820"/>
          <a:ext cx="8128000" cy="274828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3683107287"/>
                    </a:ext>
                  </a:extLst>
                </a:gridCol>
                <a:gridCol w="4064000">
                  <a:extLst>
                    <a:ext uri="{9D8B030D-6E8A-4147-A177-3AD203B41FA5}">
                      <a16:colId xmlns:a16="http://schemas.microsoft.com/office/drawing/2014/main" val="1603124223"/>
                    </a:ext>
                  </a:extLst>
                </a:gridCol>
              </a:tblGrid>
              <a:tr h="370840">
                <a:tc>
                  <a:txBody>
                    <a:bodyPr/>
                    <a:lstStyle/>
                    <a:p>
                      <a:pPr algn="ctr"/>
                      <a:r>
                        <a:rPr lang="en-CA" dirty="0"/>
                        <a:t>Cause</a:t>
                      </a:r>
                    </a:p>
                  </a:txBody>
                  <a:tcPr/>
                </a:tc>
                <a:tc>
                  <a:txBody>
                    <a:bodyPr/>
                    <a:lstStyle/>
                    <a:p>
                      <a:pPr algn="ctr"/>
                      <a:r>
                        <a:rPr lang="en-CA" dirty="0"/>
                        <a:t>Effect</a:t>
                      </a:r>
                    </a:p>
                  </a:txBody>
                  <a:tcPr/>
                </a:tc>
                <a:extLst>
                  <a:ext uri="{0D108BD9-81ED-4DB2-BD59-A6C34878D82A}">
                    <a16:rowId xmlns:a16="http://schemas.microsoft.com/office/drawing/2014/main" val="1142111565"/>
                  </a:ext>
                </a:extLst>
              </a:tr>
              <a:tr h="370840">
                <a:tc>
                  <a:txBody>
                    <a:bodyPr/>
                    <a:lstStyle/>
                    <a:p>
                      <a:r>
                        <a:rPr lang="en-CA" b="1" dirty="0"/>
                        <a:t>religious bodies </a:t>
                      </a:r>
                      <a:r>
                        <a:rPr lang="en-CA" dirty="0"/>
                        <a:t>that have sanctioned this </a:t>
                      </a:r>
                      <a:r>
                        <a:rPr lang="en-CA" b="1" dirty="0"/>
                        <a:t>terrible traffic </a:t>
                      </a:r>
                    </a:p>
                  </a:txBody>
                  <a:tcPr/>
                </a:tc>
                <a:tc>
                  <a:txBody>
                    <a:bodyPr/>
                    <a:lstStyle/>
                    <a:p>
                      <a:r>
                        <a:rPr lang="en-CA" dirty="0"/>
                        <a:t>God will restrain His </a:t>
                      </a:r>
                      <a:r>
                        <a:rPr lang="en-CA" b="1" dirty="0"/>
                        <a:t>anger</a:t>
                      </a:r>
                      <a:r>
                        <a:rPr lang="en-CA" dirty="0"/>
                        <a:t> </a:t>
                      </a:r>
                      <a:r>
                        <a:rPr lang="en-CA" u="sng" dirty="0"/>
                        <a:t>but little longer. </a:t>
                      </a:r>
                    </a:p>
                    <a:p>
                      <a:r>
                        <a:rPr lang="en-CA" dirty="0"/>
                        <a:t>His </a:t>
                      </a:r>
                      <a:r>
                        <a:rPr lang="en-CA" b="1" dirty="0"/>
                        <a:t>wrath</a:t>
                      </a:r>
                      <a:r>
                        <a:rPr lang="en-CA" dirty="0"/>
                        <a:t> burns against </a:t>
                      </a:r>
                      <a:r>
                        <a:rPr lang="en-CA" b="1" dirty="0"/>
                        <a:t>this nation </a:t>
                      </a:r>
                      <a:r>
                        <a:rPr lang="en-CA" dirty="0"/>
                        <a:t>and especially against </a:t>
                      </a:r>
                      <a:r>
                        <a:rPr lang="en-CA" b="1" dirty="0"/>
                        <a:t>the religious bodies </a:t>
                      </a:r>
                    </a:p>
                  </a:txBody>
                  <a:tcPr/>
                </a:tc>
                <a:extLst>
                  <a:ext uri="{0D108BD9-81ED-4DB2-BD59-A6C34878D82A}">
                    <a16:rowId xmlns:a16="http://schemas.microsoft.com/office/drawing/2014/main" val="28149303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Injustice, oppression, suffering, indescribable agony</a:t>
                      </a:r>
                    </a:p>
                    <a:p>
                      <a:endParaRPr lang="en-CA" dirty="0"/>
                    </a:p>
                  </a:txBody>
                  <a:tcPr/>
                </a:tc>
                <a:tc>
                  <a:txBody>
                    <a:bodyPr/>
                    <a:lstStyle/>
                    <a:p>
                      <a:r>
                        <a:rPr lang="en-CA" dirty="0"/>
                        <a:t>God is Mocked</a:t>
                      </a:r>
                    </a:p>
                  </a:txBody>
                  <a:tcPr/>
                </a:tc>
                <a:extLst>
                  <a:ext uri="{0D108BD9-81ED-4DB2-BD59-A6C34878D82A}">
                    <a16:rowId xmlns:a16="http://schemas.microsoft.com/office/drawing/2014/main" val="3760870368"/>
                  </a:ext>
                </a:extLst>
              </a:tr>
            </a:tbl>
          </a:graphicData>
        </a:graphic>
      </p:graphicFrame>
      <p:sp>
        <p:nvSpPr>
          <p:cNvPr id="4" name="TextBox 3">
            <a:extLst>
              <a:ext uri="{FF2B5EF4-FFF2-40B4-BE49-F238E27FC236}">
                <a16:creationId xmlns:a16="http://schemas.microsoft.com/office/drawing/2014/main" id="{53F2A363-2B0E-4C6A-91E9-DC177D3E52B6}"/>
              </a:ext>
            </a:extLst>
          </p:cNvPr>
          <p:cNvSpPr txBox="1"/>
          <p:nvPr/>
        </p:nvSpPr>
        <p:spPr>
          <a:xfrm>
            <a:off x="4128940" y="5182400"/>
            <a:ext cx="4280292" cy="369332"/>
          </a:xfrm>
          <a:prstGeom prst="rect">
            <a:avLst/>
          </a:prstGeom>
          <a:noFill/>
        </p:spPr>
        <p:txBody>
          <a:bodyPr wrap="square" rtlCol="0">
            <a:spAutoFit/>
          </a:bodyPr>
          <a:lstStyle/>
          <a:p>
            <a:r>
              <a:rPr lang="en-CA" dirty="0"/>
              <a:t>Human Trafficking = Sins of Babylon</a:t>
            </a:r>
          </a:p>
        </p:txBody>
      </p:sp>
      <p:sp>
        <p:nvSpPr>
          <p:cNvPr id="5" name="Slide Number Placeholder 4">
            <a:extLst>
              <a:ext uri="{FF2B5EF4-FFF2-40B4-BE49-F238E27FC236}">
                <a16:creationId xmlns:a16="http://schemas.microsoft.com/office/drawing/2014/main" id="{661AE110-2E8A-425E-A27F-0B4D9E3A8DF9}"/>
              </a:ext>
            </a:extLst>
          </p:cNvPr>
          <p:cNvSpPr>
            <a:spLocks noGrp="1"/>
          </p:cNvSpPr>
          <p:nvPr>
            <p:ph type="sldNum" sz="quarter" idx="12"/>
          </p:nvPr>
        </p:nvSpPr>
        <p:spPr/>
        <p:txBody>
          <a:bodyPr/>
          <a:lstStyle/>
          <a:p>
            <a:fld id="{CA9F504A-471B-4830-A8C9-D0F8BA9299FE}" type="slidenum">
              <a:rPr lang="en-CA" smtClean="0"/>
              <a:t>41</a:t>
            </a:fld>
            <a:endParaRPr lang="en-CA"/>
          </a:p>
        </p:txBody>
      </p:sp>
    </p:spTree>
    <p:extLst>
      <p:ext uri="{BB962C8B-B14F-4D97-AF65-F5344CB8AC3E}">
        <p14:creationId xmlns:p14="http://schemas.microsoft.com/office/powerpoint/2010/main" val="1908448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fifth paragraph – identifying Babylon and a compare and contrast </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10000"/>
          </a:bodyPr>
          <a:lstStyle/>
          <a:p>
            <a:r>
              <a:rPr lang="en-CA" dirty="0"/>
              <a:t>These professed Christians read of the sufferings of the martyrs, and tears course down their cheeks. They wonder that men could ever become so hardened as to practice such cruelty toward their fellow men. Yet those who think and speak thus are at the same time holding human beings in slavery. And this is not all; </a:t>
            </a:r>
            <a:r>
              <a:rPr lang="en-CA" b="1" u="sng" dirty="0"/>
              <a:t>they sever the ties of nature </a:t>
            </a:r>
            <a:r>
              <a:rPr lang="en-CA" b="1" dirty="0"/>
              <a:t>and cruelly oppress their fellow men. They can inflict most inhuman torture with the same relentless cruelty manifested by papists and heathen toward Christ’s followers</a:t>
            </a:r>
            <a:r>
              <a:rPr lang="en-CA" dirty="0"/>
              <a:t>. Said the angel, “It will be more tolerable for the heathen and for papists in the day of the execution of God’s judgment than for such men.” The cries of the oppressed have reached unto heaven, and angels stand amazed at the untold, agonizing sufferings which man, formed in the image of his Maker, causes his fellow man. Said the angel, “The names of the oppressors are written in blood, crossed with stripes, and flooded with agonizing, burning tears of suffering. God’s anger will not cease until He has caused </a:t>
            </a:r>
            <a:r>
              <a:rPr lang="en-CA" u="sng" dirty="0"/>
              <a:t>this land of light </a:t>
            </a:r>
            <a:r>
              <a:rPr lang="en-CA" dirty="0"/>
              <a:t>to drink the dregs of the cup of His fury, until He has rewarded unto Babylon double. </a:t>
            </a:r>
            <a:r>
              <a:rPr lang="en-CA" b="1" dirty="0"/>
              <a:t>Reward her even as she rewarded you, double unto her double according to her works; in the cup which she hath filled, fill to her double</a:t>
            </a:r>
            <a:r>
              <a:rPr lang="en-CA" dirty="0"/>
              <a:t>.” { EW 275.2} </a:t>
            </a:r>
          </a:p>
        </p:txBody>
      </p:sp>
      <p:sp>
        <p:nvSpPr>
          <p:cNvPr id="5" name="Slide Number Placeholder 4">
            <a:extLst>
              <a:ext uri="{FF2B5EF4-FFF2-40B4-BE49-F238E27FC236}">
                <a16:creationId xmlns:a16="http://schemas.microsoft.com/office/drawing/2014/main" id="{EF904968-0651-4552-8DE0-CF4667C0DDA9}"/>
              </a:ext>
            </a:extLst>
          </p:cNvPr>
          <p:cNvSpPr>
            <a:spLocks noGrp="1"/>
          </p:cNvSpPr>
          <p:nvPr>
            <p:ph type="sldNum" sz="quarter" idx="12"/>
          </p:nvPr>
        </p:nvSpPr>
        <p:spPr/>
        <p:txBody>
          <a:bodyPr/>
          <a:lstStyle/>
          <a:p>
            <a:fld id="{CA9F504A-471B-4830-A8C9-D0F8BA9299FE}" type="slidenum">
              <a:rPr lang="en-CA" smtClean="0"/>
              <a:t>42</a:t>
            </a:fld>
            <a:endParaRPr lang="en-CA"/>
          </a:p>
        </p:txBody>
      </p:sp>
    </p:spTree>
    <p:extLst>
      <p:ext uri="{BB962C8B-B14F-4D97-AF65-F5344CB8AC3E}">
        <p14:creationId xmlns:p14="http://schemas.microsoft.com/office/powerpoint/2010/main" val="2406590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fifth paragraph –compare and contrast </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a:bodyPr>
          <a:lstStyle/>
          <a:p>
            <a:r>
              <a:rPr lang="en-CA" i="1" dirty="0"/>
              <a:t>“And this is not all; they sever the </a:t>
            </a:r>
            <a:r>
              <a:rPr lang="en-CA" i="1" u="sng" dirty="0"/>
              <a:t>ties of nature </a:t>
            </a:r>
            <a:r>
              <a:rPr lang="en-CA" i="1" dirty="0"/>
              <a:t>and cruelly oppress their fellow men. They can inflict most inhuman torture with the same relentless cruelty manifested by papists and heathen toward Christ’s followers</a:t>
            </a:r>
            <a:r>
              <a:rPr lang="en-CA" dirty="0"/>
              <a:t>.”</a:t>
            </a:r>
          </a:p>
          <a:p>
            <a:r>
              <a:rPr lang="en-CA" dirty="0">
                <a:solidFill>
                  <a:srgbClr val="00B050"/>
                </a:solidFill>
              </a:rPr>
              <a:t>What is she comparing?</a:t>
            </a:r>
          </a:p>
          <a:p>
            <a:r>
              <a:rPr lang="en-CA" i="1" dirty="0"/>
              <a:t>“God’s anger will not cease until He has caused </a:t>
            </a:r>
            <a:r>
              <a:rPr lang="en-CA" b="1" i="1" dirty="0"/>
              <a:t>this land of light </a:t>
            </a:r>
            <a:r>
              <a:rPr lang="en-CA" i="1" dirty="0"/>
              <a:t>to drink the dregs of the cup of His fury, until He has rewarded unto Babylon double.”</a:t>
            </a:r>
          </a:p>
          <a:p>
            <a:r>
              <a:rPr lang="en-CA" dirty="0">
                <a:solidFill>
                  <a:srgbClr val="00B050"/>
                </a:solidFill>
              </a:rPr>
              <a:t>Who does </a:t>
            </a:r>
            <a:r>
              <a:rPr lang="en-CA" i="1" dirty="0">
                <a:solidFill>
                  <a:srgbClr val="00B050"/>
                </a:solidFill>
              </a:rPr>
              <a:t>this land of Light </a:t>
            </a:r>
            <a:r>
              <a:rPr lang="en-CA" dirty="0">
                <a:solidFill>
                  <a:srgbClr val="00B050"/>
                </a:solidFill>
              </a:rPr>
              <a:t>represent?</a:t>
            </a:r>
          </a:p>
          <a:p>
            <a:r>
              <a:rPr lang="en-CA" dirty="0"/>
              <a:t>“</a:t>
            </a:r>
            <a:r>
              <a:rPr lang="en-CA" i="1" dirty="0"/>
              <a:t>Reward her even as she rewarded you, double unto her double according to her works.”</a:t>
            </a:r>
            <a:endParaRPr lang="en-CA" dirty="0"/>
          </a:p>
          <a:p>
            <a:r>
              <a:rPr lang="en-CA" dirty="0">
                <a:solidFill>
                  <a:srgbClr val="00B050"/>
                </a:solidFill>
              </a:rPr>
              <a:t>Where does this expression come from? Where can we place it on the line?</a:t>
            </a:r>
          </a:p>
        </p:txBody>
      </p:sp>
      <p:sp>
        <p:nvSpPr>
          <p:cNvPr id="5" name="Slide Number Placeholder 4">
            <a:extLst>
              <a:ext uri="{FF2B5EF4-FFF2-40B4-BE49-F238E27FC236}">
                <a16:creationId xmlns:a16="http://schemas.microsoft.com/office/drawing/2014/main" id="{AA100327-CE36-4386-8EEB-6367C0F32BED}"/>
              </a:ext>
            </a:extLst>
          </p:cNvPr>
          <p:cNvSpPr>
            <a:spLocks noGrp="1"/>
          </p:cNvSpPr>
          <p:nvPr>
            <p:ph type="sldNum" sz="quarter" idx="12"/>
          </p:nvPr>
        </p:nvSpPr>
        <p:spPr/>
        <p:txBody>
          <a:bodyPr/>
          <a:lstStyle/>
          <a:p>
            <a:fld id="{CA9F504A-471B-4830-A8C9-D0F8BA9299FE}" type="slidenum">
              <a:rPr lang="en-CA" smtClean="0"/>
              <a:t>43</a:t>
            </a:fld>
            <a:endParaRPr lang="en-CA"/>
          </a:p>
        </p:txBody>
      </p:sp>
    </p:spTree>
    <p:extLst>
      <p:ext uri="{BB962C8B-B14F-4D97-AF65-F5344CB8AC3E}">
        <p14:creationId xmlns:p14="http://schemas.microsoft.com/office/powerpoint/2010/main" val="87630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fifth paragraph –compare and contrast </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70000" lnSpcReduction="20000"/>
          </a:bodyPr>
          <a:lstStyle/>
          <a:p>
            <a:r>
              <a:rPr lang="en-CA" i="1" dirty="0"/>
              <a:t>“And this is not all; they sever the </a:t>
            </a:r>
            <a:r>
              <a:rPr lang="en-CA" i="1" u="sng" dirty="0"/>
              <a:t>ties of nature </a:t>
            </a:r>
            <a:r>
              <a:rPr lang="en-CA" i="1" dirty="0"/>
              <a:t>and cruelly oppress their fellow men. They can inflict most inhuman torture with the same relentless cruelty manifested by papists and heathen toward Christ’s followers</a:t>
            </a:r>
            <a:r>
              <a:rPr lang="en-CA" dirty="0"/>
              <a:t>.”</a:t>
            </a:r>
          </a:p>
          <a:p>
            <a:r>
              <a:rPr lang="en-CA" dirty="0">
                <a:solidFill>
                  <a:srgbClr val="00B050"/>
                </a:solidFill>
              </a:rPr>
              <a:t>What is she comparing?</a:t>
            </a:r>
          </a:p>
          <a:p>
            <a:r>
              <a:rPr lang="en-CA" dirty="0"/>
              <a:t>She compares two phases of Rome: Pagan Rome and Papal Rome who persecuted the disciples of Christ. </a:t>
            </a:r>
          </a:p>
          <a:p>
            <a:r>
              <a:rPr lang="en-CA" dirty="0"/>
              <a:t>They are the two desolated powers who trodden under foot the host and the sanctuary ( Dan. 8:13). This brings us back to the Millerites history.</a:t>
            </a:r>
          </a:p>
          <a:p>
            <a:r>
              <a:rPr lang="en-CA" dirty="0"/>
              <a:t>Daniel 8: 13</a:t>
            </a:r>
          </a:p>
          <a:p>
            <a:pPr marL="0" indent="0">
              <a:buNone/>
            </a:pPr>
            <a:r>
              <a:rPr lang="en-CA" dirty="0"/>
              <a:t>Then I heard one saint speaking, and another saint said unto that certain [saint] which </a:t>
            </a:r>
            <a:r>
              <a:rPr lang="en-CA" dirty="0" err="1"/>
              <a:t>spake</a:t>
            </a:r>
            <a:r>
              <a:rPr lang="en-CA" dirty="0"/>
              <a:t>, How long [shall be] the vision [concerning] the daily [sacrifice], and the transgression of desolation, to give both the sanctuary and the host to be trodden under foot? </a:t>
            </a:r>
          </a:p>
          <a:p>
            <a:pPr marL="0" indent="0">
              <a:buNone/>
            </a:pPr>
            <a:r>
              <a:rPr lang="en-CA" dirty="0"/>
              <a:t>		- Host trodden under food until 1798</a:t>
            </a:r>
          </a:p>
          <a:p>
            <a:pPr marL="0" indent="0">
              <a:buNone/>
            </a:pPr>
            <a:r>
              <a:rPr lang="en-CA" dirty="0"/>
              <a:t>		 -Sanctuary trodden under foot until 1844</a:t>
            </a:r>
          </a:p>
          <a:p>
            <a:r>
              <a:rPr lang="en-CA" dirty="0"/>
              <a:t>Both powers enforced a SL (321 and 538) and received the judgment of God afterwards.</a:t>
            </a:r>
          </a:p>
          <a:p>
            <a:pPr marL="0" indent="0">
              <a:buNone/>
            </a:pPr>
            <a:r>
              <a:rPr lang="en-CA" dirty="0"/>
              <a:t>		- Pagan Rome judged by the trumpets</a:t>
            </a:r>
          </a:p>
          <a:p>
            <a:pPr marL="0" indent="0">
              <a:buNone/>
            </a:pPr>
            <a:r>
              <a:rPr lang="en-CA" dirty="0"/>
              <a:t>		- Pagan Rome Judged by France ( KS)</a:t>
            </a:r>
          </a:p>
        </p:txBody>
      </p:sp>
      <p:sp>
        <p:nvSpPr>
          <p:cNvPr id="4" name="Slide Number Placeholder 3">
            <a:extLst>
              <a:ext uri="{FF2B5EF4-FFF2-40B4-BE49-F238E27FC236}">
                <a16:creationId xmlns:a16="http://schemas.microsoft.com/office/drawing/2014/main" id="{6A1B934B-F8E9-4DA7-A296-E98900FC2EFE}"/>
              </a:ext>
            </a:extLst>
          </p:cNvPr>
          <p:cNvSpPr>
            <a:spLocks noGrp="1"/>
          </p:cNvSpPr>
          <p:nvPr>
            <p:ph type="sldNum" sz="quarter" idx="12"/>
          </p:nvPr>
        </p:nvSpPr>
        <p:spPr/>
        <p:txBody>
          <a:bodyPr/>
          <a:lstStyle/>
          <a:p>
            <a:fld id="{CA9F504A-471B-4830-A8C9-D0F8BA9299FE}" type="slidenum">
              <a:rPr lang="en-CA" smtClean="0"/>
              <a:t>44</a:t>
            </a:fld>
            <a:endParaRPr lang="en-CA"/>
          </a:p>
        </p:txBody>
      </p:sp>
    </p:spTree>
    <p:extLst>
      <p:ext uri="{BB962C8B-B14F-4D97-AF65-F5344CB8AC3E}">
        <p14:creationId xmlns:p14="http://schemas.microsoft.com/office/powerpoint/2010/main" val="1316947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fifth paragraph –The land of light is the United states</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20000"/>
          </a:bodyPr>
          <a:lstStyle/>
          <a:p>
            <a:r>
              <a:rPr lang="en-CA" i="1" dirty="0"/>
              <a:t>“God’s anger will not cease until He has caused </a:t>
            </a:r>
            <a:r>
              <a:rPr lang="en-CA" b="1" i="1" dirty="0"/>
              <a:t>this land of light </a:t>
            </a:r>
            <a:r>
              <a:rPr lang="en-CA" i="1" dirty="0"/>
              <a:t>to drink the dregs of the cup of His fury, until He has rewarded unto Babylon double.”</a:t>
            </a:r>
          </a:p>
          <a:p>
            <a:r>
              <a:rPr lang="en-CA" dirty="0">
                <a:solidFill>
                  <a:srgbClr val="00B050"/>
                </a:solidFill>
              </a:rPr>
              <a:t>Who does </a:t>
            </a:r>
            <a:r>
              <a:rPr lang="en-CA" i="1" dirty="0">
                <a:solidFill>
                  <a:srgbClr val="00B050"/>
                </a:solidFill>
              </a:rPr>
              <a:t>this land of Light </a:t>
            </a:r>
            <a:r>
              <a:rPr lang="en-CA" dirty="0">
                <a:solidFill>
                  <a:srgbClr val="00B050"/>
                </a:solidFill>
              </a:rPr>
              <a:t>represent?</a:t>
            </a:r>
          </a:p>
          <a:p>
            <a:r>
              <a:rPr lang="en-CA" dirty="0">
                <a:solidFill>
                  <a:srgbClr val="00B050"/>
                </a:solidFill>
              </a:rPr>
              <a:t> </a:t>
            </a:r>
            <a:r>
              <a:rPr lang="en-CA" dirty="0"/>
              <a:t>There are many in the churches of </a:t>
            </a:r>
            <a:r>
              <a:rPr lang="en-CA" b="1" u="sng" dirty="0"/>
              <a:t>our country </a:t>
            </a:r>
            <a:r>
              <a:rPr lang="en-CA" dirty="0"/>
              <a:t>who have never, even in </a:t>
            </a:r>
            <a:r>
              <a:rPr lang="en-CA" b="1" dirty="0"/>
              <a:t>this land of light </a:t>
            </a:r>
            <a:r>
              <a:rPr lang="en-CA" dirty="0"/>
              <a:t>and knowledge, had an opportunity to hear the special truths for this time. The obligation of the fourth commandment has never been set before them in its true light. { 4SP 422.2 }</a:t>
            </a:r>
          </a:p>
          <a:p>
            <a:r>
              <a:rPr lang="en-CA" b="1" dirty="0"/>
              <a:t>The people of </a:t>
            </a:r>
            <a:r>
              <a:rPr lang="en-CA" b="1" u="sng" dirty="0"/>
              <a:t>this nation </a:t>
            </a:r>
            <a:r>
              <a:rPr lang="en-CA" dirty="0"/>
              <a:t>have exalted themselves to heaven, and have looked down upon monarchical governments, and triumphed in their boasted liberty, while the institution of slavery, that was a thousand times worse than the tyranny exercised </a:t>
            </a:r>
            <a:r>
              <a:rPr lang="en-CA" dirty="0" err="1"/>
              <a:t>bymonarchial</a:t>
            </a:r>
            <a:r>
              <a:rPr lang="en-CA" dirty="0"/>
              <a:t> governments, was suffered to exist and was cherished. </a:t>
            </a:r>
            <a:r>
              <a:rPr lang="en-CA" b="1" dirty="0"/>
              <a:t>In this land of light </a:t>
            </a:r>
            <a:r>
              <a:rPr lang="en-CA" dirty="0"/>
              <a:t>a system is cherished which allows one portion of the human family to enslave another portion, degrading millions of human beings to the level of the brute creation. The equal of this sin is not to be found in heathen lands. { 1T 258.2} </a:t>
            </a:r>
          </a:p>
          <a:p>
            <a:r>
              <a:rPr lang="en-CA" dirty="0"/>
              <a:t>The US protestant churches are the one upon which the wrath of God will be poured out.</a:t>
            </a:r>
          </a:p>
          <a:p>
            <a:endParaRPr lang="en-CA" dirty="0">
              <a:solidFill>
                <a:srgbClr val="00B050"/>
              </a:solidFill>
            </a:endParaRPr>
          </a:p>
          <a:p>
            <a:endParaRPr lang="en-CA" dirty="0">
              <a:solidFill>
                <a:srgbClr val="00B050"/>
              </a:solidFill>
            </a:endParaRPr>
          </a:p>
          <a:p>
            <a:endParaRPr lang="en-CA" dirty="0">
              <a:solidFill>
                <a:srgbClr val="00B050"/>
              </a:solidFill>
            </a:endParaRPr>
          </a:p>
          <a:p>
            <a:endParaRPr lang="en-CA" dirty="0">
              <a:solidFill>
                <a:srgbClr val="00B050"/>
              </a:solidFill>
            </a:endParaRPr>
          </a:p>
          <a:p>
            <a:pPr marL="0" indent="0">
              <a:buNone/>
            </a:pPr>
            <a:endParaRPr lang="en-CA" dirty="0">
              <a:solidFill>
                <a:srgbClr val="00B050"/>
              </a:solidFill>
            </a:endParaRPr>
          </a:p>
          <a:p>
            <a:endParaRPr lang="en-CA" dirty="0">
              <a:solidFill>
                <a:srgbClr val="00B050"/>
              </a:solidFill>
            </a:endParaRPr>
          </a:p>
          <a:p>
            <a:pPr marL="0" indent="0">
              <a:buNone/>
            </a:pPr>
            <a:endParaRPr lang="en-CA" dirty="0">
              <a:solidFill>
                <a:srgbClr val="00B050"/>
              </a:solidFill>
            </a:endParaRPr>
          </a:p>
        </p:txBody>
      </p:sp>
      <p:sp>
        <p:nvSpPr>
          <p:cNvPr id="4" name="Slide Number Placeholder 3">
            <a:extLst>
              <a:ext uri="{FF2B5EF4-FFF2-40B4-BE49-F238E27FC236}">
                <a16:creationId xmlns:a16="http://schemas.microsoft.com/office/drawing/2014/main" id="{09D28100-89C0-421D-B8AF-C1D5D23C71E8}"/>
              </a:ext>
            </a:extLst>
          </p:cNvPr>
          <p:cNvSpPr>
            <a:spLocks noGrp="1"/>
          </p:cNvSpPr>
          <p:nvPr>
            <p:ph type="sldNum" sz="quarter" idx="12"/>
          </p:nvPr>
        </p:nvSpPr>
        <p:spPr/>
        <p:txBody>
          <a:bodyPr/>
          <a:lstStyle/>
          <a:p>
            <a:fld id="{CA9F504A-471B-4830-A8C9-D0F8BA9299FE}" type="slidenum">
              <a:rPr lang="en-CA" smtClean="0"/>
              <a:t>45</a:t>
            </a:fld>
            <a:endParaRPr lang="en-CA"/>
          </a:p>
        </p:txBody>
      </p:sp>
    </p:spTree>
    <p:extLst>
      <p:ext uri="{BB962C8B-B14F-4D97-AF65-F5344CB8AC3E}">
        <p14:creationId xmlns:p14="http://schemas.microsoft.com/office/powerpoint/2010/main" val="3972998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fifth paragraph –compare and contrast </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fontScale="92500" lnSpcReduction="10000"/>
          </a:bodyPr>
          <a:lstStyle/>
          <a:p>
            <a:r>
              <a:rPr lang="en-CA" dirty="0"/>
              <a:t>“</a:t>
            </a:r>
            <a:r>
              <a:rPr lang="en-CA" i="1" dirty="0"/>
              <a:t>Reward her even as she rewarded you, double unto her double according to her works.”</a:t>
            </a:r>
            <a:endParaRPr lang="en-CA" dirty="0"/>
          </a:p>
          <a:p>
            <a:r>
              <a:rPr lang="en-CA" dirty="0">
                <a:solidFill>
                  <a:srgbClr val="00B050"/>
                </a:solidFill>
              </a:rPr>
              <a:t>Where does this expression come from? Where can we place it on the line?</a:t>
            </a:r>
          </a:p>
          <a:p>
            <a:r>
              <a:rPr lang="en-CA" dirty="0"/>
              <a:t>Revelation 18: 6</a:t>
            </a:r>
          </a:p>
          <a:p>
            <a:pPr marL="0" indent="0">
              <a:buNone/>
            </a:pPr>
            <a:r>
              <a:rPr lang="en-CA" dirty="0"/>
              <a:t>Reward her even as she rewarded you, and double unto her double according to her works: in the cup which she hath filled fill to her double.</a:t>
            </a:r>
          </a:p>
          <a:p>
            <a:r>
              <a:rPr lang="en-CA" dirty="0"/>
              <a:t>The reward is either life or death.</a:t>
            </a:r>
          </a:p>
          <a:p>
            <a:r>
              <a:rPr lang="en-CA" dirty="0"/>
              <a:t>It will be given (effective) at the second coming of Christ although we know it is a COP that people are fully separated. ( Rev. 14: 12)</a:t>
            </a:r>
          </a:p>
          <a:p>
            <a:r>
              <a:rPr lang="en-CA" dirty="0"/>
              <a:t>In the first paragraph she used Revelation 18:2 to show us that we were in the context of the SL</a:t>
            </a:r>
          </a:p>
          <a:p>
            <a:r>
              <a:rPr lang="en-CA" dirty="0"/>
              <a:t>In this paragraph, she used Revelation 18: 6 to show us we are in the context of the judgement.</a:t>
            </a:r>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F87B9EC7-F3DB-499E-B05C-8C90523B4AD7}"/>
              </a:ext>
            </a:extLst>
          </p:cNvPr>
          <p:cNvSpPr>
            <a:spLocks noGrp="1"/>
          </p:cNvSpPr>
          <p:nvPr>
            <p:ph type="sldNum" sz="quarter" idx="12"/>
          </p:nvPr>
        </p:nvSpPr>
        <p:spPr/>
        <p:txBody>
          <a:bodyPr/>
          <a:lstStyle/>
          <a:p>
            <a:fld id="{CA9F504A-471B-4830-A8C9-D0F8BA9299FE}" type="slidenum">
              <a:rPr lang="en-CA" smtClean="0"/>
              <a:t>46</a:t>
            </a:fld>
            <a:endParaRPr lang="en-CA"/>
          </a:p>
        </p:txBody>
      </p:sp>
    </p:spTree>
    <p:extLst>
      <p:ext uri="{BB962C8B-B14F-4D97-AF65-F5344CB8AC3E}">
        <p14:creationId xmlns:p14="http://schemas.microsoft.com/office/powerpoint/2010/main" val="396981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sixth paragraph – the conclusion</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a:bodyPr>
          <a:lstStyle/>
          <a:p>
            <a:r>
              <a:rPr lang="en-CA" dirty="0"/>
              <a:t>I saw that the slave master [see appendix.] will have to answer for the soul of his slave whom he has kept in ignorance; and </a:t>
            </a:r>
            <a:r>
              <a:rPr lang="en-CA" b="1" dirty="0"/>
              <a:t>the sins of the slave will be visited upon the master.</a:t>
            </a:r>
            <a:r>
              <a:rPr lang="en-CA" dirty="0"/>
              <a:t> God cannot take to heaven the slave who has been kept in ignorance and degradation, knowing nothing of God or the Bible, fearing nothing but his master’s lash, and holding a lower position than the brutes. But He does the best thing for him that a compassionate God can do. He permits him to be as if he had not been, while the master must endure </a:t>
            </a:r>
            <a:r>
              <a:rPr lang="en-CA" b="1" dirty="0"/>
              <a:t>the seven last plagues and then come up in the second resurrection and suffer the second, most awful death</a:t>
            </a:r>
            <a:r>
              <a:rPr lang="en-CA" dirty="0"/>
              <a:t>. Then the justice of God will be satisfied. { EW 276.1}</a:t>
            </a:r>
          </a:p>
          <a:p>
            <a:pPr marL="0" indent="0">
              <a:buNone/>
            </a:pPr>
            <a:endParaRPr lang="en-CA" dirty="0"/>
          </a:p>
        </p:txBody>
      </p:sp>
      <p:sp>
        <p:nvSpPr>
          <p:cNvPr id="5" name="Slide Number Placeholder 4">
            <a:extLst>
              <a:ext uri="{FF2B5EF4-FFF2-40B4-BE49-F238E27FC236}">
                <a16:creationId xmlns:a16="http://schemas.microsoft.com/office/drawing/2014/main" id="{9749CCE0-D211-40C7-B9D3-8CA1B96396B9}"/>
              </a:ext>
            </a:extLst>
          </p:cNvPr>
          <p:cNvSpPr>
            <a:spLocks noGrp="1"/>
          </p:cNvSpPr>
          <p:nvPr>
            <p:ph type="sldNum" sz="quarter" idx="12"/>
          </p:nvPr>
        </p:nvSpPr>
        <p:spPr/>
        <p:txBody>
          <a:bodyPr/>
          <a:lstStyle/>
          <a:p>
            <a:fld id="{CA9F504A-471B-4830-A8C9-D0F8BA9299FE}" type="slidenum">
              <a:rPr lang="en-CA" smtClean="0"/>
              <a:t>47</a:t>
            </a:fld>
            <a:endParaRPr lang="en-CA"/>
          </a:p>
        </p:txBody>
      </p:sp>
    </p:spTree>
    <p:extLst>
      <p:ext uri="{BB962C8B-B14F-4D97-AF65-F5344CB8AC3E}">
        <p14:creationId xmlns:p14="http://schemas.microsoft.com/office/powerpoint/2010/main" val="29104076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2F885-3C33-4B24-B899-D4A02B04E382}"/>
              </a:ext>
            </a:extLst>
          </p:cNvPr>
          <p:cNvSpPr>
            <a:spLocks noGrp="1"/>
          </p:cNvSpPr>
          <p:nvPr>
            <p:ph type="title"/>
          </p:nvPr>
        </p:nvSpPr>
        <p:spPr/>
        <p:txBody>
          <a:bodyPr>
            <a:normAutofit/>
          </a:bodyPr>
          <a:lstStyle/>
          <a:p>
            <a:r>
              <a:rPr lang="en-CA" sz="3200" dirty="0"/>
              <a:t>sixth paragraph – the conclusion</a:t>
            </a:r>
          </a:p>
        </p:txBody>
      </p:sp>
      <p:sp>
        <p:nvSpPr>
          <p:cNvPr id="3" name="Content Placeholder 2">
            <a:extLst>
              <a:ext uri="{FF2B5EF4-FFF2-40B4-BE49-F238E27FC236}">
                <a16:creationId xmlns:a16="http://schemas.microsoft.com/office/drawing/2014/main" id="{D400C031-9174-41A7-A2E3-6D413C579B10}"/>
              </a:ext>
            </a:extLst>
          </p:cNvPr>
          <p:cNvSpPr>
            <a:spLocks noGrp="1"/>
          </p:cNvSpPr>
          <p:nvPr>
            <p:ph idx="1"/>
          </p:nvPr>
        </p:nvSpPr>
        <p:spPr/>
        <p:txBody>
          <a:bodyPr>
            <a:normAutofit/>
          </a:bodyPr>
          <a:lstStyle/>
          <a:p>
            <a:r>
              <a:rPr lang="en-CA" dirty="0"/>
              <a:t>In Our methodology : the first and last paragraph say the same thing. They give an overview of the whole subject.</a:t>
            </a:r>
          </a:p>
          <a:p>
            <a:r>
              <a:rPr lang="en-CA" dirty="0"/>
              <a:t>Ellen White gives us a complete vision passing through the judgement, the return of Christ, and the second death.</a:t>
            </a:r>
          </a:p>
          <a:p>
            <a:r>
              <a:rPr lang="en-CA" dirty="0"/>
              <a:t>She does so because Christ is about to return.</a:t>
            </a:r>
          </a:p>
        </p:txBody>
      </p:sp>
      <p:sp>
        <p:nvSpPr>
          <p:cNvPr id="5" name="Slide Number Placeholder 4">
            <a:extLst>
              <a:ext uri="{FF2B5EF4-FFF2-40B4-BE49-F238E27FC236}">
                <a16:creationId xmlns:a16="http://schemas.microsoft.com/office/drawing/2014/main" id="{045B7B1B-4DAC-4F5D-8636-05DBA8497772}"/>
              </a:ext>
            </a:extLst>
          </p:cNvPr>
          <p:cNvSpPr>
            <a:spLocks noGrp="1"/>
          </p:cNvSpPr>
          <p:nvPr>
            <p:ph type="sldNum" sz="quarter" idx="12"/>
          </p:nvPr>
        </p:nvSpPr>
        <p:spPr/>
        <p:txBody>
          <a:bodyPr/>
          <a:lstStyle/>
          <a:p>
            <a:fld id="{CA9F504A-471B-4830-A8C9-D0F8BA9299FE}" type="slidenum">
              <a:rPr lang="en-CA" smtClean="0"/>
              <a:t>48</a:t>
            </a:fld>
            <a:endParaRPr lang="en-CA"/>
          </a:p>
        </p:txBody>
      </p:sp>
    </p:spTree>
    <p:extLst>
      <p:ext uri="{BB962C8B-B14F-4D97-AF65-F5344CB8AC3E}">
        <p14:creationId xmlns:p14="http://schemas.microsoft.com/office/powerpoint/2010/main" val="1115549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858F-2A3B-4DB4-AFCB-968C7646E497}"/>
              </a:ext>
            </a:extLst>
          </p:cNvPr>
          <p:cNvSpPr>
            <a:spLocks noGrp="1"/>
          </p:cNvSpPr>
          <p:nvPr>
            <p:ph type="title"/>
          </p:nvPr>
        </p:nvSpPr>
        <p:spPr/>
        <p:txBody>
          <a:bodyPr/>
          <a:lstStyle/>
          <a:p>
            <a:pPr algn="ctr"/>
            <a:r>
              <a:rPr lang="en-CA" dirty="0"/>
              <a:t>Comparing </a:t>
            </a:r>
            <a:br>
              <a:rPr lang="en-CA" dirty="0"/>
            </a:br>
            <a:r>
              <a:rPr lang="en-CA" dirty="0"/>
              <a:t>1</a:t>
            </a:r>
            <a:r>
              <a:rPr lang="en-CA" baseline="30000" dirty="0"/>
              <a:t>st</a:t>
            </a:r>
            <a:r>
              <a:rPr lang="en-CA" dirty="0"/>
              <a:t> paragraph and the conclusion</a:t>
            </a:r>
          </a:p>
        </p:txBody>
      </p:sp>
      <p:sp>
        <p:nvSpPr>
          <p:cNvPr id="3" name="Content Placeholder 2">
            <a:extLst>
              <a:ext uri="{FF2B5EF4-FFF2-40B4-BE49-F238E27FC236}">
                <a16:creationId xmlns:a16="http://schemas.microsoft.com/office/drawing/2014/main" id="{767B0745-70FE-432F-8C00-13F33B454EB9}"/>
              </a:ext>
            </a:extLst>
          </p:cNvPr>
          <p:cNvSpPr>
            <a:spLocks noGrp="1"/>
          </p:cNvSpPr>
          <p:nvPr>
            <p:ph sz="half" idx="1"/>
          </p:nvPr>
        </p:nvSpPr>
        <p:spPr/>
        <p:txBody>
          <a:bodyPr>
            <a:normAutofit fontScale="85000" lnSpcReduction="20000"/>
          </a:bodyPr>
          <a:lstStyle/>
          <a:p>
            <a:r>
              <a:rPr lang="en-CA" sz="2800" b="1" dirty="0"/>
              <a:t>EW 273.1 </a:t>
            </a:r>
          </a:p>
          <a:p>
            <a:pPr marL="0" indent="0">
              <a:buNone/>
            </a:pPr>
            <a:r>
              <a:rPr lang="en-CA" dirty="0"/>
              <a:t>I saw that </a:t>
            </a:r>
            <a:r>
              <a:rPr lang="en-CA" u="sng" dirty="0"/>
              <a:t>since </a:t>
            </a:r>
            <a:r>
              <a:rPr lang="en-CA" b="1" dirty="0"/>
              <a:t>the second angel </a:t>
            </a:r>
            <a:r>
              <a:rPr lang="en-CA" dirty="0"/>
              <a:t>proclaimed </a:t>
            </a:r>
            <a:r>
              <a:rPr lang="en-CA" b="1" dirty="0"/>
              <a:t>the fall of the churches</a:t>
            </a:r>
            <a:r>
              <a:rPr lang="en-CA" dirty="0"/>
              <a:t>, they have been growing </a:t>
            </a:r>
            <a:r>
              <a:rPr lang="en-CA" b="1" dirty="0"/>
              <a:t>more and more corrupt</a:t>
            </a:r>
            <a:r>
              <a:rPr lang="en-CA" dirty="0"/>
              <a:t>. They bear the name of being Christ’s followers; yet it is impossible to distinguish them from the world. Ministers take their texts from the Word of God, but preach smooth things. To this the natural heart feels no objection. It is only the spirit and power of the truth and the salvation of Christ that are hateful to the carnal heart. There is nothing in the popular ministry that stirs the wrath of Satan, makes the sinner tremble, or </a:t>
            </a:r>
            <a:r>
              <a:rPr lang="en-CA" b="1" dirty="0"/>
              <a:t>applies to the heart and conscience the fearful realities of a </a:t>
            </a:r>
            <a:r>
              <a:rPr lang="en-CA" b="1" u="sng" dirty="0"/>
              <a:t>judgment soon to come</a:t>
            </a:r>
            <a:r>
              <a:rPr lang="en-CA" b="1" dirty="0"/>
              <a:t>.</a:t>
            </a:r>
            <a:r>
              <a:rPr lang="en-CA" dirty="0"/>
              <a:t> Wicked men are generally pleased with a form of piety without true godliness, and they will aid and support such a religion. { EW 273.1} </a:t>
            </a:r>
          </a:p>
        </p:txBody>
      </p:sp>
      <p:sp>
        <p:nvSpPr>
          <p:cNvPr id="4" name="Content Placeholder 3">
            <a:extLst>
              <a:ext uri="{FF2B5EF4-FFF2-40B4-BE49-F238E27FC236}">
                <a16:creationId xmlns:a16="http://schemas.microsoft.com/office/drawing/2014/main" id="{BBE14679-66E0-4E51-9009-081E39CFFAE2}"/>
              </a:ext>
            </a:extLst>
          </p:cNvPr>
          <p:cNvSpPr>
            <a:spLocks noGrp="1"/>
          </p:cNvSpPr>
          <p:nvPr>
            <p:ph sz="half" idx="2"/>
          </p:nvPr>
        </p:nvSpPr>
        <p:spPr>
          <a:xfrm>
            <a:off x="6367272" y="2194560"/>
            <a:ext cx="4754880" cy="3977640"/>
          </a:xfrm>
        </p:spPr>
        <p:txBody>
          <a:bodyPr>
            <a:normAutofit fontScale="85000" lnSpcReduction="20000"/>
          </a:bodyPr>
          <a:lstStyle/>
          <a:p>
            <a:r>
              <a:rPr lang="en-CA" sz="2800" b="1" dirty="0"/>
              <a:t>EW 276.1 </a:t>
            </a:r>
          </a:p>
          <a:p>
            <a:pPr marL="0" indent="0">
              <a:buNone/>
            </a:pPr>
            <a:r>
              <a:rPr lang="en-CA" dirty="0"/>
              <a:t>I saw that the slave master [see appendix.] will have to answer for the soul of his slave whom he has kept in ignorance; and </a:t>
            </a:r>
            <a:r>
              <a:rPr lang="en-CA" b="1" dirty="0"/>
              <a:t>the sins of the slave will be visited upon the master</a:t>
            </a:r>
            <a:r>
              <a:rPr lang="en-CA" dirty="0"/>
              <a:t>. God cannot take to heaven the slave who has been kept in ignorance and degradation, knowing nothing of God or the Bible, fearing nothing but his master’s lash, and holding a lower position than the brutes. But He does the best thing for him that a compassionate God can do. He permits him to be as if he had not been, while </a:t>
            </a:r>
            <a:r>
              <a:rPr lang="en-CA" b="1" dirty="0"/>
              <a:t>the master must endure the </a:t>
            </a:r>
            <a:r>
              <a:rPr lang="en-CA" b="1" u="sng" dirty="0"/>
              <a:t>seven last plagues </a:t>
            </a:r>
            <a:r>
              <a:rPr lang="en-CA" b="1" dirty="0"/>
              <a:t>and then come up in the </a:t>
            </a:r>
            <a:r>
              <a:rPr lang="en-CA" b="1" u="sng" dirty="0"/>
              <a:t>second resurrection </a:t>
            </a:r>
            <a:r>
              <a:rPr lang="en-CA" b="1" dirty="0"/>
              <a:t>and suffer the </a:t>
            </a:r>
            <a:r>
              <a:rPr lang="en-CA" b="1" u="sng" dirty="0"/>
              <a:t>second,</a:t>
            </a:r>
            <a:r>
              <a:rPr lang="en-CA" b="1" dirty="0"/>
              <a:t> most awful </a:t>
            </a:r>
            <a:r>
              <a:rPr lang="en-CA" b="1" u="sng" dirty="0"/>
              <a:t>death</a:t>
            </a:r>
            <a:r>
              <a:rPr lang="en-CA" b="1" dirty="0"/>
              <a:t>.</a:t>
            </a:r>
            <a:r>
              <a:rPr lang="en-CA" dirty="0"/>
              <a:t> </a:t>
            </a:r>
            <a:r>
              <a:rPr lang="en-CA" b="1" dirty="0"/>
              <a:t>Then the justice of God will be satisfied. </a:t>
            </a:r>
            <a:r>
              <a:rPr lang="en-CA" dirty="0"/>
              <a:t>{ EW 276.1} </a:t>
            </a:r>
          </a:p>
        </p:txBody>
      </p:sp>
      <p:sp>
        <p:nvSpPr>
          <p:cNvPr id="5" name="Slide Number Placeholder 4">
            <a:extLst>
              <a:ext uri="{FF2B5EF4-FFF2-40B4-BE49-F238E27FC236}">
                <a16:creationId xmlns:a16="http://schemas.microsoft.com/office/drawing/2014/main" id="{EB66FC0A-549D-432A-91BC-A152FE09589D}"/>
              </a:ext>
            </a:extLst>
          </p:cNvPr>
          <p:cNvSpPr>
            <a:spLocks noGrp="1"/>
          </p:cNvSpPr>
          <p:nvPr>
            <p:ph type="sldNum" sz="quarter" idx="12"/>
          </p:nvPr>
        </p:nvSpPr>
        <p:spPr/>
        <p:txBody>
          <a:bodyPr/>
          <a:lstStyle/>
          <a:p>
            <a:fld id="{CA9F504A-471B-4830-A8C9-D0F8BA9299FE}" type="slidenum">
              <a:rPr lang="en-CA" smtClean="0"/>
              <a:t>49</a:t>
            </a:fld>
            <a:endParaRPr lang="en-CA"/>
          </a:p>
        </p:txBody>
      </p:sp>
    </p:spTree>
    <p:extLst>
      <p:ext uri="{BB962C8B-B14F-4D97-AF65-F5344CB8AC3E}">
        <p14:creationId xmlns:p14="http://schemas.microsoft.com/office/powerpoint/2010/main" val="3100969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45C2-AEBA-49BF-BC28-DA548AB382D6}"/>
              </a:ext>
            </a:extLst>
          </p:cNvPr>
          <p:cNvSpPr>
            <a:spLocks noGrp="1"/>
          </p:cNvSpPr>
          <p:nvPr>
            <p:ph type="title"/>
          </p:nvPr>
        </p:nvSpPr>
        <p:spPr/>
        <p:txBody>
          <a:bodyPr/>
          <a:lstStyle/>
          <a:p>
            <a:r>
              <a:rPr lang="en-CA" dirty="0"/>
              <a:t>538 AD</a:t>
            </a:r>
          </a:p>
        </p:txBody>
      </p:sp>
      <p:sp>
        <p:nvSpPr>
          <p:cNvPr id="3" name="Content Placeholder 2">
            <a:extLst>
              <a:ext uri="{FF2B5EF4-FFF2-40B4-BE49-F238E27FC236}">
                <a16:creationId xmlns:a16="http://schemas.microsoft.com/office/drawing/2014/main" id="{257F258C-62B7-4416-9DEB-CCC596715A41}"/>
              </a:ext>
            </a:extLst>
          </p:cNvPr>
          <p:cNvSpPr>
            <a:spLocks noGrp="1"/>
          </p:cNvSpPr>
          <p:nvPr>
            <p:ph idx="1"/>
          </p:nvPr>
        </p:nvSpPr>
        <p:spPr/>
        <p:txBody>
          <a:bodyPr>
            <a:normAutofit lnSpcReduction="10000"/>
          </a:bodyPr>
          <a:lstStyle/>
          <a:p>
            <a:pPr algn="l"/>
            <a:r>
              <a:rPr lang="en-CA" b="0" i="0" dirty="0">
                <a:solidFill>
                  <a:srgbClr val="202122"/>
                </a:solidFill>
                <a:effectLst/>
                <a:latin typeface="Arial" panose="020B0604020202020204" pitchFamily="34" charset="0"/>
              </a:rPr>
              <a:t>The </a:t>
            </a:r>
            <a:r>
              <a:rPr lang="en-CA" b="1" i="0" dirty="0">
                <a:solidFill>
                  <a:srgbClr val="202122"/>
                </a:solidFill>
                <a:effectLst/>
                <a:latin typeface="Arial" panose="020B0604020202020204" pitchFamily="34" charset="0"/>
              </a:rPr>
              <a:t>third council of national stature</a:t>
            </a:r>
            <a:r>
              <a:rPr lang="en-CA" b="0" i="0" dirty="0">
                <a:solidFill>
                  <a:srgbClr val="202122"/>
                </a:solidFill>
                <a:effectLst/>
                <a:latin typeface="Arial" panose="020B0604020202020204" pitchFamily="34" charset="0"/>
              </a:rPr>
              <a:t>, or 3rd </a:t>
            </a:r>
            <a:r>
              <a:rPr lang="en-CA" b="0" i="0" u="none" strike="noStrike" dirty="0">
                <a:solidFill>
                  <a:srgbClr val="0645AD"/>
                </a:solidFill>
                <a:effectLst/>
                <a:latin typeface="Arial" panose="020B0604020202020204" pitchFamily="34" charset="0"/>
                <a:hlinkClick r:id="rId2" tooltip="Council of Orléans"/>
              </a:rPr>
              <a:t>Council of Orléans</a:t>
            </a:r>
            <a:r>
              <a:rPr lang="en-CA" b="0" i="0" dirty="0">
                <a:solidFill>
                  <a:srgbClr val="202122"/>
                </a:solidFill>
                <a:effectLst/>
                <a:latin typeface="Arial" panose="020B0604020202020204" pitchFamily="34" charset="0"/>
              </a:rPr>
              <a:t>, was a </a:t>
            </a:r>
            <a:r>
              <a:rPr lang="en-CA" b="0" i="0" u="none" strike="noStrike" dirty="0">
                <a:solidFill>
                  <a:srgbClr val="0645AD"/>
                </a:solidFill>
                <a:effectLst/>
                <a:latin typeface="Arial" panose="020B0604020202020204" pitchFamily="34" charset="0"/>
                <a:hlinkClick r:id="rId3" tooltip="Synod"/>
              </a:rPr>
              <a:t>synod</a:t>
            </a:r>
            <a:r>
              <a:rPr lang="en-CA" b="0" i="0" dirty="0">
                <a:solidFill>
                  <a:srgbClr val="202122"/>
                </a:solidFill>
                <a:effectLst/>
                <a:latin typeface="Arial" panose="020B0604020202020204" pitchFamily="34" charset="0"/>
              </a:rPr>
              <a:t> of the </a:t>
            </a:r>
            <a:r>
              <a:rPr lang="en-CA" b="0" i="0" u="none" strike="noStrike" dirty="0">
                <a:solidFill>
                  <a:srgbClr val="0645AD"/>
                </a:solidFill>
                <a:effectLst/>
                <a:latin typeface="Arial" panose="020B0604020202020204" pitchFamily="34" charset="0"/>
                <a:hlinkClick r:id="rId4" tooltip="Roman Catholic Church"/>
              </a:rPr>
              <a:t>Roman Catholic</a:t>
            </a:r>
            <a:r>
              <a:rPr lang="en-CA" b="0" i="0" dirty="0">
                <a:solidFill>
                  <a:srgbClr val="202122"/>
                </a:solidFill>
                <a:effectLst/>
                <a:latin typeface="Arial" panose="020B0604020202020204" pitchFamily="34" charset="0"/>
              </a:rPr>
              <a:t> Bishops of </a:t>
            </a:r>
            <a:r>
              <a:rPr lang="en-CA" b="0" i="0" u="none" strike="noStrike" dirty="0">
                <a:solidFill>
                  <a:srgbClr val="0645AD"/>
                </a:solidFill>
                <a:effectLst/>
                <a:latin typeface="Arial" panose="020B0604020202020204" pitchFamily="34" charset="0"/>
                <a:hlinkClick r:id="rId5" tooltip="France"/>
              </a:rPr>
              <a:t>France</a:t>
            </a:r>
            <a:r>
              <a:rPr lang="en-CA" b="0" i="0" dirty="0">
                <a:solidFill>
                  <a:srgbClr val="202122"/>
                </a:solidFill>
                <a:effectLst/>
                <a:latin typeface="Arial" panose="020B0604020202020204" pitchFamily="34" charset="0"/>
              </a:rPr>
              <a:t> opened around May 7, 538, and presided over by Loup, archbishop of Lyon. It establishes mainly:</a:t>
            </a:r>
          </a:p>
          <a:p>
            <a:pPr algn="l">
              <a:buFont typeface="Arial" panose="020B0604020202020204" pitchFamily="34" charset="0"/>
              <a:buChar char="•"/>
            </a:pPr>
            <a:r>
              <a:rPr lang="en-CA" b="0" i="0" dirty="0">
                <a:solidFill>
                  <a:srgbClr val="202122"/>
                </a:solidFill>
                <a:effectLst/>
                <a:latin typeface="Arial" panose="020B0604020202020204" pitchFamily="34" charset="0"/>
              </a:rPr>
              <a:t>Sunday as day of the Lord;</a:t>
            </a:r>
          </a:p>
          <a:p>
            <a:pPr algn="l">
              <a:buFont typeface="Arial" panose="020B0604020202020204" pitchFamily="34" charset="0"/>
              <a:buChar char="•"/>
            </a:pPr>
            <a:r>
              <a:rPr lang="en-CA" b="0" i="0" dirty="0">
                <a:solidFill>
                  <a:srgbClr val="202122"/>
                </a:solidFill>
                <a:effectLst/>
                <a:latin typeface="Arial" panose="020B0604020202020204" pitchFamily="34" charset="0"/>
              </a:rPr>
              <a:t>forbids field work on Sundays;</a:t>
            </a:r>
          </a:p>
          <a:p>
            <a:pPr algn="l">
              <a:buFont typeface="Arial" panose="020B0604020202020204" pitchFamily="34" charset="0"/>
              <a:buChar char="•"/>
            </a:pPr>
            <a:r>
              <a:rPr lang="en-CA" b="0" i="0" dirty="0">
                <a:solidFill>
                  <a:srgbClr val="202122"/>
                </a:solidFill>
                <a:effectLst/>
                <a:latin typeface="Arial" panose="020B0604020202020204" pitchFamily="34" charset="0"/>
              </a:rPr>
              <a:t>forbids clerics to practice usury;</a:t>
            </a:r>
          </a:p>
          <a:p>
            <a:pPr algn="l">
              <a:buFont typeface="Arial" panose="020B0604020202020204" pitchFamily="34" charset="0"/>
              <a:buChar char="•"/>
            </a:pPr>
            <a:r>
              <a:rPr lang="en-CA" b="0" i="0" dirty="0">
                <a:solidFill>
                  <a:srgbClr val="202122"/>
                </a:solidFill>
                <a:effectLst/>
                <a:latin typeface="Arial" panose="020B0604020202020204" pitchFamily="34" charset="0"/>
              </a:rPr>
              <a:t>prohibition of the conjuring of priests, as a critic of their bishop (canon 24, recall of canon 18 of the Council of Chalcedon).</a:t>
            </a:r>
            <a:r>
              <a:rPr lang="en-CA" b="0" i="0" u="none" strike="noStrike" baseline="30000" dirty="0">
                <a:solidFill>
                  <a:srgbClr val="0645AD"/>
                </a:solidFill>
                <a:effectLst/>
                <a:latin typeface="Arial" panose="020B0604020202020204" pitchFamily="34" charset="0"/>
                <a:hlinkClick r:id="rId6"/>
              </a:rPr>
              <a:t>[1]</a:t>
            </a:r>
            <a:endParaRPr lang="en-CA" b="0" i="0" dirty="0">
              <a:solidFill>
                <a:srgbClr val="202122"/>
              </a:solidFill>
              <a:effectLst/>
              <a:latin typeface="Arial" panose="020B0604020202020204" pitchFamily="34" charset="0"/>
            </a:endParaRPr>
          </a:p>
          <a:p>
            <a:pPr algn="l">
              <a:buFont typeface="Arial" panose="020B0604020202020204" pitchFamily="34" charset="0"/>
              <a:buChar char="•"/>
            </a:pPr>
            <a:r>
              <a:rPr lang="en-CA" b="0" i="0" dirty="0">
                <a:solidFill>
                  <a:srgbClr val="202122"/>
                </a:solidFill>
                <a:effectLst/>
                <a:latin typeface="Arial" panose="020B0604020202020204" pitchFamily="34" charset="0"/>
              </a:rPr>
              <a:t>The bishop must redeem a Christian slave in the service of a Jew if he takes refuge in the church, while the constitutions of the Lower Roman Empire demanded to return it to the master, without further guarantees.</a:t>
            </a:r>
            <a:r>
              <a:rPr lang="en-CA" b="0" i="0" u="none" strike="noStrike" baseline="30000" dirty="0">
                <a:solidFill>
                  <a:srgbClr val="0645AD"/>
                </a:solidFill>
                <a:effectLst/>
                <a:latin typeface="Arial" panose="020B0604020202020204" pitchFamily="34" charset="0"/>
                <a:hlinkClick r:id="rId7"/>
              </a:rPr>
              <a:t>[2]</a:t>
            </a:r>
            <a:r>
              <a:rPr lang="en-CA" b="0" i="0" u="none" strike="noStrike" baseline="30000" dirty="0">
                <a:solidFill>
                  <a:srgbClr val="0645AD"/>
                </a:solidFill>
                <a:effectLst/>
                <a:latin typeface="Arial" panose="020B0604020202020204" pitchFamily="34" charset="0"/>
                <a:hlinkClick r:id="rId8"/>
              </a:rPr>
              <a:t>[3]</a:t>
            </a:r>
            <a:r>
              <a:rPr lang="en-CA" b="0" i="0" u="none" strike="noStrike" baseline="30000" dirty="0">
                <a:solidFill>
                  <a:srgbClr val="0645AD"/>
                </a:solidFill>
                <a:effectLst/>
                <a:latin typeface="Arial" panose="020B0604020202020204" pitchFamily="34" charset="0"/>
                <a:hlinkClick r:id="rId9"/>
              </a:rPr>
              <a:t>[4]</a:t>
            </a:r>
            <a:endParaRPr lang="en-CA" b="0" i="0" dirty="0">
              <a:solidFill>
                <a:srgbClr val="202122"/>
              </a:solidFill>
              <a:effectLst/>
              <a:latin typeface="Arial" panose="020B0604020202020204" pitchFamily="34" charset="0"/>
            </a:endParaRPr>
          </a:p>
          <a:p>
            <a:r>
              <a:rPr lang="en-CA" dirty="0">
                <a:hlinkClick r:id="rId10"/>
              </a:rPr>
              <a:t>https://en.wikipedia.org/wiki/Third_Council_of_Orl%C3%A9ans</a:t>
            </a:r>
            <a:endParaRPr lang="en-CA" dirty="0"/>
          </a:p>
          <a:p>
            <a:endParaRPr lang="en-CA" dirty="0"/>
          </a:p>
        </p:txBody>
      </p:sp>
      <p:sp>
        <p:nvSpPr>
          <p:cNvPr id="4" name="Slide Number Placeholder 3">
            <a:extLst>
              <a:ext uri="{FF2B5EF4-FFF2-40B4-BE49-F238E27FC236}">
                <a16:creationId xmlns:a16="http://schemas.microsoft.com/office/drawing/2014/main" id="{11CB42EF-8013-476D-BE6E-0DDF9E41721E}"/>
              </a:ext>
            </a:extLst>
          </p:cNvPr>
          <p:cNvSpPr>
            <a:spLocks noGrp="1"/>
          </p:cNvSpPr>
          <p:nvPr>
            <p:ph type="sldNum" sz="quarter" idx="12"/>
          </p:nvPr>
        </p:nvSpPr>
        <p:spPr/>
        <p:txBody>
          <a:bodyPr/>
          <a:lstStyle/>
          <a:p>
            <a:fld id="{CA9F504A-471B-4830-A8C9-D0F8BA9299FE}" type="slidenum">
              <a:rPr lang="en-CA" smtClean="0"/>
              <a:t>5</a:t>
            </a:fld>
            <a:endParaRPr lang="en-CA"/>
          </a:p>
        </p:txBody>
      </p:sp>
    </p:spTree>
    <p:extLst>
      <p:ext uri="{BB962C8B-B14F-4D97-AF65-F5344CB8AC3E}">
        <p14:creationId xmlns:p14="http://schemas.microsoft.com/office/powerpoint/2010/main" val="445406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F753BE4-89D5-49E0-9C13-D9A268F935E0}"/>
              </a:ext>
            </a:extLst>
          </p:cNvPr>
          <p:cNvCxnSpPr>
            <a:cxnSpLocks/>
          </p:cNvCxnSpPr>
          <p:nvPr/>
        </p:nvCxnSpPr>
        <p:spPr>
          <a:xfrm>
            <a:off x="3519341" y="3996965"/>
            <a:ext cx="7604288" cy="1"/>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084CD1E3-AC4E-4B54-ACB8-1F12A129B155}"/>
              </a:ext>
            </a:extLst>
          </p:cNvPr>
          <p:cNvCxnSpPr/>
          <p:nvPr/>
        </p:nvCxnSpPr>
        <p:spPr>
          <a:xfrm>
            <a:off x="1107651"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B85ABD51-DD7F-4106-BB2A-521351EE8367}"/>
              </a:ext>
            </a:extLst>
          </p:cNvPr>
          <p:cNvCxnSpPr/>
          <p:nvPr/>
        </p:nvCxnSpPr>
        <p:spPr>
          <a:xfrm>
            <a:off x="3574331"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F21EE87C-9563-4F46-9C56-8E14F9E3D921}"/>
              </a:ext>
            </a:extLst>
          </p:cNvPr>
          <p:cNvCxnSpPr/>
          <p:nvPr/>
        </p:nvCxnSpPr>
        <p:spPr>
          <a:xfrm>
            <a:off x="11096920"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E0DFD9B1-5BEC-4A8B-BCFF-1FB7F1058B13}"/>
              </a:ext>
            </a:extLst>
          </p:cNvPr>
          <p:cNvCxnSpPr/>
          <p:nvPr/>
        </p:nvCxnSpPr>
        <p:spPr>
          <a:xfrm>
            <a:off x="8672660" y="2750270"/>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52EEA0F-E7CD-4B7E-8C9F-FA9EDA23CD14}"/>
              </a:ext>
            </a:extLst>
          </p:cNvPr>
          <p:cNvCxnSpPr/>
          <p:nvPr/>
        </p:nvCxnSpPr>
        <p:spPr>
          <a:xfrm>
            <a:off x="6297105" y="2733773"/>
            <a:ext cx="0" cy="1263192"/>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8B1D58A-F7C0-41C2-B13D-8E74DEE469D5}"/>
              </a:ext>
            </a:extLst>
          </p:cNvPr>
          <p:cNvCxnSpPr/>
          <p:nvPr/>
        </p:nvCxnSpPr>
        <p:spPr>
          <a:xfrm>
            <a:off x="1107651" y="3996965"/>
            <a:ext cx="241169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A26D9E6-4913-4664-B491-82F7ED56CCA8}"/>
              </a:ext>
            </a:extLst>
          </p:cNvPr>
          <p:cNvSpPr txBox="1"/>
          <p:nvPr/>
        </p:nvSpPr>
        <p:spPr>
          <a:xfrm>
            <a:off x="774572" y="2364441"/>
            <a:ext cx="848410" cy="369332"/>
          </a:xfrm>
          <a:prstGeom prst="rect">
            <a:avLst/>
          </a:prstGeom>
          <a:noFill/>
        </p:spPr>
        <p:txBody>
          <a:bodyPr wrap="square" rtlCol="0">
            <a:spAutoFit/>
          </a:bodyPr>
          <a:lstStyle/>
          <a:p>
            <a:r>
              <a:rPr lang="en-CA" dirty="0"/>
              <a:t>1798</a:t>
            </a:r>
          </a:p>
        </p:txBody>
      </p:sp>
      <p:sp>
        <p:nvSpPr>
          <p:cNvPr id="17" name="TextBox 16">
            <a:extLst>
              <a:ext uri="{FF2B5EF4-FFF2-40B4-BE49-F238E27FC236}">
                <a16:creationId xmlns:a16="http://schemas.microsoft.com/office/drawing/2014/main" id="{A3994F22-F4C9-4DDC-8AB2-9CC259698EE7}"/>
              </a:ext>
            </a:extLst>
          </p:cNvPr>
          <p:cNvSpPr txBox="1"/>
          <p:nvPr/>
        </p:nvSpPr>
        <p:spPr>
          <a:xfrm>
            <a:off x="3000873" y="2103939"/>
            <a:ext cx="1289897" cy="646331"/>
          </a:xfrm>
          <a:prstGeom prst="rect">
            <a:avLst/>
          </a:prstGeom>
          <a:noFill/>
        </p:spPr>
        <p:txBody>
          <a:bodyPr wrap="square" rtlCol="0">
            <a:spAutoFit/>
          </a:bodyPr>
          <a:lstStyle/>
          <a:p>
            <a:pPr algn="ctr"/>
            <a:r>
              <a:rPr lang="en-CA" dirty="0"/>
              <a:t>Ap. 19,</a:t>
            </a:r>
          </a:p>
          <a:p>
            <a:pPr algn="ctr"/>
            <a:r>
              <a:rPr lang="en-CA" dirty="0"/>
              <a:t>1844</a:t>
            </a:r>
          </a:p>
        </p:txBody>
      </p:sp>
      <p:sp>
        <p:nvSpPr>
          <p:cNvPr id="18" name="TextBox 17">
            <a:extLst>
              <a:ext uri="{FF2B5EF4-FFF2-40B4-BE49-F238E27FC236}">
                <a16:creationId xmlns:a16="http://schemas.microsoft.com/office/drawing/2014/main" id="{D85AE51D-CE90-4036-8821-56424A236524}"/>
              </a:ext>
            </a:extLst>
          </p:cNvPr>
          <p:cNvSpPr txBox="1"/>
          <p:nvPr/>
        </p:nvSpPr>
        <p:spPr>
          <a:xfrm>
            <a:off x="5915342" y="2417640"/>
            <a:ext cx="848410" cy="369332"/>
          </a:xfrm>
          <a:prstGeom prst="rect">
            <a:avLst/>
          </a:prstGeom>
          <a:noFill/>
        </p:spPr>
        <p:txBody>
          <a:bodyPr wrap="square" rtlCol="0">
            <a:spAutoFit/>
          </a:bodyPr>
          <a:lstStyle/>
          <a:p>
            <a:r>
              <a:rPr lang="en-CA" dirty="0"/>
              <a:t>1850</a:t>
            </a:r>
          </a:p>
        </p:txBody>
      </p:sp>
      <p:sp>
        <p:nvSpPr>
          <p:cNvPr id="19" name="TextBox 18">
            <a:extLst>
              <a:ext uri="{FF2B5EF4-FFF2-40B4-BE49-F238E27FC236}">
                <a16:creationId xmlns:a16="http://schemas.microsoft.com/office/drawing/2014/main" id="{A11D5FF9-C5FB-4A79-A9E5-5F7E1E46FB52}"/>
              </a:ext>
            </a:extLst>
          </p:cNvPr>
          <p:cNvSpPr txBox="1"/>
          <p:nvPr/>
        </p:nvSpPr>
        <p:spPr>
          <a:xfrm>
            <a:off x="10895817" y="2340873"/>
            <a:ext cx="944249" cy="369332"/>
          </a:xfrm>
          <a:prstGeom prst="rect">
            <a:avLst/>
          </a:prstGeom>
          <a:noFill/>
        </p:spPr>
        <p:txBody>
          <a:bodyPr wrap="square" rtlCol="0">
            <a:spAutoFit/>
          </a:bodyPr>
          <a:lstStyle/>
          <a:p>
            <a:r>
              <a:rPr lang="en-CA" dirty="0"/>
              <a:t>1863</a:t>
            </a:r>
          </a:p>
        </p:txBody>
      </p:sp>
      <p:sp>
        <p:nvSpPr>
          <p:cNvPr id="20" name="TextBox 19">
            <a:extLst>
              <a:ext uri="{FF2B5EF4-FFF2-40B4-BE49-F238E27FC236}">
                <a16:creationId xmlns:a16="http://schemas.microsoft.com/office/drawing/2014/main" id="{72B26419-8F67-43BD-945F-260690015C7E}"/>
              </a:ext>
            </a:extLst>
          </p:cNvPr>
          <p:cNvSpPr txBox="1"/>
          <p:nvPr/>
        </p:nvSpPr>
        <p:spPr>
          <a:xfrm>
            <a:off x="8407138" y="2325813"/>
            <a:ext cx="780659" cy="369332"/>
          </a:xfrm>
          <a:prstGeom prst="rect">
            <a:avLst/>
          </a:prstGeom>
          <a:noFill/>
        </p:spPr>
        <p:txBody>
          <a:bodyPr wrap="square" rtlCol="0">
            <a:spAutoFit/>
          </a:bodyPr>
          <a:lstStyle/>
          <a:p>
            <a:r>
              <a:rPr lang="en-CA" dirty="0"/>
              <a:t>1861</a:t>
            </a:r>
          </a:p>
        </p:txBody>
      </p:sp>
      <p:sp>
        <p:nvSpPr>
          <p:cNvPr id="22" name="TextBox 21">
            <a:extLst>
              <a:ext uri="{FF2B5EF4-FFF2-40B4-BE49-F238E27FC236}">
                <a16:creationId xmlns:a16="http://schemas.microsoft.com/office/drawing/2014/main" id="{94B96378-15E0-4BF6-85A4-7D9025051A41}"/>
              </a:ext>
            </a:extLst>
          </p:cNvPr>
          <p:cNvSpPr txBox="1"/>
          <p:nvPr/>
        </p:nvSpPr>
        <p:spPr>
          <a:xfrm>
            <a:off x="9083982" y="2947856"/>
            <a:ext cx="1695254" cy="954107"/>
          </a:xfrm>
          <a:prstGeom prst="rect">
            <a:avLst/>
          </a:prstGeom>
          <a:noFill/>
        </p:spPr>
        <p:txBody>
          <a:bodyPr wrap="square" rtlCol="0">
            <a:spAutoFit/>
          </a:bodyPr>
          <a:lstStyle/>
          <a:p>
            <a:r>
              <a:rPr lang="en-CA" sz="1400" dirty="0"/>
              <a:t>Judgement</a:t>
            </a:r>
          </a:p>
          <a:p>
            <a:r>
              <a:rPr lang="en-CA" sz="1400" dirty="0"/>
              <a:t>7 last plagues</a:t>
            </a:r>
          </a:p>
          <a:p>
            <a:r>
              <a:rPr lang="en-CA" sz="1400" dirty="0"/>
              <a:t>Civil war</a:t>
            </a:r>
          </a:p>
          <a:p>
            <a:r>
              <a:rPr lang="en-CA" sz="1400" dirty="0"/>
              <a:t>Rev. 18:6</a:t>
            </a:r>
          </a:p>
        </p:txBody>
      </p:sp>
      <p:sp>
        <p:nvSpPr>
          <p:cNvPr id="34" name="Arrow: Curved Down 33">
            <a:extLst>
              <a:ext uri="{FF2B5EF4-FFF2-40B4-BE49-F238E27FC236}">
                <a16:creationId xmlns:a16="http://schemas.microsoft.com/office/drawing/2014/main" id="{AF90CD5B-D000-4441-8B72-0E704B816C30}"/>
              </a:ext>
            </a:extLst>
          </p:cNvPr>
          <p:cNvSpPr/>
          <p:nvPr/>
        </p:nvSpPr>
        <p:spPr>
          <a:xfrm>
            <a:off x="3574330" y="1084469"/>
            <a:ext cx="6304961" cy="576627"/>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solidFill>
                <a:schemeClr val="tx1"/>
              </a:solidFill>
            </a:endParaRPr>
          </a:p>
        </p:txBody>
      </p:sp>
      <p:sp>
        <p:nvSpPr>
          <p:cNvPr id="37" name="TextBox 36">
            <a:extLst>
              <a:ext uri="{FF2B5EF4-FFF2-40B4-BE49-F238E27FC236}">
                <a16:creationId xmlns:a16="http://schemas.microsoft.com/office/drawing/2014/main" id="{96407C79-88C3-43B2-8741-BFEBAC349C01}"/>
              </a:ext>
            </a:extLst>
          </p:cNvPr>
          <p:cNvSpPr txBox="1"/>
          <p:nvPr/>
        </p:nvSpPr>
        <p:spPr>
          <a:xfrm>
            <a:off x="4414101" y="1167317"/>
            <a:ext cx="478646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dirty="0">
                <a:solidFill>
                  <a:srgbClr val="00B050"/>
                </a:solidFill>
              </a:rPr>
              <a:t>Are not conscient of the fearful realities of a judgment soon to come</a:t>
            </a:r>
          </a:p>
        </p:txBody>
      </p:sp>
      <p:cxnSp>
        <p:nvCxnSpPr>
          <p:cNvPr id="25" name="Straight Connector 24">
            <a:extLst>
              <a:ext uri="{FF2B5EF4-FFF2-40B4-BE49-F238E27FC236}">
                <a16:creationId xmlns:a16="http://schemas.microsoft.com/office/drawing/2014/main" id="{95F69D20-F1CC-4838-A507-68B74B722BA8}"/>
              </a:ext>
            </a:extLst>
          </p:cNvPr>
          <p:cNvCxnSpPr>
            <a:cxnSpLocks/>
          </p:cNvCxnSpPr>
          <p:nvPr/>
        </p:nvCxnSpPr>
        <p:spPr>
          <a:xfrm>
            <a:off x="4952216" y="3244339"/>
            <a:ext cx="0" cy="752626"/>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0" name="TextBox 29">
            <a:extLst>
              <a:ext uri="{FF2B5EF4-FFF2-40B4-BE49-F238E27FC236}">
                <a16:creationId xmlns:a16="http://schemas.microsoft.com/office/drawing/2014/main" id="{44308451-3E9D-4180-A61C-AA32939F986A}"/>
              </a:ext>
            </a:extLst>
          </p:cNvPr>
          <p:cNvSpPr txBox="1"/>
          <p:nvPr/>
        </p:nvSpPr>
        <p:spPr>
          <a:xfrm>
            <a:off x="4320633" y="2595078"/>
            <a:ext cx="1289897" cy="646331"/>
          </a:xfrm>
          <a:prstGeom prst="rect">
            <a:avLst/>
          </a:prstGeom>
          <a:noFill/>
        </p:spPr>
        <p:txBody>
          <a:bodyPr wrap="square" rtlCol="0">
            <a:spAutoFit/>
          </a:bodyPr>
          <a:lstStyle/>
          <a:p>
            <a:pPr algn="ctr"/>
            <a:r>
              <a:rPr lang="en-CA" dirty="0"/>
              <a:t>Oct. 22,</a:t>
            </a:r>
          </a:p>
          <a:p>
            <a:pPr algn="ctr"/>
            <a:r>
              <a:rPr lang="en-CA" dirty="0"/>
              <a:t>1844</a:t>
            </a:r>
          </a:p>
        </p:txBody>
      </p:sp>
      <p:cxnSp>
        <p:nvCxnSpPr>
          <p:cNvPr id="8" name="Straight Connector 7">
            <a:extLst>
              <a:ext uri="{FF2B5EF4-FFF2-40B4-BE49-F238E27FC236}">
                <a16:creationId xmlns:a16="http://schemas.microsoft.com/office/drawing/2014/main" id="{5DD46D2D-7608-46AF-9818-57667AB7144F}"/>
              </a:ext>
            </a:extLst>
          </p:cNvPr>
          <p:cNvCxnSpPr>
            <a:cxnSpLocks/>
          </p:cNvCxnSpPr>
          <p:nvPr/>
        </p:nvCxnSpPr>
        <p:spPr>
          <a:xfrm>
            <a:off x="7636872" y="3510055"/>
            <a:ext cx="0" cy="443179"/>
          </a:xfrm>
          <a:prstGeom prst="line">
            <a:avLst/>
          </a:prstGeom>
          <a:ln w="38100"/>
        </p:spPr>
        <p:style>
          <a:lnRef idx="2">
            <a:schemeClr val="accent3"/>
          </a:lnRef>
          <a:fillRef idx="0">
            <a:schemeClr val="accent3"/>
          </a:fillRef>
          <a:effectRef idx="1">
            <a:schemeClr val="accent3"/>
          </a:effectRef>
          <a:fontRef idx="minor">
            <a:schemeClr val="tx1"/>
          </a:fontRef>
        </p:style>
      </p:cxnSp>
      <p:sp>
        <p:nvSpPr>
          <p:cNvPr id="32" name="TextBox 31">
            <a:extLst>
              <a:ext uri="{FF2B5EF4-FFF2-40B4-BE49-F238E27FC236}">
                <a16:creationId xmlns:a16="http://schemas.microsoft.com/office/drawing/2014/main" id="{1479B788-2B19-4806-B1E8-75FFD7372165}"/>
              </a:ext>
            </a:extLst>
          </p:cNvPr>
          <p:cNvSpPr txBox="1"/>
          <p:nvPr/>
        </p:nvSpPr>
        <p:spPr>
          <a:xfrm>
            <a:off x="7026502" y="2918073"/>
            <a:ext cx="1296975" cy="646331"/>
          </a:xfrm>
          <a:prstGeom prst="rect">
            <a:avLst/>
          </a:prstGeom>
          <a:noFill/>
        </p:spPr>
        <p:txBody>
          <a:bodyPr wrap="square" rtlCol="0">
            <a:spAutoFit/>
          </a:bodyPr>
          <a:lstStyle/>
          <a:p>
            <a:pPr algn="ctr"/>
            <a:r>
              <a:rPr lang="en-CA" dirty="0"/>
              <a:t>Rev.18.2-4</a:t>
            </a:r>
          </a:p>
          <a:p>
            <a:pPr algn="ctr"/>
            <a:r>
              <a:rPr lang="en-CA" dirty="0"/>
              <a:t>LC</a:t>
            </a:r>
          </a:p>
        </p:txBody>
      </p:sp>
      <p:cxnSp>
        <p:nvCxnSpPr>
          <p:cNvPr id="13" name="Straight Arrow Connector 12">
            <a:extLst>
              <a:ext uri="{FF2B5EF4-FFF2-40B4-BE49-F238E27FC236}">
                <a16:creationId xmlns:a16="http://schemas.microsoft.com/office/drawing/2014/main" id="{C70EA9C1-43D9-4CF2-B7B3-4DFFB2A51C0B}"/>
              </a:ext>
            </a:extLst>
          </p:cNvPr>
          <p:cNvCxnSpPr/>
          <p:nvPr/>
        </p:nvCxnSpPr>
        <p:spPr>
          <a:xfrm>
            <a:off x="6726810" y="2472176"/>
            <a:ext cx="159705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AC1352-F83D-4967-9544-51F4766C5DA5}"/>
              </a:ext>
            </a:extLst>
          </p:cNvPr>
          <p:cNvSpPr txBox="1"/>
          <p:nvPr/>
        </p:nvSpPr>
        <p:spPr>
          <a:xfrm>
            <a:off x="6862324" y="2109683"/>
            <a:ext cx="1271046" cy="369332"/>
          </a:xfrm>
          <a:prstGeom prst="rect">
            <a:avLst/>
          </a:prstGeom>
          <a:noFill/>
        </p:spPr>
        <p:txBody>
          <a:bodyPr wrap="square" rtlCol="0">
            <a:spAutoFit/>
          </a:bodyPr>
          <a:lstStyle/>
          <a:p>
            <a:r>
              <a:rPr lang="en-CA" dirty="0"/>
              <a:t>SL period</a:t>
            </a:r>
          </a:p>
        </p:txBody>
      </p:sp>
      <p:sp>
        <p:nvSpPr>
          <p:cNvPr id="36" name="TextBox 35">
            <a:extLst>
              <a:ext uri="{FF2B5EF4-FFF2-40B4-BE49-F238E27FC236}">
                <a16:creationId xmlns:a16="http://schemas.microsoft.com/office/drawing/2014/main" id="{E117281E-D78E-4E0B-9C53-ABFB7129AB52}"/>
              </a:ext>
            </a:extLst>
          </p:cNvPr>
          <p:cNvSpPr txBox="1"/>
          <p:nvPr/>
        </p:nvSpPr>
        <p:spPr>
          <a:xfrm>
            <a:off x="3228882" y="1798847"/>
            <a:ext cx="636102" cy="369332"/>
          </a:xfrm>
          <a:prstGeom prst="rect">
            <a:avLst/>
          </a:prstGeom>
          <a:noFill/>
        </p:spPr>
        <p:txBody>
          <a:bodyPr wrap="square" rtlCol="0">
            <a:spAutoFit/>
          </a:bodyPr>
          <a:lstStyle/>
          <a:p>
            <a:r>
              <a:rPr lang="en-CA" b="1" dirty="0">
                <a:solidFill>
                  <a:srgbClr val="FF0000"/>
                </a:solidFill>
              </a:rPr>
              <a:t>2A</a:t>
            </a:r>
          </a:p>
        </p:txBody>
      </p:sp>
      <p:sp>
        <p:nvSpPr>
          <p:cNvPr id="38" name="TextBox 37">
            <a:extLst>
              <a:ext uri="{FF2B5EF4-FFF2-40B4-BE49-F238E27FC236}">
                <a16:creationId xmlns:a16="http://schemas.microsoft.com/office/drawing/2014/main" id="{90FAFAA3-BB6F-4592-AF92-26D595D9791F}"/>
              </a:ext>
            </a:extLst>
          </p:cNvPr>
          <p:cNvSpPr txBox="1"/>
          <p:nvPr/>
        </p:nvSpPr>
        <p:spPr>
          <a:xfrm>
            <a:off x="4727552" y="1798847"/>
            <a:ext cx="636102" cy="646331"/>
          </a:xfrm>
          <a:prstGeom prst="rect">
            <a:avLst/>
          </a:prstGeom>
          <a:noFill/>
        </p:spPr>
        <p:txBody>
          <a:bodyPr wrap="square" rtlCol="0">
            <a:spAutoFit/>
          </a:bodyPr>
          <a:lstStyle/>
          <a:p>
            <a:r>
              <a:rPr lang="en-CA" b="1" dirty="0">
                <a:solidFill>
                  <a:srgbClr val="FF0000"/>
                </a:solidFill>
              </a:rPr>
              <a:t>2E</a:t>
            </a:r>
          </a:p>
          <a:p>
            <a:r>
              <a:rPr lang="en-CA" b="1" dirty="0">
                <a:solidFill>
                  <a:srgbClr val="FF0000"/>
                </a:solidFill>
              </a:rPr>
              <a:t>3A</a:t>
            </a:r>
          </a:p>
        </p:txBody>
      </p:sp>
      <p:sp>
        <p:nvSpPr>
          <p:cNvPr id="39" name="TextBox 38">
            <a:extLst>
              <a:ext uri="{FF2B5EF4-FFF2-40B4-BE49-F238E27FC236}">
                <a16:creationId xmlns:a16="http://schemas.microsoft.com/office/drawing/2014/main" id="{A974B0D1-F5E4-4413-B102-4BAB99DE8E1D}"/>
              </a:ext>
            </a:extLst>
          </p:cNvPr>
          <p:cNvSpPr txBox="1"/>
          <p:nvPr/>
        </p:nvSpPr>
        <p:spPr>
          <a:xfrm>
            <a:off x="8448875" y="1819959"/>
            <a:ext cx="636102" cy="369332"/>
          </a:xfrm>
          <a:prstGeom prst="rect">
            <a:avLst/>
          </a:prstGeom>
          <a:noFill/>
        </p:spPr>
        <p:txBody>
          <a:bodyPr wrap="square" rtlCol="0">
            <a:spAutoFit/>
          </a:bodyPr>
          <a:lstStyle/>
          <a:p>
            <a:r>
              <a:rPr lang="en-CA" b="1" dirty="0">
                <a:solidFill>
                  <a:srgbClr val="FF0000"/>
                </a:solidFill>
              </a:rPr>
              <a:t>3E</a:t>
            </a:r>
          </a:p>
        </p:txBody>
      </p:sp>
      <p:sp>
        <p:nvSpPr>
          <p:cNvPr id="41" name="TextBox 40">
            <a:extLst>
              <a:ext uri="{FF2B5EF4-FFF2-40B4-BE49-F238E27FC236}">
                <a16:creationId xmlns:a16="http://schemas.microsoft.com/office/drawing/2014/main" id="{3393A886-0B23-4D93-84BF-E9680D3B29F0}"/>
              </a:ext>
            </a:extLst>
          </p:cNvPr>
          <p:cNvSpPr txBox="1"/>
          <p:nvPr/>
        </p:nvSpPr>
        <p:spPr>
          <a:xfrm>
            <a:off x="3150125" y="1614180"/>
            <a:ext cx="848410" cy="369332"/>
          </a:xfrm>
          <a:prstGeom prst="rect">
            <a:avLst/>
          </a:prstGeom>
          <a:noFill/>
        </p:spPr>
        <p:txBody>
          <a:bodyPr wrap="square" rtlCol="0">
            <a:spAutoFit/>
          </a:bodyPr>
          <a:lstStyle/>
          <a:p>
            <a:r>
              <a:rPr lang="en-CA" b="1" dirty="0">
                <a:solidFill>
                  <a:srgbClr val="0070C0"/>
                </a:solidFill>
              </a:rPr>
              <a:t>HP</a:t>
            </a:r>
          </a:p>
        </p:txBody>
      </p:sp>
      <p:sp>
        <p:nvSpPr>
          <p:cNvPr id="42" name="TextBox 41">
            <a:extLst>
              <a:ext uri="{FF2B5EF4-FFF2-40B4-BE49-F238E27FC236}">
                <a16:creationId xmlns:a16="http://schemas.microsoft.com/office/drawing/2014/main" id="{2BA8F13C-8A37-46F0-9E7A-081868BFB913}"/>
              </a:ext>
            </a:extLst>
          </p:cNvPr>
          <p:cNvSpPr txBox="1"/>
          <p:nvPr/>
        </p:nvSpPr>
        <p:spPr>
          <a:xfrm>
            <a:off x="4738549" y="1550105"/>
            <a:ext cx="848410" cy="369332"/>
          </a:xfrm>
          <a:prstGeom prst="rect">
            <a:avLst/>
          </a:prstGeom>
          <a:noFill/>
        </p:spPr>
        <p:txBody>
          <a:bodyPr wrap="square" rtlCol="0">
            <a:spAutoFit/>
          </a:bodyPr>
          <a:lstStyle/>
          <a:p>
            <a:r>
              <a:rPr lang="en-CA" b="1" dirty="0">
                <a:solidFill>
                  <a:srgbClr val="0070C0"/>
                </a:solidFill>
              </a:rPr>
              <a:t>MHP</a:t>
            </a:r>
          </a:p>
        </p:txBody>
      </p:sp>
      <p:sp>
        <p:nvSpPr>
          <p:cNvPr id="14" name="Smiley Face 13">
            <a:extLst>
              <a:ext uri="{FF2B5EF4-FFF2-40B4-BE49-F238E27FC236}">
                <a16:creationId xmlns:a16="http://schemas.microsoft.com/office/drawing/2014/main" id="{57F38F00-48B3-45C6-87A2-89722B5D8011}"/>
              </a:ext>
            </a:extLst>
          </p:cNvPr>
          <p:cNvSpPr/>
          <p:nvPr/>
        </p:nvSpPr>
        <p:spPr>
          <a:xfrm>
            <a:off x="6666330" y="3322782"/>
            <a:ext cx="256870" cy="252501"/>
          </a:xfrm>
          <a:prstGeom prst="smileyFac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cxnSp>
        <p:nvCxnSpPr>
          <p:cNvPr id="26" name="Straight Connector 25">
            <a:extLst>
              <a:ext uri="{FF2B5EF4-FFF2-40B4-BE49-F238E27FC236}">
                <a16:creationId xmlns:a16="http://schemas.microsoft.com/office/drawing/2014/main" id="{F245BE36-AFD5-426D-B87D-14AD98A1AEE0}"/>
              </a:ext>
            </a:extLst>
          </p:cNvPr>
          <p:cNvCxnSpPr>
            <a:stCxn id="14" idx="4"/>
          </p:cNvCxnSpPr>
          <p:nvPr/>
        </p:nvCxnSpPr>
        <p:spPr>
          <a:xfrm>
            <a:off x="6794765" y="3575283"/>
            <a:ext cx="0" cy="421682"/>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26885DC-3FEE-4B4D-A33A-425230B69C41}"/>
              </a:ext>
            </a:extLst>
          </p:cNvPr>
          <p:cNvCxnSpPr/>
          <p:nvPr/>
        </p:nvCxnSpPr>
        <p:spPr>
          <a:xfrm>
            <a:off x="6627245" y="3786124"/>
            <a:ext cx="360172" cy="0"/>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F9815BE0-05F2-4E9A-84E2-21238668C092}"/>
              </a:ext>
            </a:extLst>
          </p:cNvPr>
          <p:cNvSpPr txBox="1"/>
          <p:nvPr/>
        </p:nvSpPr>
        <p:spPr>
          <a:xfrm>
            <a:off x="6504290" y="3102833"/>
            <a:ext cx="529281" cy="261610"/>
          </a:xfrm>
          <a:prstGeom prst="rect">
            <a:avLst/>
          </a:prstGeom>
          <a:noFill/>
        </p:spPr>
        <p:txBody>
          <a:bodyPr wrap="square" rtlCol="0">
            <a:spAutoFit/>
          </a:bodyPr>
          <a:lstStyle/>
          <a:p>
            <a:r>
              <a:rPr lang="en-CA" sz="1100" dirty="0"/>
              <a:t>1858</a:t>
            </a:r>
          </a:p>
        </p:txBody>
      </p:sp>
      <p:sp>
        <p:nvSpPr>
          <p:cNvPr id="46" name="TextBox 45">
            <a:extLst>
              <a:ext uri="{FF2B5EF4-FFF2-40B4-BE49-F238E27FC236}">
                <a16:creationId xmlns:a16="http://schemas.microsoft.com/office/drawing/2014/main" id="{43271CDD-2D66-4BCC-87F9-97EE0BAF703D}"/>
              </a:ext>
            </a:extLst>
          </p:cNvPr>
          <p:cNvSpPr txBox="1"/>
          <p:nvPr/>
        </p:nvSpPr>
        <p:spPr>
          <a:xfrm>
            <a:off x="3099455" y="4160290"/>
            <a:ext cx="949749" cy="261610"/>
          </a:xfrm>
          <a:prstGeom prst="rect">
            <a:avLst/>
          </a:prstGeom>
          <a:noFill/>
        </p:spPr>
        <p:txBody>
          <a:bodyPr wrap="square" rtlCol="0">
            <a:spAutoFit/>
          </a:bodyPr>
          <a:lstStyle/>
          <a:p>
            <a:r>
              <a:rPr lang="en-CA" sz="1100" b="1" dirty="0"/>
              <a:t>EW 273.1,2</a:t>
            </a:r>
          </a:p>
        </p:txBody>
      </p:sp>
      <p:sp>
        <p:nvSpPr>
          <p:cNvPr id="47" name="TextBox 46">
            <a:extLst>
              <a:ext uri="{FF2B5EF4-FFF2-40B4-BE49-F238E27FC236}">
                <a16:creationId xmlns:a16="http://schemas.microsoft.com/office/drawing/2014/main" id="{01F09168-5448-4A21-8A8B-F61247942B04}"/>
              </a:ext>
            </a:extLst>
          </p:cNvPr>
          <p:cNvSpPr txBox="1"/>
          <p:nvPr/>
        </p:nvSpPr>
        <p:spPr>
          <a:xfrm>
            <a:off x="4477341" y="4148958"/>
            <a:ext cx="949749" cy="261610"/>
          </a:xfrm>
          <a:prstGeom prst="rect">
            <a:avLst/>
          </a:prstGeom>
          <a:noFill/>
        </p:spPr>
        <p:txBody>
          <a:bodyPr wrap="square" rtlCol="0">
            <a:spAutoFit/>
          </a:bodyPr>
          <a:lstStyle/>
          <a:p>
            <a:r>
              <a:rPr lang="en-CA" sz="1100" b="1" dirty="0"/>
              <a:t>EW 274.1</a:t>
            </a:r>
          </a:p>
        </p:txBody>
      </p:sp>
      <p:cxnSp>
        <p:nvCxnSpPr>
          <p:cNvPr id="49" name="Straight Connector 48">
            <a:extLst>
              <a:ext uri="{FF2B5EF4-FFF2-40B4-BE49-F238E27FC236}">
                <a16:creationId xmlns:a16="http://schemas.microsoft.com/office/drawing/2014/main" id="{FF0172F2-640D-4D1B-ADBB-81A747DD861A}"/>
              </a:ext>
            </a:extLst>
          </p:cNvPr>
          <p:cNvCxnSpPr>
            <a:cxnSpLocks/>
          </p:cNvCxnSpPr>
          <p:nvPr/>
        </p:nvCxnSpPr>
        <p:spPr>
          <a:xfrm>
            <a:off x="4843031" y="4429356"/>
            <a:ext cx="0" cy="64817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TextBox 49">
            <a:extLst>
              <a:ext uri="{FF2B5EF4-FFF2-40B4-BE49-F238E27FC236}">
                <a16:creationId xmlns:a16="http://schemas.microsoft.com/office/drawing/2014/main" id="{BB646CE6-CC8B-49FA-BD14-29B70B00AD37}"/>
              </a:ext>
            </a:extLst>
          </p:cNvPr>
          <p:cNvSpPr txBox="1"/>
          <p:nvPr/>
        </p:nvSpPr>
        <p:spPr>
          <a:xfrm>
            <a:off x="7321485" y="4117471"/>
            <a:ext cx="949749" cy="261610"/>
          </a:xfrm>
          <a:prstGeom prst="rect">
            <a:avLst/>
          </a:prstGeom>
          <a:noFill/>
        </p:spPr>
        <p:txBody>
          <a:bodyPr wrap="square" rtlCol="0">
            <a:spAutoFit/>
          </a:bodyPr>
          <a:lstStyle/>
          <a:p>
            <a:r>
              <a:rPr lang="en-CA" sz="1100" b="1" dirty="0"/>
              <a:t>EW 274.1</a:t>
            </a:r>
          </a:p>
        </p:txBody>
      </p:sp>
      <p:cxnSp>
        <p:nvCxnSpPr>
          <p:cNvPr id="51" name="Straight Connector 50">
            <a:extLst>
              <a:ext uri="{FF2B5EF4-FFF2-40B4-BE49-F238E27FC236}">
                <a16:creationId xmlns:a16="http://schemas.microsoft.com/office/drawing/2014/main" id="{204816B7-D685-456A-9E7E-05C82FF7045C}"/>
              </a:ext>
            </a:extLst>
          </p:cNvPr>
          <p:cNvCxnSpPr>
            <a:cxnSpLocks/>
          </p:cNvCxnSpPr>
          <p:nvPr/>
        </p:nvCxnSpPr>
        <p:spPr>
          <a:xfrm>
            <a:off x="7636872" y="4354579"/>
            <a:ext cx="0" cy="39886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TextBox 53">
            <a:extLst>
              <a:ext uri="{FF2B5EF4-FFF2-40B4-BE49-F238E27FC236}">
                <a16:creationId xmlns:a16="http://schemas.microsoft.com/office/drawing/2014/main" id="{2014EDB9-82BE-474F-8419-0C6AD733EDC0}"/>
              </a:ext>
            </a:extLst>
          </p:cNvPr>
          <p:cNvSpPr txBox="1"/>
          <p:nvPr/>
        </p:nvSpPr>
        <p:spPr>
          <a:xfrm>
            <a:off x="6915192" y="4854557"/>
            <a:ext cx="1549096" cy="769441"/>
          </a:xfrm>
          <a:prstGeom prst="rect">
            <a:avLst/>
          </a:prstGeom>
          <a:noFill/>
        </p:spPr>
        <p:txBody>
          <a:bodyPr wrap="square">
            <a:spAutoFit/>
          </a:bodyPr>
          <a:lstStyle/>
          <a:p>
            <a:r>
              <a:rPr lang="en-CA" sz="1100" dirty="0"/>
              <a:t>Justice and judgment have slumbered long, but will soon awake</a:t>
            </a:r>
          </a:p>
        </p:txBody>
      </p:sp>
      <p:sp>
        <p:nvSpPr>
          <p:cNvPr id="57" name="TextBox 56">
            <a:extLst>
              <a:ext uri="{FF2B5EF4-FFF2-40B4-BE49-F238E27FC236}">
                <a16:creationId xmlns:a16="http://schemas.microsoft.com/office/drawing/2014/main" id="{CAC82094-A25D-4AEA-9D0C-2B20E7239A59}"/>
              </a:ext>
            </a:extLst>
          </p:cNvPr>
          <p:cNvSpPr txBox="1"/>
          <p:nvPr/>
        </p:nvSpPr>
        <p:spPr>
          <a:xfrm>
            <a:off x="6883137" y="5544293"/>
            <a:ext cx="1826443" cy="415498"/>
          </a:xfrm>
          <a:prstGeom prst="rect">
            <a:avLst/>
          </a:prstGeom>
          <a:noFill/>
        </p:spPr>
        <p:txBody>
          <a:bodyPr wrap="square">
            <a:spAutoFit/>
          </a:bodyPr>
          <a:lstStyle/>
          <a:p>
            <a:r>
              <a:rPr lang="en-CA" sz="1050" dirty="0"/>
              <a:t>great iniquity and vileness?</a:t>
            </a:r>
          </a:p>
        </p:txBody>
      </p:sp>
      <p:sp>
        <p:nvSpPr>
          <p:cNvPr id="48" name="TextBox 47">
            <a:extLst>
              <a:ext uri="{FF2B5EF4-FFF2-40B4-BE49-F238E27FC236}">
                <a16:creationId xmlns:a16="http://schemas.microsoft.com/office/drawing/2014/main" id="{7DC81EA2-BC2B-402F-B210-5E9C6830547B}"/>
              </a:ext>
            </a:extLst>
          </p:cNvPr>
          <p:cNvSpPr txBox="1"/>
          <p:nvPr/>
        </p:nvSpPr>
        <p:spPr>
          <a:xfrm>
            <a:off x="7948277" y="2568167"/>
            <a:ext cx="1995419" cy="253916"/>
          </a:xfrm>
          <a:prstGeom prst="rect">
            <a:avLst/>
          </a:prstGeom>
          <a:noFill/>
        </p:spPr>
        <p:txBody>
          <a:bodyPr wrap="square">
            <a:spAutoFit/>
          </a:bodyPr>
          <a:lstStyle/>
          <a:p>
            <a:r>
              <a:rPr lang="en-CA" sz="1050" b="1" dirty="0">
                <a:solidFill>
                  <a:schemeClr val="accent1"/>
                </a:solidFill>
              </a:rPr>
              <a:t>Fearful </a:t>
            </a:r>
            <a:r>
              <a:rPr lang="en-CA" sz="1050" b="1" dirty="0" err="1">
                <a:solidFill>
                  <a:schemeClr val="accent1"/>
                </a:solidFill>
              </a:rPr>
              <a:t>threatenings</a:t>
            </a:r>
            <a:r>
              <a:rPr lang="en-CA" sz="1050" b="1" dirty="0">
                <a:solidFill>
                  <a:schemeClr val="accent1"/>
                </a:solidFill>
              </a:rPr>
              <a:t> of 3A</a:t>
            </a:r>
          </a:p>
        </p:txBody>
      </p:sp>
      <p:sp>
        <p:nvSpPr>
          <p:cNvPr id="52" name="TextBox 51">
            <a:extLst>
              <a:ext uri="{FF2B5EF4-FFF2-40B4-BE49-F238E27FC236}">
                <a16:creationId xmlns:a16="http://schemas.microsoft.com/office/drawing/2014/main" id="{02CC7067-C542-4D75-A622-486E659153AA}"/>
              </a:ext>
            </a:extLst>
          </p:cNvPr>
          <p:cNvSpPr txBox="1"/>
          <p:nvPr/>
        </p:nvSpPr>
        <p:spPr>
          <a:xfrm>
            <a:off x="8296365" y="1552965"/>
            <a:ext cx="848410" cy="369332"/>
          </a:xfrm>
          <a:prstGeom prst="rect">
            <a:avLst/>
          </a:prstGeom>
          <a:noFill/>
        </p:spPr>
        <p:txBody>
          <a:bodyPr wrap="square" rtlCol="0">
            <a:spAutoFit/>
          </a:bodyPr>
          <a:lstStyle/>
          <a:p>
            <a:r>
              <a:rPr lang="en-CA" b="1" dirty="0">
                <a:solidFill>
                  <a:srgbClr val="0070C0"/>
                </a:solidFill>
              </a:rPr>
              <a:t>MHP</a:t>
            </a:r>
          </a:p>
        </p:txBody>
      </p:sp>
      <p:sp>
        <p:nvSpPr>
          <p:cNvPr id="53" name="TextBox 52">
            <a:extLst>
              <a:ext uri="{FF2B5EF4-FFF2-40B4-BE49-F238E27FC236}">
                <a16:creationId xmlns:a16="http://schemas.microsoft.com/office/drawing/2014/main" id="{86760AD3-5C9C-4F49-800F-60430CE90213}"/>
              </a:ext>
            </a:extLst>
          </p:cNvPr>
          <p:cNvSpPr txBox="1"/>
          <p:nvPr/>
        </p:nvSpPr>
        <p:spPr>
          <a:xfrm>
            <a:off x="10624796" y="2127438"/>
            <a:ext cx="944248" cy="253916"/>
          </a:xfrm>
          <a:prstGeom prst="rect">
            <a:avLst/>
          </a:prstGeom>
          <a:noFill/>
        </p:spPr>
        <p:txBody>
          <a:bodyPr wrap="square" rtlCol="0">
            <a:spAutoFit/>
          </a:bodyPr>
          <a:lstStyle/>
          <a:p>
            <a:r>
              <a:rPr lang="en-CA" sz="1050" b="1" dirty="0"/>
              <a:t>2</a:t>
            </a:r>
            <a:r>
              <a:rPr lang="en-CA" sz="1050" b="1" baseline="30000" dirty="0"/>
              <a:t>nd</a:t>
            </a:r>
            <a:r>
              <a:rPr lang="en-CA" sz="1050" b="1" dirty="0"/>
              <a:t> Advent</a:t>
            </a:r>
          </a:p>
        </p:txBody>
      </p:sp>
      <p:sp>
        <p:nvSpPr>
          <p:cNvPr id="55" name="TextBox 54">
            <a:extLst>
              <a:ext uri="{FF2B5EF4-FFF2-40B4-BE49-F238E27FC236}">
                <a16:creationId xmlns:a16="http://schemas.microsoft.com/office/drawing/2014/main" id="{D327C4D2-AD0A-4A82-A26B-E62DD45B4168}"/>
              </a:ext>
            </a:extLst>
          </p:cNvPr>
          <p:cNvSpPr txBox="1"/>
          <p:nvPr/>
        </p:nvSpPr>
        <p:spPr>
          <a:xfrm>
            <a:off x="4139157" y="5077533"/>
            <a:ext cx="1826443" cy="415498"/>
          </a:xfrm>
          <a:prstGeom prst="rect">
            <a:avLst/>
          </a:prstGeom>
          <a:noFill/>
        </p:spPr>
        <p:txBody>
          <a:bodyPr wrap="square">
            <a:spAutoFit/>
          </a:bodyPr>
          <a:lstStyle/>
          <a:p>
            <a:r>
              <a:rPr lang="en-CA" sz="1050" dirty="0"/>
              <a:t>Issue ( the cause) is not identify</a:t>
            </a:r>
          </a:p>
        </p:txBody>
      </p:sp>
      <p:sp>
        <p:nvSpPr>
          <p:cNvPr id="56" name="TextBox 55">
            <a:extLst>
              <a:ext uri="{FF2B5EF4-FFF2-40B4-BE49-F238E27FC236}">
                <a16:creationId xmlns:a16="http://schemas.microsoft.com/office/drawing/2014/main" id="{53932F90-652B-49E3-9396-9F27CBA29422}"/>
              </a:ext>
            </a:extLst>
          </p:cNvPr>
          <p:cNvSpPr txBox="1"/>
          <p:nvPr/>
        </p:nvSpPr>
        <p:spPr>
          <a:xfrm>
            <a:off x="2829618" y="5133199"/>
            <a:ext cx="1219586" cy="253916"/>
          </a:xfrm>
          <a:prstGeom prst="rect">
            <a:avLst/>
          </a:prstGeom>
          <a:noFill/>
        </p:spPr>
        <p:txBody>
          <a:bodyPr wrap="square">
            <a:spAutoFit/>
          </a:bodyPr>
          <a:lstStyle/>
          <a:p>
            <a:r>
              <a:rPr lang="en-CA" sz="1050" dirty="0"/>
              <a:t>Cup not yet full</a:t>
            </a:r>
          </a:p>
        </p:txBody>
      </p:sp>
      <p:cxnSp>
        <p:nvCxnSpPr>
          <p:cNvPr id="58" name="Straight Connector 57">
            <a:extLst>
              <a:ext uri="{FF2B5EF4-FFF2-40B4-BE49-F238E27FC236}">
                <a16:creationId xmlns:a16="http://schemas.microsoft.com/office/drawing/2014/main" id="{1A6CC434-31A3-4E19-A63E-66D740100603}"/>
              </a:ext>
            </a:extLst>
          </p:cNvPr>
          <p:cNvCxnSpPr>
            <a:cxnSpLocks/>
          </p:cNvCxnSpPr>
          <p:nvPr/>
        </p:nvCxnSpPr>
        <p:spPr>
          <a:xfrm>
            <a:off x="3574329" y="4585224"/>
            <a:ext cx="0" cy="54797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D09A6718-1572-473D-BC75-4230386C5E33}"/>
              </a:ext>
            </a:extLst>
          </p:cNvPr>
          <p:cNvSpPr txBox="1"/>
          <p:nvPr/>
        </p:nvSpPr>
        <p:spPr>
          <a:xfrm>
            <a:off x="5841109" y="4163359"/>
            <a:ext cx="949749" cy="430887"/>
          </a:xfrm>
          <a:prstGeom prst="rect">
            <a:avLst/>
          </a:prstGeom>
          <a:noFill/>
        </p:spPr>
        <p:txBody>
          <a:bodyPr wrap="square" rtlCol="0">
            <a:spAutoFit/>
          </a:bodyPr>
          <a:lstStyle/>
          <a:p>
            <a:r>
              <a:rPr lang="en-CA" sz="1100" b="1" dirty="0"/>
              <a:t>EW 274.2</a:t>
            </a:r>
          </a:p>
          <a:p>
            <a:r>
              <a:rPr lang="en-CA" sz="1100" b="1" dirty="0"/>
              <a:t>EW 275.1</a:t>
            </a:r>
          </a:p>
        </p:txBody>
      </p:sp>
      <p:cxnSp>
        <p:nvCxnSpPr>
          <p:cNvPr id="60" name="Straight Connector 59">
            <a:extLst>
              <a:ext uri="{FF2B5EF4-FFF2-40B4-BE49-F238E27FC236}">
                <a16:creationId xmlns:a16="http://schemas.microsoft.com/office/drawing/2014/main" id="{19B56A01-161C-4256-87D5-D34C96F7BBEF}"/>
              </a:ext>
            </a:extLst>
          </p:cNvPr>
          <p:cNvCxnSpPr>
            <a:cxnSpLocks/>
          </p:cNvCxnSpPr>
          <p:nvPr/>
        </p:nvCxnSpPr>
        <p:spPr>
          <a:xfrm>
            <a:off x="6258623" y="4535122"/>
            <a:ext cx="0" cy="54241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TextBox 60">
            <a:extLst>
              <a:ext uri="{FF2B5EF4-FFF2-40B4-BE49-F238E27FC236}">
                <a16:creationId xmlns:a16="http://schemas.microsoft.com/office/drawing/2014/main" id="{13BE1D9C-236B-4DDB-BBDD-A88CBD8A6353}"/>
              </a:ext>
            </a:extLst>
          </p:cNvPr>
          <p:cNvSpPr txBox="1"/>
          <p:nvPr/>
        </p:nvSpPr>
        <p:spPr>
          <a:xfrm>
            <a:off x="5967784" y="5103164"/>
            <a:ext cx="659461" cy="415498"/>
          </a:xfrm>
          <a:prstGeom prst="rect">
            <a:avLst/>
          </a:prstGeom>
          <a:noFill/>
        </p:spPr>
        <p:txBody>
          <a:bodyPr wrap="square">
            <a:spAutoFit/>
          </a:bodyPr>
          <a:lstStyle/>
          <a:p>
            <a:r>
              <a:rPr lang="en-CA" sz="1050" dirty="0"/>
              <a:t>Cup full</a:t>
            </a:r>
          </a:p>
        </p:txBody>
      </p:sp>
      <p:sp>
        <p:nvSpPr>
          <p:cNvPr id="62" name="TextBox 61">
            <a:extLst>
              <a:ext uri="{FF2B5EF4-FFF2-40B4-BE49-F238E27FC236}">
                <a16:creationId xmlns:a16="http://schemas.microsoft.com/office/drawing/2014/main" id="{490545BC-3019-4CDF-88F2-241DDCA5A806}"/>
              </a:ext>
            </a:extLst>
          </p:cNvPr>
          <p:cNvSpPr txBox="1"/>
          <p:nvPr/>
        </p:nvSpPr>
        <p:spPr>
          <a:xfrm>
            <a:off x="5967784" y="5544293"/>
            <a:ext cx="659461" cy="253916"/>
          </a:xfrm>
          <a:prstGeom prst="rect">
            <a:avLst/>
          </a:prstGeom>
          <a:noFill/>
        </p:spPr>
        <p:txBody>
          <a:bodyPr wrap="square">
            <a:spAutoFit/>
          </a:bodyPr>
          <a:lstStyle/>
          <a:p>
            <a:r>
              <a:rPr lang="en-CA" sz="1050" dirty="0"/>
              <a:t>Slavery</a:t>
            </a:r>
          </a:p>
        </p:txBody>
      </p:sp>
      <p:cxnSp>
        <p:nvCxnSpPr>
          <p:cNvPr id="43" name="Straight Arrow Connector 42">
            <a:extLst>
              <a:ext uri="{FF2B5EF4-FFF2-40B4-BE49-F238E27FC236}">
                <a16:creationId xmlns:a16="http://schemas.microsoft.com/office/drawing/2014/main" id="{7FF4FA41-1A4F-4C0E-911A-8B65E6ABDD51}"/>
              </a:ext>
            </a:extLst>
          </p:cNvPr>
          <p:cNvCxnSpPr/>
          <p:nvPr/>
        </p:nvCxnSpPr>
        <p:spPr>
          <a:xfrm flipV="1">
            <a:off x="3574329" y="2822083"/>
            <a:ext cx="5022916" cy="1131151"/>
          </a:xfrm>
          <a:prstGeom prst="straightConnector1">
            <a:avLst/>
          </a:prstGeom>
          <a:ln>
            <a:prstDash val="dash"/>
            <a:tailEnd type="triangle"/>
          </a:ln>
        </p:spPr>
        <p:style>
          <a:lnRef idx="2">
            <a:schemeClr val="accent2"/>
          </a:lnRef>
          <a:fillRef idx="0">
            <a:schemeClr val="accent2"/>
          </a:fillRef>
          <a:effectRef idx="1">
            <a:schemeClr val="accent2"/>
          </a:effectRef>
          <a:fontRef idx="minor">
            <a:schemeClr val="tx1"/>
          </a:fontRef>
        </p:style>
      </p:cxnSp>
      <p:sp>
        <p:nvSpPr>
          <p:cNvPr id="63" name="TextBox 62">
            <a:extLst>
              <a:ext uri="{FF2B5EF4-FFF2-40B4-BE49-F238E27FC236}">
                <a16:creationId xmlns:a16="http://schemas.microsoft.com/office/drawing/2014/main" id="{F05A9514-FB7C-4B70-A50C-736462485423}"/>
              </a:ext>
            </a:extLst>
          </p:cNvPr>
          <p:cNvSpPr txBox="1"/>
          <p:nvPr/>
        </p:nvSpPr>
        <p:spPr>
          <a:xfrm rot="20814114">
            <a:off x="3720279" y="3411894"/>
            <a:ext cx="2561137" cy="253916"/>
          </a:xfrm>
          <a:prstGeom prst="rect">
            <a:avLst/>
          </a:prstGeom>
          <a:noFill/>
        </p:spPr>
        <p:txBody>
          <a:bodyPr wrap="square">
            <a:spAutoFit/>
          </a:bodyPr>
          <a:lstStyle/>
          <a:p>
            <a:r>
              <a:rPr lang="en-CA" sz="1050" b="1" dirty="0">
                <a:solidFill>
                  <a:schemeClr val="accent1"/>
                </a:solidFill>
              </a:rPr>
              <a:t>Churches more and more corrupt</a:t>
            </a:r>
          </a:p>
        </p:txBody>
      </p:sp>
      <p:sp>
        <p:nvSpPr>
          <p:cNvPr id="68" name="Arrow: Curved Up 67">
            <a:extLst>
              <a:ext uri="{FF2B5EF4-FFF2-40B4-BE49-F238E27FC236}">
                <a16:creationId xmlns:a16="http://schemas.microsoft.com/office/drawing/2014/main" id="{C2C56E1E-7F59-4B79-AF54-77CD4147D94A}"/>
              </a:ext>
            </a:extLst>
          </p:cNvPr>
          <p:cNvSpPr/>
          <p:nvPr/>
        </p:nvSpPr>
        <p:spPr>
          <a:xfrm flipH="1">
            <a:off x="3531911" y="3985157"/>
            <a:ext cx="3275420" cy="126939"/>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69" name="Arrow: Curved Up 68">
            <a:extLst>
              <a:ext uri="{FF2B5EF4-FFF2-40B4-BE49-F238E27FC236}">
                <a16:creationId xmlns:a16="http://schemas.microsoft.com/office/drawing/2014/main" id="{C4CF247F-F922-4253-B288-88563C7CBD1A}"/>
              </a:ext>
            </a:extLst>
          </p:cNvPr>
          <p:cNvSpPr/>
          <p:nvPr/>
        </p:nvSpPr>
        <p:spPr>
          <a:xfrm flipH="1">
            <a:off x="4843031" y="3997282"/>
            <a:ext cx="1947827" cy="209563"/>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70" name="Arrow: Curved Up 69">
            <a:extLst>
              <a:ext uri="{FF2B5EF4-FFF2-40B4-BE49-F238E27FC236}">
                <a16:creationId xmlns:a16="http://schemas.microsoft.com/office/drawing/2014/main" id="{F66ED62A-E5EB-4F73-88FA-BFA61D974A9A}"/>
              </a:ext>
            </a:extLst>
          </p:cNvPr>
          <p:cNvSpPr/>
          <p:nvPr/>
        </p:nvSpPr>
        <p:spPr>
          <a:xfrm>
            <a:off x="6726810" y="4013462"/>
            <a:ext cx="2907384" cy="149897"/>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solidFill>
                <a:schemeClr val="tx1"/>
              </a:solidFill>
            </a:endParaRPr>
          </a:p>
        </p:txBody>
      </p:sp>
      <p:sp>
        <p:nvSpPr>
          <p:cNvPr id="72" name="TextBox 71">
            <a:extLst>
              <a:ext uri="{FF2B5EF4-FFF2-40B4-BE49-F238E27FC236}">
                <a16:creationId xmlns:a16="http://schemas.microsoft.com/office/drawing/2014/main" id="{497CCF0F-AAB9-4C67-B110-CC79384A52FD}"/>
              </a:ext>
            </a:extLst>
          </p:cNvPr>
          <p:cNvSpPr txBox="1"/>
          <p:nvPr/>
        </p:nvSpPr>
        <p:spPr>
          <a:xfrm>
            <a:off x="9200562" y="4578661"/>
            <a:ext cx="2179946" cy="415498"/>
          </a:xfrm>
          <a:prstGeom prst="rect">
            <a:avLst/>
          </a:prstGeom>
          <a:noFill/>
        </p:spPr>
        <p:txBody>
          <a:bodyPr wrap="square">
            <a:spAutoFit/>
          </a:bodyPr>
          <a:lstStyle/>
          <a:p>
            <a:r>
              <a:rPr lang="en-CA" sz="1050" dirty="0"/>
              <a:t>All the wicked are to drink of the wrath of God</a:t>
            </a:r>
          </a:p>
        </p:txBody>
      </p:sp>
      <p:sp>
        <p:nvSpPr>
          <p:cNvPr id="73" name="TextBox 72">
            <a:extLst>
              <a:ext uri="{FF2B5EF4-FFF2-40B4-BE49-F238E27FC236}">
                <a16:creationId xmlns:a16="http://schemas.microsoft.com/office/drawing/2014/main" id="{1E23E641-EF5D-4D07-B8CC-AF43B83E005F}"/>
              </a:ext>
            </a:extLst>
          </p:cNvPr>
          <p:cNvSpPr txBox="1"/>
          <p:nvPr/>
        </p:nvSpPr>
        <p:spPr>
          <a:xfrm>
            <a:off x="9456734" y="4167746"/>
            <a:ext cx="949749" cy="261610"/>
          </a:xfrm>
          <a:prstGeom prst="rect">
            <a:avLst/>
          </a:prstGeom>
          <a:noFill/>
        </p:spPr>
        <p:txBody>
          <a:bodyPr wrap="square" rtlCol="0">
            <a:spAutoFit/>
          </a:bodyPr>
          <a:lstStyle/>
          <a:p>
            <a:r>
              <a:rPr lang="en-CA" sz="1100" b="1" dirty="0"/>
              <a:t>EW 274.1</a:t>
            </a:r>
          </a:p>
        </p:txBody>
      </p:sp>
      <p:cxnSp>
        <p:nvCxnSpPr>
          <p:cNvPr id="74" name="Straight Connector 73">
            <a:extLst>
              <a:ext uri="{FF2B5EF4-FFF2-40B4-BE49-F238E27FC236}">
                <a16:creationId xmlns:a16="http://schemas.microsoft.com/office/drawing/2014/main" id="{0B6C14FE-448F-4780-A515-EDED127CA605}"/>
              </a:ext>
            </a:extLst>
          </p:cNvPr>
          <p:cNvCxnSpPr>
            <a:cxnSpLocks/>
          </p:cNvCxnSpPr>
          <p:nvPr/>
        </p:nvCxnSpPr>
        <p:spPr>
          <a:xfrm>
            <a:off x="9879291" y="4394813"/>
            <a:ext cx="0" cy="19943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 name="Straight Connector 74">
            <a:extLst>
              <a:ext uri="{FF2B5EF4-FFF2-40B4-BE49-F238E27FC236}">
                <a16:creationId xmlns:a16="http://schemas.microsoft.com/office/drawing/2014/main" id="{088EF257-110D-42D2-A1CE-9E9982ECE2B6}"/>
              </a:ext>
            </a:extLst>
          </p:cNvPr>
          <p:cNvCxnSpPr>
            <a:cxnSpLocks/>
          </p:cNvCxnSpPr>
          <p:nvPr/>
        </p:nvCxnSpPr>
        <p:spPr>
          <a:xfrm>
            <a:off x="9879291" y="5145428"/>
            <a:ext cx="0" cy="34760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TextBox 75">
            <a:extLst>
              <a:ext uri="{FF2B5EF4-FFF2-40B4-BE49-F238E27FC236}">
                <a16:creationId xmlns:a16="http://schemas.microsoft.com/office/drawing/2014/main" id="{25FD2794-5FCD-4740-90FB-0BD01C17989B}"/>
              </a:ext>
            </a:extLst>
          </p:cNvPr>
          <p:cNvSpPr txBox="1"/>
          <p:nvPr/>
        </p:nvSpPr>
        <p:spPr>
          <a:xfrm>
            <a:off x="9468821" y="4871589"/>
            <a:ext cx="949749" cy="261610"/>
          </a:xfrm>
          <a:prstGeom prst="rect">
            <a:avLst/>
          </a:prstGeom>
          <a:noFill/>
        </p:spPr>
        <p:txBody>
          <a:bodyPr wrap="square" rtlCol="0">
            <a:spAutoFit/>
          </a:bodyPr>
          <a:lstStyle/>
          <a:p>
            <a:r>
              <a:rPr lang="en-CA" sz="1100" b="1" dirty="0"/>
              <a:t>EW 275.2</a:t>
            </a:r>
          </a:p>
        </p:txBody>
      </p:sp>
      <p:sp>
        <p:nvSpPr>
          <p:cNvPr id="78" name="TextBox 77">
            <a:extLst>
              <a:ext uri="{FF2B5EF4-FFF2-40B4-BE49-F238E27FC236}">
                <a16:creationId xmlns:a16="http://schemas.microsoft.com/office/drawing/2014/main" id="{AC96920B-F21F-448B-A826-EF9600D9C5CB}"/>
              </a:ext>
            </a:extLst>
          </p:cNvPr>
          <p:cNvSpPr txBox="1"/>
          <p:nvPr/>
        </p:nvSpPr>
        <p:spPr>
          <a:xfrm>
            <a:off x="8997527" y="5490253"/>
            <a:ext cx="2129669" cy="253916"/>
          </a:xfrm>
          <a:prstGeom prst="rect">
            <a:avLst/>
          </a:prstGeom>
          <a:noFill/>
        </p:spPr>
        <p:txBody>
          <a:bodyPr wrap="square">
            <a:spAutoFit/>
          </a:bodyPr>
          <a:lstStyle/>
          <a:p>
            <a:r>
              <a:rPr lang="en-CA" sz="1050" dirty="0"/>
              <a:t>Reward unto Babylon Doubled</a:t>
            </a:r>
          </a:p>
        </p:txBody>
      </p:sp>
      <p:sp>
        <p:nvSpPr>
          <p:cNvPr id="80" name="TextBox 79">
            <a:extLst>
              <a:ext uri="{FF2B5EF4-FFF2-40B4-BE49-F238E27FC236}">
                <a16:creationId xmlns:a16="http://schemas.microsoft.com/office/drawing/2014/main" id="{59329955-83F0-47C8-B826-C000131EE1E5}"/>
              </a:ext>
            </a:extLst>
          </p:cNvPr>
          <p:cNvSpPr txBox="1"/>
          <p:nvPr/>
        </p:nvSpPr>
        <p:spPr>
          <a:xfrm>
            <a:off x="9458685" y="5757103"/>
            <a:ext cx="1250164" cy="430887"/>
          </a:xfrm>
          <a:prstGeom prst="rect">
            <a:avLst/>
          </a:prstGeom>
          <a:noFill/>
        </p:spPr>
        <p:txBody>
          <a:bodyPr wrap="square" rtlCol="0">
            <a:spAutoFit/>
          </a:bodyPr>
          <a:lstStyle/>
          <a:p>
            <a:r>
              <a:rPr lang="en-CA" sz="1100" b="1" dirty="0"/>
              <a:t>EW 276.1</a:t>
            </a:r>
          </a:p>
          <a:p>
            <a:r>
              <a:rPr lang="en-CA" sz="1100" b="1" dirty="0"/>
              <a:t>2BIO 34-35.3</a:t>
            </a:r>
          </a:p>
        </p:txBody>
      </p:sp>
      <p:cxnSp>
        <p:nvCxnSpPr>
          <p:cNvPr id="81" name="Straight Connector 80">
            <a:extLst>
              <a:ext uri="{FF2B5EF4-FFF2-40B4-BE49-F238E27FC236}">
                <a16:creationId xmlns:a16="http://schemas.microsoft.com/office/drawing/2014/main" id="{A9A9C111-251B-4813-84A1-1E1D99ACE391}"/>
              </a:ext>
            </a:extLst>
          </p:cNvPr>
          <p:cNvCxnSpPr>
            <a:cxnSpLocks/>
          </p:cNvCxnSpPr>
          <p:nvPr/>
        </p:nvCxnSpPr>
        <p:spPr>
          <a:xfrm>
            <a:off x="9843155" y="6031647"/>
            <a:ext cx="0" cy="23991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4" name="TextBox 83">
            <a:extLst>
              <a:ext uri="{FF2B5EF4-FFF2-40B4-BE49-F238E27FC236}">
                <a16:creationId xmlns:a16="http://schemas.microsoft.com/office/drawing/2014/main" id="{F28AB28B-9561-4B46-BE5E-C76C1E552873}"/>
              </a:ext>
            </a:extLst>
          </p:cNvPr>
          <p:cNvSpPr txBox="1"/>
          <p:nvPr/>
        </p:nvSpPr>
        <p:spPr>
          <a:xfrm>
            <a:off x="9634194" y="6251335"/>
            <a:ext cx="480767" cy="253916"/>
          </a:xfrm>
          <a:prstGeom prst="rect">
            <a:avLst/>
          </a:prstGeom>
          <a:noFill/>
        </p:spPr>
        <p:txBody>
          <a:bodyPr wrap="square">
            <a:spAutoFit/>
          </a:bodyPr>
          <a:lstStyle/>
          <a:p>
            <a:r>
              <a:rPr lang="en-CA" sz="1050" dirty="0"/>
              <a:t>War</a:t>
            </a:r>
          </a:p>
        </p:txBody>
      </p:sp>
      <p:sp>
        <p:nvSpPr>
          <p:cNvPr id="85" name="TextBox 84">
            <a:extLst>
              <a:ext uri="{FF2B5EF4-FFF2-40B4-BE49-F238E27FC236}">
                <a16:creationId xmlns:a16="http://schemas.microsoft.com/office/drawing/2014/main" id="{D3870FC2-9A8E-4132-AC0F-41D23736F726}"/>
              </a:ext>
            </a:extLst>
          </p:cNvPr>
          <p:cNvSpPr txBox="1"/>
          <p:nvPr/>
        </p:nvSpPr>
        <p:spPr>
          <a:xfrm>
            <a:off x="8287811" y="4121601"/>
            <a:ext cx="949749" cy="430887"/>
          </a:xfrm>
          <a:prstGeom prst="rect">
            <a:avLst/>
          </a:prstGeom>
          <a:noFill/>
        </p:spPr>
        <p:txBody>
          <a:bodyPr wrap="square" rtlCol="0">
            <a:spAutoFit/>
          </a:bodyPr>
          <a:lstStyle/>
          <a:p>
            <a:r>
              <a:rPr lang="en-CA" sz="1100" b="1" dirty="0"/>
              <a:t>2 BIO 34.1,2</a:t>
            </a:r>
          </a:p>
        </p:txBody>
      </p:sp>
      <p:cxnSp>
        <p:nvCxnSpPr>
          <p:cNvPr id="86" name="Straight Connector 85">
            <a:extLst>
              <a:ext uri="{FF2B5EF4-FFF2-40B4-BE49-F238E27FC236}">
                <a16:creationId xmlns:a16="http://schemas.microsoft.com/office/drawing/2014/main" id="{56C3FAD9-68AE-433D-B2C2-C8AF7DD4BE84}"/>
              </a:ext>
            </a:extLst>
          </p:cNvPr>
          <p:cNvCxnSpPr>
            <a:cxnSpLocks/>
          </p:cNvCxnSpPr>
          <p:nvPr/>
        </p:nvCxnSpPr>
        <p:spPr>
          <a:xfrm>
            <a:off x="8672660" y="4335689"/>
            <a:ext cx="0" cy="169595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8" name="TextBox 87">
            <a:extLst>
              <a:ext uri="{FF2B5EF4-FFF2-40B4-BE49-F238E27FC236}">
                <a16:creationId xmlns:a16="http://schemas.microsoft.com/office/drawing/2014/main" id="{8A81F5C9-A467-4EC2-8930-7D61F540FD06}"/>
              </a:ext>
            </a:extLst>
          </p:cNvPr>
          <p:cNvSpPr txBox="1"/>
          <p:nvPr/>
        </p:nvSpPr>
        <p:spPr>
          <a:xfrm>
            <a:off x="7353304" y="6005802"/>
            <a:ext cx="2129669" cy="253916"/>
          </a:xfrm>
          <a:prstGeom prst="rect">
            <a:avLst/>
          </a:prstGeom>
          <a:noFill/>
        </p:spPr>
        <p:txBody>
          <a:bodyPr wrap="square">
            <a:spAutoFit/>
          </a:bodyPr>
          <a:lstStyle/>
          <a:p>
            <a:r>
              <a:rPr lang="en-CA" sz="1050" dirty="0"/>
              <a:t>Visions of Jan.12, 1861; Aug.3 </a:t>
            </a:r>
          </a:p>
        </p:txBody>
      </p:sp>
      <p:sp>
        <p:nvSpPr>
          <p:cNvPr id="89" name="TextBox 88">
            <a:extLst>
              <a:ext uri="{FF2B5EF4-FFF2-40B4-BE49-F238E27FC236}">
                <a16:creationId xmlns:a16="http://schemas.microsoft.com/office/drawing/2014/main" id="{A664D910-73CE-4944-B27A-050CA8B501B4}"/>
              </a:ext>
            </a:extLst>
          </p:cNvPr>
          <p:cNvSpPr txBox="1"/>
          <p:nvPr/>
        </p:nvSpPr>
        <p:spPr>
          <a:xfrm>
            <a:off x="707010" y="6378293"/>
            <a:ext cx="4524865" cy="276999"/>
          </a:xfrm>
          <a:prstGeom prst="rect">
            <a:avLst/>
          </a:prstGeom>
          <a:noFill/>
        </p:spPr>
        <p:txBody>
          <a:bodyPr wrap="square" rtlCol="0">
            <a:spAutoFit/>
          </a:bodyPr>
          <a:lstStyle/>
          <a:p>
            <a:r>
              <a:rPr lang="en-CA" sz="1200" dirty="0"/>
              <a:t>Rev.14: 9-10 = 3A. Under 3A SL is passed</a:t>
            </a:r>
          </a:p>
        </p:txBody>
      </p:sp>
      <p:sp>
        <p:nvSpPr>
          <p:cNvPr id="90" name="TextBox 89">
            <a:extLst>
              <a:ext uri="{FF2B5EF4-FFF2-40B4-BE49-F238E27FC236}">
                <a16:creationId xmlns:a16="http://schemas.microsoft.com/office/drawing/2014/main" id="{548C35C4-82BF-4E6A-B83C-148C661FB785}"/>
              </a:ext>
            </a:extLst>
          </p:cNvPr>
          <p:cNvSpPr txBox="1"/>
          <p:nvPr/>
        </p:nvSpPr>
        <p:spPr>
          <a:xfrm>
            <a:off x="2520506" y="357471"/>
            <a:ext cx="7770029" cy="369332"/>
          </a:xfrm>
          <a:prstGeom prst="rect">
            <a:avLst/>
          </a:prstGeom>
          <a:noFill/>
        </p:spPr>
        <p:txBody>
          <a:bodyPr wrap="square" rtlCol="0">
            <a:spAutoFit/>
          </a:bodyPr>
          <a:lstStyle/>
          <a:p>
            <a:r>
              <a:rPr lang="en-CA" dirty="0"/>
              <a:t>STRUCTURE OF THE CHAPTER  THE SINS OF BABYLON – EW 273-276.1</a:t>
            </a:r>
          </a:p>
        </p:txBody>
      </p:sp>
      <p:sp>
        <p:nvSpPr>
          <p:cNvPr id="91" name="Slide Number Placeholder 90">
            <a:extLst>
              <a:ext uri="{FF2B5EF4-FFF2-40B4-BE49-F238E27FC236}">
                <a16:creationId xmlns:a16="http://schemas.microsoft.com/office/drawing/2014/main" id="{9039EAC2-7E7E-47B8-B4BB-E5D5DDF573EA}"/>
              </a:ext>
            </a:extLst>
          </p:cNvPr>
          <p:cNvSpPr>
            <a:spLocks noGrp="1"/>
          </p:cNvSpPr>
          <p:nvPr>
            <p:ph type="sldNum" sz="quarter" idx="12"/>
          </p:nvPr>
        </p:nvSpPr>
        <p:spPr/>
        <p:txBody>
          <a:bodyPr/>
          <a:lstStyle/>
          <a:p>
            <a:fld id="{CA9F504A-471B-4830-A8C9-D0F8BA9299FE}" type="slidenum">
              <a:rPr lang="en-CA" smtClean="0"/>
              <a:t>50</a:t>
            </a:fld>
            <a:endParaRPr lang="en-CA"/>
          </a:p>
        </p:txBody>
      </p:sp>
    </p:spTree>
    <p:extLst>
      <p:ext uri="{BB962C8B-B14F-4D97-AF65-F5344CB8AC3E}">
        <p14:creationId xmlns:p14="http://schemas.microsoft.com/office/powerpoint/2010/main" val="3106717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7DE5-1C16-4EEC-8A46-BF01AD8299AF}"/>
              </a:ext>
            </a:extLst>
          </p:cNvPr>
          <p:cNvSpPr>
            <a:spLocks noGrp="1"/>
          </p:cNvSpPr>
          <p:nvPr>
            <p:ph type="title"/>
          </p:nvPr>
        </p:nvSpPr>
        <p:spPr/>
        <p:txBody>
          <a:bodyPr>
            <a:normAutofit/>
          </a:bodyPr>
          <a:lstStyle/>
          <a:p>
            <a:r>
              <a:rPr lang="en-CA" sz="4800" dirty="0"/>
              <a:t>How to prove 1863 as the second coming?</a:t>
            </a:r>
          </a:p>
        </p:txBody>
      </p:sp>
      <p:sp>
        <p:nvSpPr>
          <p:cNvPr id="3" name="Content Placeholder 2">
            <a:extLst>
              <a:ext uri="{FF2B5EF4-FFF2-40B4-BE49-F238E27FC236}">
                <a16:creationId xmlns:a16="http://schemas.microsoft.com/office/drawing/2014/main" id="{B1D5D144-2582-4CEF-9515-E6BCD6532B58}"/>
              </a:ext>
            </a:extLst>
          </p:cNvPr>
          <p:cNvSpPr>
            <a:spLocks noGrp="1"/>
          </p:cNvSpPr>
          <p:nvPr>
            <p:ph idx="1"/>
          </p:nvPr>
        </p:nvSpPr>
        <p:spPr>
          <a:xfrm>
            <a:off x="565607" y="2121407"/>
            <a:ext cx="11312165" cy="4516501"/>
          </a:xfrm>
        </p:spPr>
        <p:txBody>
          <a:bodyPr>
            <a:normAutofit fontScale="70000" lnSpcReduction="20000"/>
          </a:bodyPr>
          <a:lstStyle/>
          <a:p>
            <a:r>
              <a:rPr lang="en-CA" dirty="0"/>
              <a:t>Ellen White in </a:t>
            </a:r>
            <a:r>
              <a:rPr lang="en-CA" b="1" u="sng" dirty="0"/>
              <a:t>1868 </a:t>
            </a:r>
            <a:r>
              <a:rPr lang="en-CA" dirty="0"/>
              <a:t>wrote the following in 2T 193.3 : </a:t>
            </a:r>
          </a:p>
          <a:p>
            <a:pPr marL="0" indent="0">
              <a:buNone/>
            </a:pPr>
            <a:r>
              <a:rPr lang="en-CA" dirty="0"/>
              <a:t>I saw that watch after watch was in the past. Because of this, should there be a lack of vigilance? Oh, no! There is the greater necessity of unceasing watchfulness, for now the moments are fewer than before the passing of the first watch. Now the period of waiting is necessarily shorter than at first. If we watched with unabated vigilance then, how much </a:t>
            </a:r>
            <a:r>
              <a:rPr lang="en-CA" dirty="0" err="1"/>
              <a:t>moreneed</a:t>
            </a:r>
            <a:r>
              <a:rPr lang="en-CA" dirty="0"/>
              <a:t> of double watchfulness in the second watch. The passing of the second watch has brought us to the third, and now it is inexcusable to abate our watchfulness. The third watch calls for threefold earnestness. To become impatient now would be to lose all our earnest, persevering watching heretofore. </a:t>
            </a:r>
            <a:r>
              <a:rPr lang="en-CA" sz="2600" b="1" dirty="0"/>
              <a:t>The long night of gloom is trying; but the morning is deferred in mercy, because if the Master should come, so many would be found unready. God’s unwillingness to have His people perish has been the reason for so long delay</a:t>
            </a:r>
            <a:r>
              <a:rPr lang="en-CA" dirty="0"/>
              <a:t>. But the coming of the morning to the faithful, and of the night to the unfaithful, is right upon us. By waiting and watching, God’s people are to manifest their peculiar character, their separation from the world. By our watching position we are to show that we are truly strangers and pilgrims upon the earth. The difference between those who love the world and those who love Christ is so plain as to be unmistakable. While worldlings are all earnestness and ambition to secure earthly treasure, God’s people are not conformed to the world, but show by their earnest, watching, waiting position that they are transformed; that their home is not in this world, but that they are seeking a better country, even a heavenly. { 2T 193.3} </a:t>
            </a:r>
          </a:p>
          <a:p>
            <a:r>
              <a:rPr lang="en-CA" dirty="0"/>
              <a:t>The Millerites didn’t give the loud cry properly and in 1868 sister White says that the second coming is delayed in mercy. If the master should come many shall be found unready. Because God doesn’t want His people to perish he delayed his coming.</a:t>
            </a:r>
          </a:p>
          <a:p>
            <a:r>
              <a:rPr lang="en-CA" dirty="0"/>
              <a:t>Therefore, his second advent would have been between 1850 and 1868. </a:t>
            </a:r>
          </a:p>
          <a:p>
            <a:r>
              <a:rPr lang="en-CA" dirty="0"/>
              <a:t>The War goes until 1865, Jesus would have finished the work, and cut it short in righteousness: because a short work will the Lord make upon the earth. ( for his remnant to be saved). </a:t>
            </a:r>
          </a:p>
          <a:p>
            <a:r>
              <a:rPr lang="en-CA" i="1" dirty="0"/>
              <a:t>“A copy of a vision the Lord gave Sister White, </a:t>
            </a:r>
            <a:r>
              <a:rPr lang="en-CA" b="1" i="1" dirty="0"/>
              <a:t>June 21, 1851</a:t>
            </a:r>
            <a:r>
              <a:rPr lang="en-CA" i="1" dirty="0"/>
              <a:t>, at Camden, N.Y. The Lord showed me that the message must go, and that it must not be hung on time; for time will never be a test again. I saw that some were getting a false excitement, arising from preaching time, that the </a:t>
            </a:r>
            <a:r>
              <a:rPr lang="en-CA" b="1" i="1" dirty="0"/>
              <a:t>third angel’s message </a:t>
            </a:r>
            <a:r>
              <a:rPr lang="en-CA" i="1" dirty="0"/>
              <a:t>can stand on its own foundation, and that it needs not time to strengthen it, and that it will go with mighty power, and do its work, </a:t>
            </a:r>
            <a:r>
              <a:rPr lang="en-CA" b="1" i="1" dirty="0"/>
              <a:t>and will be cut short in righteousness</a:t>
            </a:r>
            <a:r>
              <a:rPr lang="en-CA" i="1" dirty="0"/>
              <a:t>. { 1SM 188.3}</a:t>
            </a:r>
            <a:endParaRPr lang="en-CA" dirty="0"/>
          </a:p>
        </p:txBody>
      </p:sp>
      <p:sp>
        <p:nvSpPr>
          <p:cNvPr id="4" name="Slide Number Placeholder 3">
            <a:extLst>
              <a:ext uri="{FF2B5EF4-FFF2-40B4-BE49-F238E27FC236}">
                <a16:creationId xmlns:a16="http://schemas.microsoft.com/office/drawing/2014/main" id="{79DDE539-C3CC-4B9C-A986-DB2BD3B51A24}"/>
              </a:ext>
            </a:extLst>
          </p:cNvPr>
          <p:cNvSpPr>
            <a:spLocks noGrp="1"/>
          </p:cNvSpPr>
          <p:nvPr>
            <p:ph type="sldNum" sz="quarter" idx="12"/>
          </p:nvPr>
        </p:nvSpPr>
        <p:spPr/>
        <p:txBody>
          <a:bodyPr/>
          <a:lstStyle/>
          <a:p>
            <a:fld id="{CA9F504A-471B-4830-A8C9-D0F8BA9299FE}" type="slidenum">
              <a:rPr lang="en-CA" smtClean="0"/>
              <a:t>51</a:t>
            </a:fld>
            <a:endParaRPr lang="en-CA"/>
          </a:p>
        </p:txBody>
      </p:sp>
    </p:spTree>
    <p:extLst>
      <p:ext uri="{BB962C8B-B14F-4D97-AF65-F5344CB8AC3E}">
        <p14:creationId xmlns:p14="http://schemas.microsoft.com/office/powerpoint/2010/main" val="3075440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7DE5-1C16-4EEC-8A46-BF01AD8299AF}"/>
              </a:ext>
            </a:extLst>
          </p:cNvPr>
          <p:cNvSpPr>
            <a:spLocks noGrp="1"/>
          </p:cNvSpPr>
          <p:nvPr>
            <p:ph type="title"/>
          </p:nvPr>
        </p:nvSpPr>
        <p:spPr/>
        <p:txBody>
          <a:bodyPr>
            <a:normAutofit/>
          </a:bodyPr>
          <a:lstStyle/>
          <a:p>
            <a:pPr algn="ctr"/>
            <a:r>
              <a:rPr lang="en-CA" sz="4800" dirty="0"/>
              <a:t>How to prove 1863 as the second coming?</a:t>
            </a:r>
            <a:br>
              <a:rPr lang="en-CA" sz="4800" dirty="0"/>
            </a:br>
            <a:r>
              <a:rPr lang="en-CA" sz="4800" dirty="0"/>
              <a:t>The 2520</a:t>
            </a:r>
          </a:p>
        </p:txBody>
      </p:sp>
      <p:sp>
        <p:nvSpPr>
          <p:cNvPr id="3" name="Content Placeholder 2">
            <a:extLst>
              <a:ext uri="{FF2B5EF4-FFF2-40B4-BE49-F238E27FC236}">
                <a16:creationId xmlns:a16="http://schemas.microsoft.com/office/drawing/2014/main" id="{B1D5D144-2582-4CEF-9515-E6BCD6532B58}"/>
              </a:ext>
            </a:extLst>
          </p:cNvPr>
          <p:cNvSpPr>
            <a:spLocks noGrp="1"/>
          </p:cNvSpPr>
          <p:nvPr>
            <p:ph idx="1"/>
          </p:nvPr>
        </p:nvSpPr>
        <p:spPr/>
        <p:txBody>
          <a:bodyPr>
            <a:normAutofit fontScale="92500" lnSpcReduction="20000"/>
          </a:bodyPr>
          <a:lstStyle/>
          <a:p>
            <a:r>
              <a:rPr lang="en-CA" dirty="0"/>
              <a:t>The quotes do not give us an exact date or year.</a:t>
            </a:r>
          </a:p>
          <a:p>
            <a:r>
              <a:rPr lang="en-CA" dirty="0"/>
              <a:t>We need to use parable methodology for find our answer. </a:t>
            </a:r>
          </a:p>
          <a:p>
            <a:r>
              <a:rPr lang="en-CA" dirty="0"/>
              <a:t>The structure of the 2520 using the gathering/scattering principles, the day/year principles and the chiastic structure will help us.</a:t>
            </a:r>
          </a:p>
          <a:p>
            <a:pPr>
              <a:lnSpc>
                <a:spcPct val="80000"/>
              </a:lnSpc>
              <a:defRPr sz="2000"/>
            </a:pPr>
            <a:r>
              <a:rPr lang="en-CA" dirty="0"/>
              <a:t>The 2520 shows a period of time when the people of God are in captivity. The captivity can be literal, which means God people had been taken away from their land to be in bondage in another country. This country is Babylon. It can also be spiritual, which means that God’s people are in spiritual errors and they are bound to false doctrines.</a:t>
            </a:r>
          </a:p>
          <a:p>
            <a:pPr>
              <a:lnSpc>
                <a:spcPct val="80000"/>
              </a:lnSpc>
              <a:defRPr sz="2000"/>
            </a:pPr>
            <a:r>
              <a:rPr lang="en-CA" dirty="0"/>
              <a:t>It was not God’s plan to place his people in captivity. But because of their stubbornness it became inevitable.</a:t>
            </a:r>
          </a:p>
          <a:p>
            <a:pPr>
              <a:lnSpc>
                <a:spcPct val="80000"/>
              </a:lnSpc>
              <a:defRPr sz="2000"/>
            </a:pPr>
            <a:r>
              <a:rPr lang="en-CA" dirty="0"/>
              <a:t>Of course, God warned them first through his servants the prophets. But they did not listen.</a:t>
            </a:r>
          </a:p>
          <a:p>
            <a:pPr>
              <a:lnSpc>
                <a:spcPct val="80000"/>
              </a:lnSpc>
              <a:defRPr sz="2000"/>
            </a:pPr>
            <a:r>
              <a:rPr lang="en-CA" dirty="0"/>
              <a:t>To calculate the 2520 year periods the pioneers used the </a:t>
            </a:r>
            <a:r>
              <a:rPr lang="en-CA" b="1" dirty="0"/>
              <a:t>day for a year </a:t>
            </a:r>
            <a:r>
              <a:rPr lang="en-CA" dirty="0"/>
              <a:t>principle. They made </a:t>
            </a:r>
            <a:r>
              <a:rPr lang="en-CA" b="1" dirty="0"/>
              <a:t>an application </a:t>
            </a:r>
            <a:r>
              <a:rPr lang="en-CA" dirty="0"/>
              <a:t>of the original story. This application will allow us to reach our conclusions.</a:t>
            </a:r>
          </a:p>
          <a:p>
            <a:endParaRPr lang="en-CA" dirty="0"/>
          </a:p>
        </p:txBody>
      </p:sp>
      <p:sp>
        <p:nvSpPr>
          <p:cNvPr id="4" name="Slide Number Placeholder 3">
            <a:extLst>
              <a:ext uri="{FF2B5EF4-FFF2-40B4-BE49-F238E27FC236}">
                <a16:creationId xmlns:a16="http://schemas.microsoft.com/office/drawing/2014/main" id="{79DDE539-C3CC-4B9C-A986-DB2BD3B51A24}"/>
              </a:ext>
            </a:extLst>
          </p:cNvPr>
          <p:cNvSpPr>
            <a:spLocks noGrp="1"/>
          </p:cNvSpPr>
          <p:nvPr>
            <p:ph type="sldNum" sz="quarter" idx="12"/>
          </p:nvPr>
        </p:nvSpPr>
        <p:spPr/>
        <p:txBody>
          <a:bodyPr/>
          <a:lstStyle/>
          <a:p>
            <a:fld id="{CA9F504A-471B-4830-A8C9-D0F8BA9299FE}" type="slidenum">
              <a:rPr lang="en-CA" smtClean="0"/>
              <a:t>52</a:t>
            </a:fld>
            <a:endParaRPr lang="en-CA"/>
          </a:p>
        </p:txBody>
      </p:sp>
    </p:spTree>
    <p:extLst>
      <p:ext uri="{BB962C8B-B14F-4D97-AF65-F5344CB8AC3E}">
        <p14:creationId xmlns:p14="http://schemas.microsoft.com/office/powerpoint/2010/main" val="3756928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39F6-EBD4-4C78-8FC6-64FEC7AA3F06}"/>
              </a:ext>
            </a:extLst>
          </p:cNvPr>
          <p:cNvSpPr>
            <a:spLocks noGrp="1"/>
          </p:cNvSpPr>
          <p:nvPr>
            <p:ph type="title"/>
          </p:nvPr>
        </p:nvSpPr>
        <p:spPr/>
        <p:txBody>
          <a:bodyPr/>
          <a:lstStyle/>
          <a:p>
            <a:r>
              <a:rPr lang="en-CA" dirty="0"/>
              <a:t>The 2520</a:t>
            </a:r>
          </a:p>
        </p:txBody>
      </p:sp>
      <p:sp>
        <p:nvSpPr>
          <p:cNvPr id="3" name="Content Placeholder 2">
            <a:extLst>
              <a:ext uri="{FF2B5EF4-FFF2-40B4-BE49-F238E27FC236}">
                <a16:creationId xmlns:a16="http://schemas.microsoft.com/office/drawing/2014/main" id="{E2F2E7BF-8CB7-4529-BAFA-FB3BB7FD503C}"/>
              </a:ext>
            </a:extLst>
          </p:cNvPr>
          <p:cNvSpPr>
            <a:spLocks noGrp="1"/>
          </p:cNvSpPr>
          <p:nvPr>
            <p:ph idx="1"/>
          </p:nvPr>
        </p:nvSpPr>
        <p:spPr/>
        <p:txBody>
          <a:bodyPr/>
          <a:lstStyle/>
          <a:p>
            <a:pPr>
              <a:lnSpc>
                <a:spcPct val="80000"/>
              </a:lnSpc>
              <a:defRPr sz="1600"/>
            </a:pPr>
            <a:r>
              <a:rPr lang="en-CA" dirty="0"/>
              <a:t>There are two 2520s.</a:t>
            </a:r>
          </a:p>
          <a:p>
            <a:pPr>
              <a:lnSpc>
                <a:spcPct val="80000"/>
              </a:lnSpc>
              <a:defRPr sz="1600"/>
            </a:pPr>
            <a:r>
              <a:rPr lang="en-CA" dirty="0"/>
              <a:t>The first started in the year -723 and ended in 1798. </a:t>
            </a:r>
          </a:p>
          <a:p>
            <a:pPr>
              <a:lnSpc>
                <a:spcPct val="80000"/>
              </a:lnSpc>
              <a:defRPr sz="1600"/>
            </a:pPr>
            <a:r>
              <a:rPr lang="en-CA" dirty="0"/>
              <a:t>In the year </a:t>
            </a:r>
            <a:r>
              <a:rPr lang="en-CA" b="1" dirty="0"/>
              <a:t>-723</a:t>
            </a:r>
            <a:r>
              <a:rPr lang="en-CA" dirty="0"/>
              <a:t> </a:t>
            </a:r>
            <a:r>
              <a:rPr lang="en-CA" dirty="0" err="1"/>
              <a:t>Hoseah</a:t>
            </a:r>
            <a:r>
              <a:rPr lang="en-CA" dirty="0"/>
              <a:t> king of Israel was shut up and bound in prison. The King of Assyria then besieged Samaria and brought the people of Israel into captivity.</a:t>
            </a:r>
          </a:p>
          <a:p>
            <a:pPr>
              <a:lnSpc>
                <a:spcPct val="80000"/>
              </a:lnSpc>
              <a:defRPr sz="1600" b="1">
                <a:solidFill>
                  <a:srgbClr val="FF0000"/>
                </a:solidFill>
              </a:defRPr>
            </a:pPr>
            <a:r>
              <a:rPr lang="en-CA" dirty="0"/>
              <a:t>19 years </a:t>
            </a:r>
            <a:r>
              <a:rPr lang="en-CA" b="0" dirty="0">
                <a:solidFill>
                  <a:schemeClr val="accent4"/>
                </a:solidFill>
              </a:rPr>
              <a:t>before this event the Prophet Isaiah warned them about what was about to happened. But they did not change their ways.</a:t>
            </a:r>
          </a:p>
          <a:p>
            <a:pPr>
              <a:lnSpc>
                <a:spcPct val="80000"/>
              </a:lnSpc>
              <a:defRPr sz="1600"/>
            </a:pPr>
            <a:r>
              <a:rPr lang="en-CA" dirty="0"/>
              <a:t>When you add 2520 years to the year -723, you reach the year 1798. </a:t>
            </a:r>
          </a:p>
          <a:p>
            <a:pPr>
              <a:lnSpc>
                <a:spcPct val="80000"/>
              </a:lnSpc>
              <a:defRPr sz="1600"/>
            </a:pPr>
            <a:r>
              <a:rPr lang="en-CA" dirty="0"/>
              <a:t>1798 marks the end of 2520 years of indignation and captivity.</a:t>
            </a:r>
          </a:p>
          <a:p>
            <a:pPr>
              <a:lnSpc>
                <a:spcPct val="80000"/>
              </a:lnSpc>
              <a:defRPr sz="1600"/>
            </a:pPr>
            <a:r>
              <a:rPr lang="en-CA" dirty="0"/>
              <a:t>The pope was taken captive in 1798 and oppression of God’s people ended. The Christians are no longer under the papal yoke.</a:t>
            </a:r>
          </a:p>
          <a:p>
            <a:pPr>
              <a:lnSpc>
                <a:spcPct val="80000"/>
              </a:lnSpc>
              <a:defRPr sz="1600"/>
            </a:pPr>
            <a:r>
              <a:rPr lang="en-CA" dirty="0"/>
              <a:t>This 2520 was the curse of 2 abominations : 1260 years of Paganism and 1260 years of the papacy.</a:t>
            </a:r>
          </a:p>
          <a:p>
            <a:pPr marL="0" indent="0">
              <a:buNone/>
            </a:pPr>
            <a:endParaRPr lang="en-CA" dirty="0"/>
          </a:p>
        </p:txBody>
      </p:sp>
      <p:sp>
        <p:nvSpPr>
          <p:cNvPr id="4" name="Slide Number Placeholder 3">
            <a:extLst>
              <a:ext uri="{FF2B5EF4-FFF2-40B4-BE49-F238E27FC236}">
                <a16:creationId xmlns:a16="http://schemas.microsoft.com/office/drawing/2014/main" id="{2CA3BDC1-6B1B-4AEF-B5A6-41A9B81BF9CC}"/>
              </a:ext>
            </a:extLst>
          </p:cNvPr>
          <p:cNvSpPr>
            <a:spLocks noGrp="1"/>
          </p:cNvSpPr>
          <p:nvPr>
            <p:ph type="sldNum" sz="quarter" idx="12"/>
          </p:nvPr>
        </p:nvSpPr>
        <p:spPr/>
        <p:txBody>
          <a:bodyPr/>
          <a:lstStyle/>
          <a:p>
            <a:fld id="{CA9F504A-471B-4830-A8C9-D0F8BA9299FE}" type="slidenum">
              <a:rPr lang="en-CA" smtClean="0"/>
              <a:t>53</a:t>
            </a:fld>
            <a:endParaRPr lang="en-CA"/>
          </a:p>
        </p:txBody>
      </p:sp>
      <p:sp>
        <p:nvSpPr>
          <p:cNvPr id="6" name="TextBox 5">
            <a:extLst>
              <a:ext uri="{FF2B5EF4-FFF2-40B4-BE49-F238E27FC236}">
                <a16:creationId xmlns:a16="http://schemas.microsoft.com/office/drawing/2014/main" id="{416D1654-64B4-42B1-9C59-70B4C7B123FF}"/>
              </a:ext>
            </a:extLst>
          </p:cNvPr>
          <p:cNvSpPr txBox="1"/>
          <p:nvPr/>
        </p:nvSpPr>
        <p:spPr>
          <a:xfrm>
            <a:off x="1069849" y="6373367"/>
            <a:ext cx="5962548" cy="253916"/>
          </a:xfrm>
          <a:prstGeom prst="rect">
            <a:avLst/>
          </a:prstGeom>
          <a:noFill/>
        </p:spPr>
        <p:txBody>
          <a:bodyPr wrap="square">
            <a:spAutoFit/>
          </a:bodyPr>
          <a:lstStyle/>
          <a:p>
            <a:r>
              <a:rPr lang="en-CA" sz="1050" dirty="0"/>
              <a:t>2 Kings 17:1-6;18-24; 2 Chronicles 33:11; Isaiah 7,8; Isaiah 33:11; Lev. 26:18,21,24,28</a:t>
            </a:r>
          </a:p>
        </p:txBody>
      </p:sp>
    </p:spTree>
    <p:extLst>
      <p:ext uri="{BB962C8B-B14F-4D97-AF65-F5344CB8AC3E}">
        <p14:creationId xmlns:p14="http://schemas.microsoft.com/office/powerpoint/2010/main" val="7162974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8DF4-BA60-46EA-9EC5-BE31594B9AF2}"/>
              </a:ext>
            </a:extLst>
          </p:cNvPr>
          <p:cNvSpPr>
            <a:spLocks noGrp="1"/>
          </p:cNvSpPr>
          <p:nvPr>
            <p:ph type="title"/>
          </p:nvPr>
        </p:nvSpPr>
        <p:spPr/>
        <p:txBody>
          <a:bodyPr/>
          <a:lstStyle/>
          <a:p>
            <a:r>
              <a:rPr lang="en-CA" dirty="0"/>
              <a:t>The 2520, continued</a:t>
            </a:r>
          </a:p>
        </p:txBody>
      </p:sp>
      <p:sp>
        <p:nvSpPr>
          <p:cNvPr id="3" name="Content Placeholder 2">
            <a:extLst>
              <a:ext uri="{FF2B5EF4-FFF2-40B4-BE49-F238E27FC236}">
                <a16:creationId xmlns:a16="http://schemas.microsoft.com/office/drawing/2014/main" id="{3F15CDA3-FBC5-4ADB-8151-1BC64B21D995}"/>
              </a:ext>
            </a:extLst>
          </p:cNvPr>
          <p:cNvSpPr>
            <a:spLocks noGrp="1"/>
          </p:cNvSpPr>
          <p:nvPr>
            <p:ph idx="1"/>
          </p:nvPr>
        </p:nvSpPr>
        <p:spPr/>
        <p:txBody>
          <a:bodyPr/>
          <a:lstStyle/>
          <a:p>
            <a:pPr>
              <a:defRPr b="1">
                <a:solidFill>
                  <a:srgbClr val="00B050"/>
                </a:solidFill>
              </a:defRPr>
            </a:pPr>
            <a:r>
              <a:rPr lang="en-CA" dirty="0"/>
              <a:t>46 years </a:t>
            </a:r>
            <a:r>
              <a:rPr lang="en-CA" b="0" dirty="0">
                <a:solidFill>
                  <a:schemeClr val="accent4"/>
                </a:solidFill>
              </a:rPr>
              <a:t>later, the other 2520 started.</a:t>
            </a:r>
          </a:p>
          <a:p>
            <a:r>
              <a:rPr lang="en-CA" dirty="0"/>
              <a:t>It started when Manasseh king of Judah was taken captive to Babylon (-677) until Christ entered into the Most Holy place in 1844.</a:t>
            </a:r>
          </a:p>
          <a:p>
            <a:r>
              <a:rPr lang="en-CA" dirty="0"/>
              <a:t>The people of Judah were also warned by the prophet Isaiah just as he had spoken about northern kingdom of Israel also.</a:t>
            </a:r>
          </a:p>
          <a:p>
            <a:r>
              <a:rPr lang="en-CA" dirty="0"/>
              <a:t>So they had </a:t>
            </a:r>
            <a:r>
              <a:rPr lang="en-CA" b="1" dirty="0"/>
              <a:t>46 years </a:t>
            </a:r>
            <a:r>
              <a:rPr lang="en-CA" dirty="0"/>
              <a:t>to observe the consequences of the loss of the sovereignty of the northern kingdom of Israel.</a:t>
            </a:r>
          </a:p>
          <a:p>
            <a:endParaRPr lang="en-CA" dirty="0"/>
          </a:p>
        </p:txBody>
      </p:sp>
      <p:sp>
        <p:nvSpPr>
          <p:cNvPr id="4" name="Slide Number Placeholder 3">
            <a:extLst>
              <a:ext uri="{FF2B5EF4-FFF2-40B4-BE49-F238E27FC236}">
                <a16:creationId xmlns:a16="http://schemas.microsoft.com/office/drawing/2014/main" id="{488C3087-3FCE-40EB-8768-1EFED4C9D727}"/>
              </a:ext>
            </a:extLst>
          </p:cNvPr>
          <p:cNvSpPr>
            <a:spLocks noGrp="1"/>
          </p:cNvSpPr>
          <p:nvPr>
            <p:ph type="sldNum" sz="quarter" idx="12"/>
          </p:nvPr>
        </p:nvSpPr>
        <p:spPr/>
        <p:txBody>
          <a:bodyPr/>
          <a:lstStyle/>
          <a:p>
            <a:fld id="{CA9F504A-471B-4830-A8C9-D0F8BA9299FE}" type="slidenum">
              <a:rPr lang="en-CA" smtClean="0"/>
              <a:t>54</a:t>
            </a:fld>
            <a:endParaRPr lang="en-CA"/>
          </a:p>
        </p:txBody>
      </p:sp>
    </p:spTree>
    <p:extLst>
      <p:ext uri="{BB962C8B-B14F-4D97-AF65-F5344CB8AC3E}">
        <p14:creationId xmlns:p14="http://schemas.microsoft.com/office/powerpoint/2010/main" val="926688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A6FB-DADE-49F8-B2FF-2EF4928A5AF6}"/>
              </a:ext>
            </a:extLst>
          </p:cNvPr>
          <p:cNvSpPr>
            <a:spLocks noGrp="1"/>
          </p:cNvSpPr>
          <p:nvPr>
            <p:ph type="title"/>
          </p:nvPr>
        </p:nvSpPr>
        <p:spPr/>
        <p:txBody>
          <a:bodyPr/>
          <a:lstStyle/>
          <a:p>
            <a:r>
              <a:rPr lang="en-CA" dirty="0"/>
              <a:t>2520, continued</a:t>
            </a:r>
          </a:p>
        </p:txBody>
      </p:sp>
      <p:sp>
        <p:nvSpPr>
          <p:cNvPr id="3" name="Content Placeholder 2">
            <a:extLst>
              <a:ext uri="{FF2B5EF4-FFF2-40B4-BE49-F238E27FC236}">
                <a16:creationId xmlns:a16="http://schemas.microsoft.com/office/drawing/2014/main" id="{9354CD26-25EB-4C0D-86AD-67C4C4EA80EA}"/>
              </a:ext>
            </a:extLst>
          </p:cNvPr>
          <p:cNvSpPr>
            <a:spLocks noGrp="1"/>
          </p:cNvSpPr>
          <p:nvPr>
            <p:ph idx="1"/>
          </p:nvPr>
        </p:nvSpPr>
        <p:spPr/>
        <p:txBody>
          <a:bodyPr/>
          <a:lstStyle/>
          <a:p>
            <a:pPr>
              <a:lnSpc>
                <a:spcPct val="80000"/>
              </a:lnSpc>
              <a:defRPr sz="2000"/>
            </a:pPr>
            <a:r>
              <a:rPr lang="en-CA" dirty="0"/>
              <a:t>Now, the </a:t>
            </a:r>
            <a:r>
              <a:rPr lang="en-CA" b="1" dirty="0"/>
              <a:t>chiasm </a:t>
            </a:r>
            <a:r>
              <a:rPr lang="en-CA" dirty="0"/>
              <a:t>comes into place.</a:t>
            </a:r>
          </a:p>
          <a:p>
            <a:pPr>
              <a:lnSpc>
                <a:spcPct val="80000"/>
              </a:lnSpc>
              <a:defRPr sz="2000"/>
            </a:pPr>
            <a:r>
              <a:rPr lang="en-CA" dirty="0"/>
              <a:t>From the prophecy of Isaiah, we have </a:t>
            </a:r>
            <a:r>
              <a:rPr lang="en-CA" b="1" dirty="0">
                <a:solidFill>
                  <a:srgbClr val="FF0000"/>
                </a:solidFill>
              </a:rPr>
              <a:t>19</a:t>
            </a:r>
            <a:r>
              <a:rPr lang="en-CA" b="1" dirty="0"/>
              <a:t> + </a:t>
            </a:r>
            <a:r>
              <a:rPr lang="en-CA" b="1" dirty="0">
                <a:solidFill>
                  <a:srgbClr val="00B050"/>
                </a:solidFill>
              </a:rPr>
              <a:t>46</a:t>
            </a:r>
            <a:r>
              <a:rPr lang="en-CA" b="1" dirty="0"/>
              <a:t> </a:t>
            </a:r>
            <a:r>
              <a:rPr lang="en-CA" dirty="0"/>
              <a:t>= 65 years that start the </a:t>
            </a:r>
            <a:r>
              <a:rPr lang="en-CA" b="1" dirty="0"/>
              <a:t>scattering</a:t>
            </a:r>
            <a:r>
              <a:rPr lang="en-CA" dirty="0"/>
              <a:t> of God’s people.</a:t>
            </a:r>
          </a:p>
          <a:p>
            <a:pPr>
              <a:lnSpc>
                <a:spcPct val="80000"/>
              </a:lnSpc>
              <a:defRPr sz="2000"/>
            </a:pPr>
            <a:r>
              <a:rPr lang="en-CA" dirty="0"/>
              <a:t>From 1798 to 1844, we have </a:t>
            </a:r>
            <a:r>
              <a:rPr lang="en-CA" b="1" dirty="0">
                <a:solidFill>
                  <a:srgbClr val="00B050"/>
                </a:solidFill>
              </a:rPr>
              <a:t>46 years</a:t>
            </a:r>
            <a:r>
              <a:rPr lang="en-CA" dirty="0"/>
              <a:t> for the </a:t>
            </a:r>
            <a:r>
              <a:rPr lang="en-CA" b="1" dirty="0"/>
              <a:t>gathering</a:t>
            </a:r>
            <a:r>
              <a:rPr lang="en-CA" dirty="0"/>
              <a:t> of God’s people.</a:t>
            </a:r>
          </a:p>
          <a:p>
            <a:pPr>
              <a:lnSpc>
                <a:spcPct val="80000"/>
              </a:lnSpc>
              <a:defRPr sz="2000"/>
            </a:pPr>
            <a:r>
              <a:rPr lang="en-CA" dirty="0"/>
              <a:t>To have a perfect Chiasm, you have to add 19 years to the end of the 46 years (this is hidden treasure).</a:t>
            </a:r>
          </a:p>
          <a:p>
            <a:pPr>
              <a:lnSpc>
                <a:spcPct val="80000"/>
              </a:lnSpc>
              <a:defRPr sz="2000"/>
            </a:pPr>
            <a:r>
              <a:rPr lang="en-CA" dirty="0"/>
              <a:t>And </a:t>
            </a:r>
            <a:r>
              <a:rPr lang="en-CA" b="1" dirty="0"/>
              <a:t>1844 + </a:t>
            </a:r>
            <a:r>
              <a:rPr lang="en-CA" b="1" dirty="0">
                <a:solidFill>
                  <a:srgbClr val="FF0000"/>
                </a:solidFill>
              </a:rPr>
              <a:t>19 </a:t>
            </a:r>
            <a:r>
              <a:rPr lang="en-CA" b="1" dirty="0"/>
              <a:t>= 1863!</a:t>
            </a:r>
          </a:p>
          <a:p>
            <a:pPr>
              <a:lnSpc>
                <a:spcPct val="80000"/>
              </a:lnSpc>
              <a:defRPr sz="2000"/>
            </a:pPr>
            <a:r>
              <a:rPr lang="en-CA" dirty="0"/>
              <a:t>So, the Lord could have come back in the year 1863 to gather His people as the 2520 years of scattering end with God gathering His people again!</a:t>
            </a:r>
          </a:p>
          <a:p>
            <a:endParaRPr lang="en-CA" dirty="0"/>
          </a:p>
        </p:txBody>
      </p:sp>
      <p:sp>
        <p:nvSpPr>
          <p:cNvPr id="4" name="Slide Number Placeholder 3">
            <a:extLst>
              <a:ext uri="{FF2B5EF4-FFF2-40B4-BE49-F238E27FC236}">
                <a16:creationId xmlns:a16="http://schemas.microsoft.com/office/drawing/2014/main" id="{98ED7FBD-5917-4C21-90D1-973E598121E3}"/>
              </a:ext>
            </a:extLst>
          </p:cNvPr>
          <p:cNvSpPr>
            <a:spLocks noGrp="1"/>
          </p:cNvSpPr>
          <p:nvPr>
            <p:ph type="sldNum" sz="quarter" idx="12"/>
          </p:nvPr>
        </p:nvSpPr>
        <p:spPr/>
        <p:txBody>
          <a:bodyPr/>
          <a:lstStyle/>
          <a:p>
            <a:fld id="{CA9F504A-471B-4830-A8C9-D0F8BA9299FE}" type="slidenum">
              <a:rPr lang="en-CA" smtClean="0"/>
              <a:t>55</a:t>
            </a:fld>
            <a:endParaRPr lang="en-CA"/>
          </a:p>
        </p:txBody>
      </p:sp>
    </p:spTree>
    <p:extLst>
      <p:ext uri="{BB962C8B-B14F-4D97-AF65-F5344CB8AC3E}">
        <p14:creationId xmlns:p14="http://schemas.microsoft.com/office/powerpoint/2010/main" val="3340251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44B-F2BF-4ED1-A8D7-7A43FEDDDE99}"/>
              </a:ext>
            </a:extLst>
          </p:cNvPr>
          <p:cNvSpPr>
            <a:spLocks noGrp="1"/>
          </p:cNvSpPr>
          <p:nvPr>
            <p:ph type="title"/>
          </p:nvPr>
        </p:nvSpPr>
        <p:spPr>
          <a:xfrm>
            <a:off x="1069848" y="437498"/>
            <a:ext cx="10058400" cy="1609344"/>
          </a:xfrm>
        </p:spPr>
        <p:txBody>
          <a:bodyPr/>
          <a:lstStyle/>
          <a:p>
            <a:pPr algn="ctr"/>
            <a:r>
              <a:rPr lang="en-CA" dirty="0"/>
              <a:t>The 2520 chiasm</a:t>
            </a:r>
          </a:p>
        </p:txBody>
      </p:sp>
      <p:sp>
        <p:nvSpPr>
          <p:cNvPr id="3" name="Slide Number Placeholder 2">
            <a:extLst>
              <a:ext uri="{FF2B5EF4-FFF2-40B4-BE49-F238E27FC236}">
                <a16:creationId xmlns:a16="http://schemas.microsoft.com/office/drawing/2014/main" id="{FD111ADF-3AFE-4EBF-8D26-82F78CE1D60F}"/>
              </a:ext>
            </a:extLst>
          </p:cNvPr>
          <p:cNvSpPr>
            <a:spLocks noGrp="1"/>
          </p:cNvSpPr>
          <p:nvPr>
            <p:ph type="sldNum" sz="quarter" idx="12"/>
          </p:nvPr>
        </p:nvSpPr>
        <p:spPr/>
        <p:txBody>
          <a:bodyPr/>
          <a:lstStyle/>
          <a:p>
            <a:fld id="{CA9F504A-471B-4830-A8C9-D0F8BA9299FE}" type="slidenum">
              <a:rPr lang="en-CA" smtClean="0"/>
              <a:t>56</a:t>
            </a:fld>
            <a:endParaRPr lang="en-CA"/>
          </a:p>
        </p:txBody>
      </p:sp>
      <p:cxnSp>
        <p:nvCxnSpPr>
          <p:cNvPr id="5" name="Straight Connector 4">
            <a:extLst>
              <a:ext uri="{FF2B5EF4-FFF2-40B4-BE49-F238E27FC236}">
                <a16:creationId xmlns:a16="http://schemas.microsoft.com/office/drawing/2014/main" id="{27C44205-8AB6-49D5-968A-6762D9A7E6FB}"/>
              </a:ext>
            </a:extLst>
          </p:cNvPr>
          <p:cNvCxnSpPr>
            <a:cxnSpLocks/>
          </p:cNvCxnSpPr>
          <p:nvPr/>
        </p:nvCxnSpPr>
        <p:spPr>
          <a:xfrm>
            <a:off x="2356701" y="3355942"/>
            <a:ext cx="5929460"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0E57DBAF-A116-415B-9D09-48E2C4457431}"/>
              </a:ext>
            </a:extLst>
          </p:cNvPr>
          <p:cNvCxnSpPr>
            <a:cxnSpLocks/>
          </p:cNvCxnSpPr>
          <p:nvPr/>
        </p:nvCxnSpPr>
        <p:spPr>
          <a:xfrm>
            <a:off x="3855563" y="4903509"/>
            <a:ext cx="6042581" cy="0"/>
          </a:xfrm>
          <a:prstGeom prst="line">
            <a:avLst/>
          </a:prstGeom>
          <a:ln w="5715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53044A3E-DB97-44C3-99F3-CB28277F8A67}"/>
              </a:ext>
            </a:extLst>
          </p:cNvPr>
          <p:cNvCxnSpPr/>
          <p:nvPr/>
        </p:nvCxnSpPr>
        <p:spPr>
          <a:xfrm>
            <a:off x="782425" y="3355942"/>
            <a:ext cx="140459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2AC19B2-E68E-4859-845A-DBA92C9FAA15}"/>
              </a:ext>
            </a:extLst>
          </p:cNvPr>
          <p:cNvCxnSpPr/>
          <p:nvPr/>
        </p:nvCxnSpPr>
        <p:spPr>
          <a:xfrm>
            <a:off x="8382001" y="3355942"/>
            <a:ext cx="140459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DB22AC-A71F-46CF-B27D-DA5088719C5C}"/>
              </a:ext>
            </a:extLst>
          </p:cNvPr>
          <p:cNvCxnSpPr/>
          <p:nvPr/>
        </p:nvCxnSpPr>
        <p:spPr>
          <a:xfrm>
            <a:off x="2421652" y="4903509"/>
            <a:ext cx="140459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25BBF2-5AB8-424D-A1E8-E2FFBF955DBF}"/>
              </a:ext>
            </a:extLst>
          </p:cNvPr>
          <p:cNvCxnSpPr/>
          <p:nvPr/>
        </p:nvCxnSpPr>
        <p:spPr>
          <a:xfrm>
            <a:off x="9906534" y="4903509"/>
            <a:ext cx="1404594"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F6014D-8A86-4695-9E1E-99C2D30B0208}"/>
              </a:ext>
            </a:extLst>
          </p:cNvPr>
          <p:cNvCxnSpPr/>
          <p:nvPr/>
        </p:nvCxnSpPr>
        <p:spPr>
          <a:xfrm>
            <a:off x="782425" y="2714920"/>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9AB627-DCE7-4636-AE8E-F693FC15469B}"/>
              </a:ext>
            </a:extLst>
          </p:cNvPr>
          <p:cNvCxnSpPr/>
          <p:nvPr/>
        </p:nvCxnSpPr>
        <p:spPr>
          <a:xfrm>
            <a:off x="2356701" y="2714920"/>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3ECFE4F-CF5B-4F3F-B9C6-C2903E6B3137}"/>
              </a:ext>
            </a:extLst>
          </p:cNvPr>
          <p:cNvCxnSpPr/>
          <p:nvPr/>
        </p:nvCxnSpPr>
        <p:spPr>
          <a:xfrm>
            <a:off x="9786595" y="2714920"/>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5FD52E-1E81-494D-A5FD-5CD2AEC6C479}"/>
              </a:ext>
            </a:extLst>
          </p:cNvPr>
          <p:cNvCxnSpPr/>
          <p:nvPr/>
        </p:nvCxnSpPr>
        <p:spPr>
          <a:xfrm>
            <a:off x="2421652" y="4262487"/>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14032D3-6893-4068-8157-1500439AF0D8}"/>
              </a:ext>
            </a:extLst>
          </p:cNvPr>
          <p:cNvCxnSpPr/>
          <p:nvPr/>
        </p:nvCxnSpPr>
        <p:spPr>
          <a:xfrm>
            <a:off x="8327011" y="2714920"/>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46BFA-718F-48F4-B792-092547750A32}"/>
              </a:ext>
            </a:extLst>
          </p:cNvPr>
          <p:cNvCxnSpPr/>
          <p:nvPr/>
        </p:nvCxnSpPr>
        <p:spPr>
          <a:xfrm>
            <a:off x="3865525" y="4262487"/>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DC2FFD-E721-40DE-8BF8-DB7BAECF7D45}"/>
              </a:ext>
            </a:extLst>
          </p:cNvPr>
          <p:cNvCxnSpPr/>
          <p:nvPr/>
        </p:nvCxnSpPr>
        <p:spPr>
          <a:xfrm>
            <a:off x="11311128" y="4262487"/>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4BA11A-25A5-4047-B354-68F7642E3E4D}"/>
              </a:ext>
            </a:extLst>
          </p:cNvPr>
          <p:cNvCxnSpPr/>
          <p:nvPr/>
        </p:nvCxnSpPr>
        <p:spPr>
          <a:xfrm>
            <a:off x="9917532" y="4262487"/>
            <a:ext cx="0" cy="64102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566CC80-D8F2-4FDB-9E9D-A43B024B66CD}"/>
              </a:ext>
            </a:extLst>
          </p:cNvPr>
          <p:cNvSpPr txBox="1"/>
          <p:nvPr/>
        </p:nvSpPr>
        <p:spPr>
          <a:xfrm>
            <a:off x="391118" y="2314548"/>
            <a:ext cx="678730" cy="369331"/>
          </a:xfrm>
          <a:prstGeom prst="rect">
            <a:avLst/>
          </a:prstGeom>
          <a:noFill/>
        </p:spPr>
        <p:txBody>
          <a:bodyPr wrap="square" rtlCol="0">
            <a:spAutoFit/>
          </a:bodyPr>
          <a:lstStyle/>
          <a:p>
            <a:r>
              <a:rPr lang="en-CA" b="1" dirty="0"/>
              <a:t>-742</a:t>
            </a:r>
          </a:p>
        </p:txBody>
      </p:sp>
      <p:sp>
        <p:nvSpPr>
          <p:cNvPr id="31" name="TextBox 30">
            <a:extLst>
              <a:ext uri="{FF2B5EF4-FFF2-40B4-BE49-F238E27FC236}">
                <a16:creationId xmlns:a16="http://schemas.microsoft.com/office/drawing/2014/main" id="{A7724DAD-4C0E-4829-AF9E-79D4D0762F12}"/>
              </a:ext>
            </a:extLst>
          </p:cNvPr>
          <p:cNvSpPr txBox="1"/>
          <p:nvPr/>
        </p:nvSpPr>
        <p:spPr>
          <a:xfrm>
            <a:off x="2017336" y="2313762"/>
            <a:ext cx="678730" cy="369332"/>
          </a:xfrm>
          <a:prstGeom prst="rect">
            <a:avLst/>
          </a:prstGeom>
          <a:noFill/>
        </p:spPr>
        <p:txBody>
          <a:bodyPr wrap="square" rtlCol="0">
            <a:spAutoFit/>
          </a:bodyPr>
          <a:lstStyle/>
          <a:p>
            <a:r>
              <a:rPr lang="en-CA" b="1" dirty="0"/>
              <a:t>-723</a:t>
            </a:r>
          </a:p>
        </p:txBody>
      </p:sp>
      <p:sp>
        <p:nvSpPr>
          <p:cNvPr id="32" name="TextBox 31">
            <a:extLst>
              <a:ext uri="{FF2B5EF4-FFF2-40B4-BE49-F238E27FC236}">
                <a16:creationId xmlns:a16="http://schemas.microsoft.com/office/drawing/2014/main" id="{C75436AA-EB0B-4CAC-BDE8-F797130F5506}"/>
              </a:ext>
            </a:extLst>
          </p:cNvPr>
          <p:cNvSpPr txBox="1"/>
          <p:nvPr/>
        </p:nvSpPr>
        <p:spPr>
          <a:xfrm>
            <a:off x="9422879" y="2332060"/>
            <a:ext cx="727431" cy="369332"/>
          </a:xfrm>
          <a:prstGeom prst="rect">
            <a:avLst/>
          </a:prstGeom>
          <a:noFill/>
        </p:spPr>
        <p:txBody>
          <a:bodyPr wrap="square" rtlCol="0">
            <a:spAutoFit/>
          </a:bodyPr>
          <a:lstStyle/>
          <a:p>
            <a:r>
              <a:rPr lang="en-CA" b="1" dirty="0"/>
              <a:t>1844</a:t>
            </a:r>
          </a:p>
        </p:txBody>
      </p:sp>
      <p:sp>
        <p:nvSpPr>
          <p:cNvPr id="33" name="TextBox 32">
            <a:extLst>
              <a:ext uri="{FF2B5EF4-FFF2-40B4-BE49-F238E27FC236}">
                <a16:creationId xmlns:a16="http://schemas.microsoft.com/office/drawing/2014/main" id="{0567BE91-B420-47F8-9ECA-DBF5C523F846}"/>
              </a:ext>
            </a:extLst>
          </p:cNvPr>
          <p:cNvSpPr txBox="1"/>
          <p:nvPr/>
        </p:nvSpPr>
        <p:spPr>
          <a:xfrm>
            <a:off x="7987645" y="2302112"/>
            <a:ext cx="713293" cy="369332"/>
          </a:xfrm>
          <a:prstGeom prst="rect">
            <a:avLst/>
          </a:prstGeom>
          <a:noFill/>
        </p:spPr>
        <p:txBody>
          <a:bodyPr wrap="square" rtlCol="0">
            <a:spAutoFit/>
          </a:bodyPr>
          <a:lstStyle/>
          <a:p>
            <a:r>
              <a:rPr lang="en-CA" b="1" dirty="0"/>
              <a:t>1798</a:t>
            </a:r>
          </a:p>
        </p:txBody>
      </p:sp>
      <p:sp>
        <p:nvSpPr>
          <p:cNvPr id="35" name="TextBox 34">
            <a:extLst>
              <a:ext uri="{FF2B5EF4-FFF2-40B4-BE49-F238E27FC236}">
                <a16:creationId xmlns:a16="http://schemas.microsoft.com/office/drawing/2014/main" id="{55F5A893-FE17-41DE-B213-D366E774CCFF}"/>
              </a:ext>
            </a:extLst>
          </p:cNvPr>
          <p:cNvSpPr txBox="1"/>
          <p:nvPr/>
        </p:nvSpPr>
        <p:spPr>
          <a:xfrm>
            <a:off x="3526160" y="3893155"/>
            <a:ext cx="678730" cy="369331"/>
          </a:xfrm>
          <a:prstGeom prst="rect">
            <a:avLst/>
          </a:prstGeom>
          <a:noFill/>
        </p:spPr>
        <p:txBody>
          <a:bodyPr wrap="square" rtlCol="0">
            <a:spAutoFit/>
          </a:bodyPr>
          <a:lstStyle/>
          <a:p>
            <a:r>
              <a:rPr lang="en-CA" b="1" dirty="0"/>
              <a:t>-677</a:t>
            </a:r>
          </a:p>
        </p:txBody>
      </p:sp>
      <p:sp>
        <p:nvSpPr>
          <p:cNvPr id="36" name="TextBox 35">
            <a:extLst>
              <a:ext uri="{FF2B5EF4-FFF2-40B4-BE49-F238E27FC236}">
                <a16:creationId xmlns:a16="http://schemas.microsoft.com/office/drawing/2014/main" id="{D23A8DF8-C19F-430D-BB3D-492DB5D473FF}"/>
              </a:ext>
            </a:extLst>
          </p:cNvPr>
          <p:cNvSpPr txBox="1"/>
          <p:nvPr/>
        </p:nvSpPr>
        <p:spPr>
          <a:xfrm>
            <a:off x="2017336" y="3868858"/>
            <a:ext cx="678730" cy="369331"/>
          </a:xfrm>
          <a:prstGeom prst="rect">
            <a:avLst/>
          </a:prstGeom>
          <a:noFill/>
        </p:spPr>
        <p:txBody>
          <a:bodyPr wrap="square" rtlCol="0">
            <a:spAutoFit/>
          </a:bodyPr>
          <a:lstStyle/>
          <a:p>
            <a:r>
              <a:rPr lang="en-CA" b="1" dirty="0"/>
              <a:t>-723</a:t>
            </a:r>
          </a:p>
        </p:txBody>
      </p:sp>
      <p:sp>
        <p:nvSpPr>
          <p:cNvPr id="37" name="TextBox 36">
            <a:extLst>
              <a:ext uri="{FF2B5EF4-FFF2-40B4-BE49-F238E27FC236}">
                <a16:creationId xmlns:a16="http://schemas.microsoft.com/office/drawing/2014/main" id="{6702642D-7C27-4EA9-AAC6-BA56E3498288}"/>
              </a:ext>
            </a:extLst>
          </p:cNvPr>
          <p:cNvSpPr txBox="1"/>
          <p:nvPr/>
        </p:nvSpPr>
        <p:spPr>
          <a:xfrm>
            <a:off x="9553816" y="3812298"/>
            <a:ext cx="727431" cy="369332"/>
          </a:xfrm>
          <a:prstGeom prst="rect">
            <a:avLst/>
          </a:prstGeom>
          <a:noFill/>
        </p:spPr>
        <p:txBody>
          <a:bodyPr wrap="square" rtlCol="0">
            <a:spAutoFit/>
          </a:bodyPr>
          <a:lstStyle/>
          <a:p>
            <a:r>
              <a:rPr lang="en-CA" b="1" dirty="0"/>
              <a:t>1844</a:t>
            </a:r>
          </a:p>
        </p:txBody>
      </p:sp>
      <p:sp>
        <p:nvSpPr>
          <p:cNvPr id="38" name="TextBox 37">
            <a:extLst>
              <a:ext uri="{FF2B5EF4-FFF2-40B4-BE49-F238E27FC236}">
                <a16:creationId xmlns:a16="http://schemas.microsoft.com/office/drawing/2014/main" id="{7EF820B7-23CE-4103-9C13-EA87A764656A}"/>
              </a:ext>
            </a:extLst>
          </p:cNvPr>
          <p:cNvSpPr txBox="1"/>
          <p:nvPr/>
        </p:nvSpPr>
        <p:spPr>
          <a:xfrm>
            <a:off x="10903737" y="3803427"/>
            <a:ext cx="727431" cy="369332"/>
          </a:xfrm>
          <a:prstGeom prst="rect">
            <a:avLst/>
          </a:prstGeom>
          <a:noFill/>
        </p:spPr>
        <p:txBody>
          <a:bodyPr wrap="square" rtlCol="0">
            <a:spAutoFit/>
          </a:bodyPr>
          <a:lstStyle/>
          <a:p>
            <a:r>
              <a:rPr lang="en-CA" b="1" dirty="0"/>
              <a:t>1863</a:t>
            </a:r>
          </a:p>
        </p:txBody>
      </p:sp>
      <p:sp>
        <p:nvSpPr>
          <p:cNvPr id="39" name="TextBox 38">
            <a:extLst>
              <a:ext uri="{FF2B5EF4-FFF2-40B4-BE49-F238E27FC236}">
                <a16:creationId xmlns:a16="http://schemas.microsoft.com/office/drawing/2014/main" id="{4191622B-5256-42BD-A762-30B3BE67F5E6}"/>
              </a:ext>
            </a:extLst>
          </p:cNvPr>
          <p:cNvSpPr txBox="1"/>
          <p:nvPr/>
        </p:nvSpPr>
        <p:spPr>
          <a:xfrm>
            <a:off x="8854917" y="2973082"/>
            <a:ext cx="567962" cy="369332"/>
          </a:xfrm>
          <a:prstGeom prst="rect">
            <a:avLst/>
          </a:prstGeom>
          <a:noFill/>
        </p:spPr>
        <p:txBody>
          <a:bodyPr wrap="square" rtlCol="0">
            <a:spAutoFit/>
          </a:bodyPr>
          <a:lstStyle/>
          <a:p>
            <a:r>
              <a:rPr lang="en-CA" b="1" dirty="0">
                <a:solidFill>
                  <a:srgbClr val="00B050"/>
                </a:solidFill>
              </a:rPr>
              <a:t>46</a:t>
            </a:r>
          </a:p>
        </p:txBody>
      </p:sp>
      <p:sp>
        <p:nvSpPr>
          <p:cNvPr id="41" name="TextBox 40">
            <a:extLst>
              <a:ext uri="{FF2B5EF4-FFF2-40B4-BE49-F238E27FC236}">
                <a16:creationId xmlns:a16="http://schemas.microsoft.com/office/drawing/2014/main" id="{0FECF646-FE8A-4EFE-820E-89DE58E29517}"/>
              </a:ext>
            </a:extLst>
          </p:cNvPr>
          <p:cNvSpPr txBox="1"/>
          <p:nvPr/>
        </p:nvSpPr>
        <p:spPr>
          <a:xfrm>
            <a:off x="2894570" y="4480377"/>
            <a:ext cx="567962" cy="369332"/>
          </a:xfrm>
          <a:prstGeom prst="rect">
            <a:avLst/>
          </a:prstGeom>
          <a:noFill/>
        </p:spPr>
        <p:txBody>
          <a:bodyPr wrap="square" rtlCol="0">
            <a:spAutoFit/>
          </a:bodyPr>
          <a:lstStyle/>
          <a:p>
            <a:r>
              <a:rPr lang="en-CA" b="1" dirty="0">
                <a:solidFill>
                  <a:srgbClr val="00B050"/>
                </a:solidFill>
              </a:rPr>
              <a:t>46</a:t>
            </a:r>
          </a:p>
        </p:txBody>
      </p:sp>
      <p:sp>
        <p:nvSpPr>
          <p:cNvPr id="42" name="TextBox 41">
            <a:extLst>
              <a:ext uri="{FF2B5EF4-FFF2-40B4-BE49-F238E27FC236}">
                <a16:creationId xmlns:a16="http://schemas.microsoft.com/office/drawing/2014/main" id="{BD18FF3E-D929-425D-BEFB-50D3AE40BF5E}"/>
              </a:ext>
            </a:extLst>
          </p:cNvPr>
          <p:cNvSpPr txBox="1"/>
          <p:nvPr/>
        </p:nvSpPr>
        <p:spPr>
          <a:xfrm>
            <a:off x="1285582" y="2945049"/>
            <a:ext cx="567962" cy="369332"/>
          </a:xfrm>
          <a:prstGeom prst="rect">
            <a:avLst/>
          </a:prstGeom>
          <a:noFill/>
        </p:spPr>
        <p:txBody>
          <a:bodyPr wrap="square" rtlCol="0">
            <a:spAutoFit/>
          </a:bodyPr>
          <a:lstStyle/>
          <a:p>
            <a:r>
              <a:rPr lang="en-CA" b="1" dirty="0">
                <a:solidFill>
                  <a:srgbClr val="FF0000"/>
                </a:solidFill>
              </a:rPr>
              <a:t>19</a:t>
            </a:r>
          </a:p>
        </p:txBody>
      </p:sp>
      <p:sp>
        <p:nvSpPr>
          <p:cNvPr id="43" name="TextBox 42">
            <a:extLst>
              <a:ext uri="{FF2B5EF4-FFF2-40B4-BE49-F238E27FC236}">
                <a16:creationId xmlns:a16="http://schemas.microsoft.com/office/drawing/2014/main" id="{057EE2D8-4267-4913-B9CE-45C8106D4FA6}"/>
              </a:ext>
            </a:extLst>
          </p:cNvPr>
          <p:cNvSpPr txBox="1"/>
          <p:nvPr/>
        </p:nvSpPr>
        <p:spPr>
          <a:xfrm>
            <a:off x="10463116" y="4534177"/>
            <a:ext cx="567962" cy="369332"/>
          </a:xfrm>
          <a:prstGeom prst="rect">
            <a:avLst/>
          </a:prstGeom>
          <a:noFill/>
        </p:spPr>
        <p:txBody>
          <a:bodyPr wrap="square" rtlCol="0">
            <a:spAutoFit/>
          </a:bodyPr>
          <a:lstStyle/>
          <a:p>
            <a:r>
              <a:rPr lang="en-CA" b="1" dirty="0">
                <a:solidFill>
                  <a:srgbClr val="FF0000"/>
                </a:solidFill>
              </a:rPr>
              <a:t>19</a:t>
            </a:r>
          </a:p>
        </p:txBody>
      </p:sp>
      <p:sp>
        <p:nvSpPr>
          <p:cNvPr id="44" name="Arrow: Curved Down 43">
            <a:extLst>
              <a:ext uri="{FF2B5EF4-FFF2-40B4-BE49-F238E27FC236}">
                <a16:creationId xmlns:a16="http://schemas.microsoft.com/office/drawing/2014/main" id="{511F0C5B-A5E5-4322-B35D-FF6823090DD4}"/>
              </a:ext>
            </a:extLst>
          </p:cNvPr>
          <p:cNvSpPr/>
          <p:nvPr/>
        </p:nvSpPr>
        <p:spPr>
          <a:xfrm>
            <a:off x="2421652" y="1808376"/>
            <a:ext cx="5960349" cy="59545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45" name="Arrow: Curved Down 44">
            <a:extLst>
              <a:ext uri="{FF2B5EF4-FFF2-40B4-BE49-F238E27FC236}">
                <a16:creationId xmlns:a16="http://schemas.microsoft.com/office/drawing/2014/main" id="{B0F12F85-CC9B-4C9E-A28E-D5F229F50840}"/>
              </a:ext>
            </a:extLst>
          </p:cNvPr>
          <p:cNvSpPr/>
          <p:nvPr/>
        </p:nvSpPr>
        <p:spPr>
          <a:xfrm>
            <a:off x="3930977" y="3355942"/>
            <a:ext cx="5960349" cy="59545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solidFill>
                <a:schemeClr val="tx1"/>
              </a:solidFill>
            </a:endParaRPr>
          </a:p>
        </p:txBody>
      </p:sp>
      <p:sp>
        <p:nvSpPr>
          <p:cNvPr id="46" name="TextBox 45">
            <a:extLst>
              <a:ext uri="{FF2B5EF4-FFF2-40B4-BE49-F238E27FC236}">
                <a16:creationId xmlns:a16="http://schemas.microsoft.com/office/drawing/2014/main" id="{0AC131B1-3E6B-4C48-9003-ABF1576F6571}"/>
              </a:ext>
            </a:extLst>
          </p:cNvPr>
          <p:cNvSpPr txBox="1"/>
          <p:nvPr/>
        </p:nvSpPr>
        <p:spPr>
          <a:xfrm>
            <a:off x="4957715" y="1851414"/>
            <a:ext cx="547539" cy="253916"/>
          </a:xfrm>
          <a:prstGeom prst="rect">
            <a:avLst/>
          </a:prstGeom>
          <a:noFill/>
        </p:spPr>
        <p:txBody>
          <a:bodyPr wrap="square" rtlCol="0">
            <a:spAutoFit/>
          </a:bodyPr>
          <a:lstStyle/>
          <a:p>
            <a:r>
              <a:rPr lang="en-CA" sz="1050" b="1" dirty="0"/>
              <a:t>2520</a:t>
            </a:r>
          </a:p>
        </p:txBody>
      </p:sp>
      <p:sp>
        <p:nvSpPr>
          <p:cNvPr id="47" name="TextBox 46">
            <a:extLst>
              <a:ext uri="{FF2B5EF4-FFF2-40B4-BE49-F238E27FC236}">
                <a16:creationId xmlns:a16="http://schemas.microsoft.com/office/drawing/2014/main" id="{BFE9902D-3217-4FF6-993B-5A585224A7CD}"/>
              </a:ext>
            </a:extLst>
          </p:cNvPr>
          <p:cNvSpPr txBox="1"/>
          <p:nvPr/>
        </p:nvSpPr>
        <p:spPr>
          <a:xfrm>
            <a:off x="6363612" y="3353508"/>
            <a:ext cx="547539" cy="253916"/>
          </a:xfrm>
          <a:prstGeom prst="rect">
            <a:avLst/>
          </a:prstGeom>
          <a:noFill/>
        </p:spPr>
        <p:txBody>
          <a:bodyPr wrap="square" rtlCol="0">
            <a:spAutoFit/>
          </a:bodyPr>
          <a:lstStyle/>
          <a:p>
            <a:r>
              <a:rPr lang="en-CA" sz="1050" b="1" dirty="0"/>
              <a:t>2520</a:t>
            </a:r>
          </a:p>
        </p:txBody>
      </p:sp>
    </p:spTree>
    <p:extLst>
      <p:ext uri="{BB962C8B-B14F-4D97-AF65-F5344CB8AC3E}">
        <p14:creationId xmlns:p14="http://schemas.microsoft.com/office/powerpoint/2010/main" val="215641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B7A9-8632-4C26-861F-E9F0D535C8F8}"/>
              </a:ext>
            </a:extLst>
          </p:cNvPr>
          <p:cNvSpPr>
            <a:spLocks noGrp="1"/>
          </p:cNvSpPr>
          <p:nvPr>
            <p:ph type="title"/>
          </p:nvPr>
        </p:nvSpPr>
        <p:spPr/>
        <p:txBody>
          <a:bodyPr/>
          <a:lstStyle/>
          <a:p>
            <a:pPr algn="ctr"/>
            <a:r>
              <a:rPr lang="en-CA" dirty="0"/>
              <a:t>SUMMARY</a:t>
            </a:r>
          </a:p>
        </p:txBody>
      </p:sp>
      <p:sp>
        <p:nvSpPr>
          <p:cNvPr id="3" name="Content Placeholder 2">
            <a:extLst>
              <a:ext uri="{FF2B5EF4-FFF2-40B4-BE49-F238E27FC236}">
                <a16:creationId xmlns:a16="http://schemas.microsoft.com/office/drawing/2014/main" id="{B6CE10DA-552B-45CC-9A98-604B27D87A67}"/>
              </a:ext>
            </a:extLst>
          </p:cNvPr>
          <p:cNvSpPr>
            <a:spLocks noGrp="1"/>
          </p:cNvSpPr>
          <p:nvPr>
            <p:ph idx="1"/>
          </p:nvPr>
        </p:nvSpPr>
        <p:spPr/>
        <p:txBody>
          <a:bodyPr/>
          <a:lstStyle/>
          <a:p>
            <a:r>
              <a:rPr lang="en-CA" dirty="0"/>
              <a:t>Since the arrival of the second angel on April 19, 1844, the churches are more and more corrupt.</a:t>
            </a:r>
          </a:p>
          <a:p>
            <a:r>
              <a:rPr lang="en-CA" dirty="0"/>
              <a:t>Slavery is the sin that fill the cup of God’s indignation. The churches (the wicked) are to drink of the wrath of God.</a:t>
            </a:r>
          </a:p>
          <a:p>
            <a:r>
              <a:rPr lang="en-CA" dirty="0"/>
              <a:t>The angel of Rev.18 goes down, judgement is on its way.</a:t>
            </a:r>
          </a:p>
          <a:p>
            <a:r>
              <a:rPr lang="en-CA" dirty="0"/>
              <a:t>The angel confirms that the fearful </a:t>
            </a:r>
            <a:r>
              <a:rPr lang="en-CA" dirty="0" err="1"/>
              <a:t>threatenings</a:t>
            </a:r>
            <a:r>
              <a:rPr lang="en-CA" dirty="0"/>
              <a:t> of the third angel are to be realized.</a:t>
            </a:r>
          </a:p>
          <a:p>
            <a:r>
              <a:rPr lang="en-CA" dirty="0"/>
              <a:t>The fearful realities of the judgement are soon to come. They are the seven last plagues.</a:t>
            </a:r>
          </a:p>
          <a:p>
            <a:r>
              <a:rPr lang="en-CA" dirty="0"/>
              <a:t>The judgement comes before the second coming of Christ</a:t>
            </a:r>
          </a:p>
          <a:p>
            <a:r>
              <a:rPr lang="en-CA" dirty="0"/>
              <a:t>Ellen white thought Christ would have come in 1863.</a:t>
            </a:r>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A52A2427-E00B-4ED1-AE5C-52C76D690EB4}"/>
              </a:ext>
            </a:extLst>
          </p:cNvPr>
          <p:cNvSpPr>
            <a:spLocks noGrp="1"/>
          </p:cNvSpPr>
          <p:nvPr>
            <p:ph type="sldNum" sz="quarter" idx="12"/>
          </p:nvPr>
        </p:nvSpPr>
        <p:spPr/>
        <p:txBody>
          <a:bodyPr/>
          <a:lstStyle/>
          <a:p>
            <a:fld id="{CA9F504A-471B-4830-A8C9-D0F8BA9299FE}" type="slidenum">
              <a:rPr lang="en-CA" smtClean="0"/>
              <a:t>57</a:t>
            </a:fld>
            <a:endParaRPr lang="en-CA"/>
          </a:p>
        </p:txBody>
      </p:sp>
    </p:spTree>
    <p:extLst>
      <p:ext uri="{BB962C8B-B14F-4D97-AF65-F5344CB8AC3E}">
        <p14:creationId xmlns:p14="http://schemas.microsoft.com/office/powerpoint/2010/main" val="2060269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9E47-5729-42D4-8045-45D57006D721}"/>
              </a:ext>
            </a:extLst>
          </p:cNvPr>
          <p:cNvSpPr>
            <a:spLocks noGrp="1"/>
          </p:cNvSpPr>
          <p:nvPr>
            <p:ph type="title"/>
          </p:nvPr>
        </p:nvSpPr>
        <p:spPr/>
        <p:txBody>
          <a:bodyPr>
            <a:normAutofit/>
          </a:bodyPr>
          <a:lstStyle/>
          <a:p>
            <a:r>
              <a:rPr lang="en-CA" sz="4800" dirty="0"/>
              <a:t>Another witness: the table of contents</a:t>
            </a:r>
          </a:p>
        </p:txBody>
      </p:sp>
      <p:sp>
        <p:nvSpPr>
          <p:cNvPr id="3" name="Content Placeholder 2">
            <a:extLst>
              <a:ext uri="{FF2B5EF4-FFF2-40B4-BE49-F238E27FC236}">
                <a16:creationId xmlns:a16="http://schemas.microsoft.com/office/drawing/2014/main" id="{A7393C59-75A5-4E12-8FF3-4C8B92955C7D}"/>
              </a:ext>
            </a:extLst>
          </p:cNvPr>
          <p:cNvSpPr>
            <a:spLocks noGrp="1"/>
          </p:cNvSpPr>
          <p:nvPr>
            <p:ph idx="1"/>
          </p:nvPr>
        </p:nvSpPr>
        <p:spPr/>
        <p:txBody>
          <a:bodyPr>
            <a:normAutofit fontScale="85000" lnSpcReduction="20000"/>
          </a:bodyPr>
          <a:lstStyle/>
          <a:p>
            <a:endParaRPr lang="en-CA" dirty="0"/>
          </a:p>
          <a:p>
            <a:r>
              <a:rPr lang="en-CA" dirty="0"/>
              <a:t>If someone is not sure that Sister White is </a:t>
            </a:r>
            <a:r>
              <a:rPr lang="en-CA" dirty="0" err="1"/>
              <a:t>discribing</a:t>
            </a:r>
            <a:r>
              <a:rPr lang="en-CA" dirty="0"/>
              <a:t> 1850 as a Sunday Law in that particular dispensation, We can look at the chapter titles and their order.</a:t>
            </a:r>
          </a:p>
          <a:p>
            <a:r>
              <a:rPr lang="en-CA" dirty="0"/>
              <a:t>We can then compare them with the chapter titles of the Great controversy written in 1888.  </a:t>
            </a:r>
            <a:endParaRPr lang="en-CA" dirty="0">
              <a:hlinkClick r:id="rId2"/>
            </a:endParaRPr>
          </a:p>
          <a:p>
            <a:r>
              <a:rPr lang="en-CA" dirty="0"/>
              <a:t>The chapter headings are almost the same.</a:t>
            </a:r>
          </a:p>
          <a:p>
            <a:r>
              <a:rPr lang="en-CA" dirty="0"/>
              <a:t>The theme or stories of these books are closely parallel. They both give you the exact same story of the end of the world.</a:t>
            </a:r>
          </a:p>
          <a:p>
            <a:r>
              <a:rPr lang="en-CA" dirty="0"/>
              <a:t>In GC, the Sunday Law is the mark of the beast. But in SP the word SL doesn’t appear. </a:t>
            </a:r>
          </a:p>
          <a:p>
            <a:r>
              <a:rPr lang="en-CA" dirty="0"/>
              <a:t>The sins of Babylon in 1888 would be the Sunday Law.</a:t>
            </a:r>
          </a:p>
          <a:p>
            <a:r>
              <a:rPr lang="en-CA" dirty="0"/>
              <a:t>But 1SP is the book for the earlier dispensation if the Millerites would have come. And the sin of Babylon , if Jesus would have come, is slavery.</a:t>
            </a:r>
          </a:p>
          <a:p>
            <a:r>
              <a:rPr lang="en-CA" dirty="0"/>
              <a:t>If Jesus would have come, the mark of been a Sunday Law, it would have been a slave law. This is the Fugitive Slave Law of 1850.</a:t>
            </a:r>
          </a:p>
          <a:p>
            <a:r>
              <a:rPr lang="en-CA" dirty="0"/>
              <a:t>The third angel test is always a test on the commandments. </a:t>
            </a:r>
          </a:p>
        </p:txBody>
      </p:sp>
      <p:sp>
        <p:nvSpPr>
          <p:cNvPr id="4" name="Slide Number Placeholder 3">
            <a:extLst>
              <a:ext uri="{FF2B5EF4-FFF2-40B4-BE49-F238E27FC236}">
                <a16:creationId xmlns:a16="http://schemas.microsoft.com/office/drawing/2014/main" id="{C97EE0F6-F57F-43AF-B86F-92A617C3E393}"/>
              </a:ext>
            </a:extLst>
          </p:cNvPr>
          <p:cNvSpPr>
            <a:spLocks noGrp="1"/>
          </p:cNvSpPr>
          <p:nvPr>
            <p:ph type="sldNum" sz="quarter" idx="12"/>
          </p:nvPr>
        </p:nvSpPr>
        <p:spPr/>
        <p:txBody>
          <a:bodyPr/>
          <a:lstStyle/>
          <a:p>
            <a:fld id="{CA9F504A-471B-4830-A8C9-D0F8BA9299FE}" type="slidenum">
              <a:rPr lang="en-CA" smtClean="0"/>
              <a:t>58</a:t>
            </a:fld>
            <a:endParaRPr lang="en-CA"/>
          </a:p>
        </p:txBody>
      </p:sp>
    </p:spTree>
    <p:extLst>
      <p:ext uri="{BB962C8B-B14F-4D97-AF65-F5344CB8AC3E}">
        <p14:creationId xmlns:p14="http://schemas.microsoft.com/office/powerpoint/2010/main" val="3943625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2721-EFBE-4142-A5FF-B15B28BC09CB}"/>
              </a:ext>
            </a:extLst>
          </p:cNvPr>
          <p:cNvSpPr>
            <a:spLocks noGrp="1"/>
          </p:cNvSpPr>
          <p:nvPr>
            <p:ph type="title"/>
          </p:nvPr>
        </p:nvSpPr>
        <p:spPr/>
        <p:txBody>
          <a:bodyPr/>
          <a:lstStyle/>
          <a:p>
            <a:r>
              <a:rPr lang="en-CA" dirty="0"/>
              <a:t>Table of content, continued</a:t>
            </a:r>
          </a:p>
        </p:txBody>
      </p:sp>
      <p:sp>
        <p:nvSpPr>
          <p:cNvPr id="3" name="Content Placeholder 2">
            <a:extLst>
              <a:ext uri="{FF2B5EF4-FFF2-40B4-BE49-F238E27FC236}">
                <a16:creationId xmlns:a16="http://schemas.microsoft.com/office/drawing/2014/main" id="{89B04F10-CB7F-45B1-8FDD-8D6E2B9EF4F2}"/>
              </a:ext>
            </a:extLst>
          </p:cNvPr>
          <p:cNvSpPr>
            <a:spLocks noGrp="1"/>
          </p:cNvSpPr>
          <p:nvPr>
            <p:ph idx="1"/>
          </p:nvPr>
        </p:nvSpPr>
        <p:spPr/>
        <p:txBody>
          <a:bodyPr>
            <a:normAutofit fontScale="85000" lnSpcReduction="10000"/>
          </a:bodyPr>
          <a:lstStyle/>
          <a:p>
            <a:r>
              <a:rPr lang="en-CA" dirty="0"/>
              <a:t>In 1850 – they were tested on  last 6 commandments. In 1888 – it was first four..</a:t>
            </a:r>
          </a:p>
          <a:p>
            <a:r>
              <a:rPr lang="en-CA" dirty="0" err="1"/>
              <a:t>Reveation</a:t>
            </a:r>
            <a:r>
              <a:rPr lang="en-CA" dirty="0"/>
              <a:t> 14:12 Here is the patience of the saints: here [are] they </a:t>
            </a:r>
            <a:r>
              <a:rPr lang="en-CA" b="1" dirty="0"/>
              <a:t>that keep the commandments of God</a:t>
            </a:r>
            <a:r>
              <a:rPr lang="en-CA" dirty="0"/>
              <a:t>, and the faith of Jesus.</a:t>
            </a:r>
          </a:p>
          <a:p>
            <a:r>
              <a:rPr lang="en-CA" dirty="0"/>
              <a:t>People are tested for the truth of their time : </a:t>
            </a:r>
          </a:p>
          <a:p>
            <a:r>
              <a:rPr lang="en-CA" dirty="0"/>
              <a:t>When the time shall come, in the providence of God, for the world to be tested upon the truth for that time, minds will be exercised by His Spirit to search the Scriptures, even with fasting and with prayer, until link after link is searched out and united in a perfect chain. Every fact which immediately concerns the salvation of souls will be made so clear that none need err or walk in darkness. { 2T 692.1}…the time for the unfolding of special truth in relation to the closing scenes of this earth’s history is during the last generations that shall live upon the earth. { 2T 692.2} </a:t>
            </a:r>
          </a:p>
          <a:p>
            <a:r>
              <a:rPr lang="en-CA" dirty="0"/>
              <a:t>Special truths have been adapted to the conditions of the nations as they have existed. The present truth, which is a test to the people of this generation, was not a test to the people of generations far back. If the light which now shines upon us in regard to the Sabbath of the fourth commandment, had been given to the generations of the past, God would have held them accountable for that light. { RH July 13, 1897, par. 13 } We are accountable only for the light that shines upon us. The commandments of God and the faith of Jesus are testing us. </a:t>
            </a:r>
          </a:p>
          <a:p>
            <a:endParaRPr lang="en-CA" dirty="0"/>
          </a:p>
        </p:txBody>
      </p:sp>
      <p:sp>
        <p:nvSpPr>
          <p:cNvPr id="4" name="Slide Number Placeholder 3">
            <a:extLst>
              <a:ext uri="{FF2B5EF4-FFF2-40B4-BE49-F238E27FC236}">
                <a16:creationId xmlns:a16="http://schemas.microsoft.com/office/drawing/2014/main" id="{F6A7FDAA-ED52-4389-8016-C84477CB2B15}"/>
              </a:ext>
            </a:extLst>
          </p:cNvPr>
          <p:cNvSpPr>
            <a:spLocks noGrp="1"/>
          </p:cNvSpPr>
          <p:nvPr>
            <p:ph type="sldNum" sz="quarter" idx="12"/>
          </p:nvPr>
        </p:nvSpPr>
        <p:spPr/>
        <p:txBody>
          <a:bodyPr/>
          <a:lstStyle/>
          <a:p>
            <a:fld id="{CA9F504A-471B-4830-A8C9-D0F8BA9299FE}" type="slidenum">
              <a:rPr lang="en-CA" smtClean="0"/>
              <a:t>59</a:t>
            </a:fld>
            <a:endParaRPr lang="en-CA"/>
          </a:p>
        </p:txBody>
      </p:sp>
    </p:spTree>
    <p:extLst>
      <p:ext uri="{BB962C8B-B14F-4D97-AF65-F5344CB8AC3E}">
        <p14:creationId xmlns:p14="http://schemas.microsoft.com/office/powerpoint/2010/main" val="18262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FE911-EFF1-40FD-948F-59416BEDF708}"/>
              </a:ext>
            </a:extLst>
          </p:cNvPr>
          <p:cNvSpPr txBox="1"/>
          <p:nvPr/>
        </p:nvSpPr>
        <p:spPr>
          <a:xfrm>
            <a:off x="1600593" y="763180"/>
            <a:ext cx="8990814" cy="5047536"/>
          </a:xfrm>
          <a:prstGeom prst="rect">
            <a:avLst/>
          </a:prstGeom>
          <a:noFill/>
        </p:spPr>
        <p:txBody>
          <a:bodyPr wrap="square">
            <a:spAutoFit/>
          </a:bodyPr>
          <a:lstStyle/>
          <a:p>
            <a:r>
              <a:rPr lang="en-CA" sz="1400" dirty="0"/>
              <a:t>As the papacy became firmly established, the work of Sunday exaltation was continued. For a time the people engaged in agricultural labor when not attending church, and the seventh day was still regarded as the Sabbath. But steadily a change was effected. Those in holy office were forbidden to pass judgment in any civil controversy on the Sunday. Soon after, all persons, of whatever rank, were commanded to refrain from common labor, on pain of a fine for freemen, and stripes in the case of servants. Later it was decreed, that rich men should be punished with the loss of half of their estates; and finally, that if still obstinate they should be made slaves. The lower classes were to suffer perpetual banishment. { GC88 574.3 } </a:t>
            </a:r>
          </a:p>
          <a:p>
            <a:r>
              <a:rPr lang="en-CA" sz="1400" dirty="0"/>
              <a:t>Miracles also were called into requisition. Among other wonders it was reported that as a husbandman who was about to plow his field on Sunday, cleaned his plow with an iron, the iron stuck fast in his hand, and for two years he carried it about with him, “to his exceeding great pain and shame.” { GC88 575.1 } </a:t>
            </a:r>
          </a:p>
          <a:p>
            <a:r>
              <a:rPr lang="en-CA" sz="1400" dirty="0"/>
              <a:t>Later, the pope gave directions that the parish priest should admonish the violators of Sunday, and wish them to go to church and say their prayers, lest they bring some great calamity on themselves and neighbors. An ecclesiastical council brought forward the argument, since so widely employed, even by Protestants, that because persons had been struck by lightning while laboring on Sunday, it must be the Sabbath. “It is apparent,” said the prelates, “how high the displeasure of God was upon their neglect of this day.” An appeal was then made that priests and ministers, kings and princes, and all faithful people, “use their utmost endeavors and care that the day be restored to its honor, and, for the credit of Christianity, more devoutly observed for time to come.” { GC88 575.2 } </a:t>
            </a:r>
          </a:p>
          <a:p>
            <a:r>
              <a:rPr lang="en-CA" sz="1400" dirty="0"/>
              <a:t>The decrees of councils proving insufficient, the secular authorities were besought to issue an edict that would strike terror to the hearts of the people, and force them to refrain from labor on the Sunday. At a synod held in Rome, all previous decisions were reaffirmed with greater force and solemnity. They were also incorporated into the ecclesiastical law, and enforced by the civil authorities throughout nearly all Christendom. { GC88 575.3 } </a:t>
            </a:r>
          </a:p>
        </p:txBody>
      </p:sp>
      <p:sp>
        <p:nvSpPr>
          <p:cNvPr id="2" name="Slide Number Placeholder 1">
            <a:extLst>
              <a:ext uri="{FF2B5EF4-FFF2-40B4-BE49-F238E27FC236}">
                <a16:creationId xmlns:a16="http://schemas.microsoft.com/office/drawing/2014/main" id="{1C1135E2-5743-4014-9FBC-DAD4741CDA97}"/>
              </a:ext>
            </a:extLst>
          </p:cNvPr>
          <p:cNvSpPr>
            <a:spLocks noGrp="1"/>
          </p:cNvSpPr>
          <p:nvPr>
            <p:ph type="sldNum" sz="quarter" idx="12"/>
          </p:nvPr>
        </p:nvSpPr>
        <p:spPr/>
        <p:txBody>
          <a:bodyPr/>
          <a:lstStyle/>
          <a:p>
            <a:fld id="{CA9F504A-471B-4830-A8C9-D0F8BA9299FE}" type="slidenum">
              <a:rPr lang="en-CA" smtClean="0"/>
              <a:t>6</a:t>
            </a:fld>
            <a:endParaRPr lang="en-CA"/>
          </a:p>
        </p:txBody>
      </p:sp>
    </p:spTree>
    <p:extLst>
      <p:ext uri="{BB962C8B-B14F-4D97-AF65-F5344CB8AC3E}">
        <p14:creationId xmlns:p14="http://schemas.microsoft.com/office/powerpoint/2010/main" val="741739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9329B-AAA8-42AE-8263-DEFC826AE07D}"/>
              </a:ext>
            </a:extLst>
          </p:cNvPr>
          <p:cNvSpPr>
            <a:spLocks noGrp="1"/>
          </p:cNvSpPr>
          <p:nvPr>
            <p:ph type="title"/>
          </p:nvPr>
        </p:nvSpPr>
        <p:spPr/>
        <p:txBody>
          <a:bodyPr/>
          <a:lstStyle/>
          <a:p>
            <a:r>
              <a:rPr lang="en-CA" dirty="0"/>
              <a:t>The table of contents, continued</a:t>
            </a:r>
          </a:p>
        </p:txBody>
      </p:sp>
      <p:sp>
        <p:nvSpPr>
          <p:cNvPr id="3" name="Content Placeholder 2">
            <a:extLst>
              <a:ext uri="{FF2B5EF4-FFF2-40B4-BE49-F238E27FC236}">
                <a16:creationId xmlns:a16="http://schemas.microsoft.com/office/drawing/2014/main" id="{A7DEA8A0-E89A-40AE-A6A9-4FC7FB587939}"/>
              </a:ext>
            </a:extLst>
          </p:cNvPr>
          <p:cNvSpPr>
            <a:spLocks noGrp="1"/>
          </p:cNvSpPr>
          <p:nvPr>
            <p:ph idx="1"/>
          </p:nvPr>
        </p:nvSpPr>
        <p:spPr/>
        <p:txBody>
          <a:bodyPr>
            <a:normAutofit fontScale="92500"/>
          </a:bodyPr>
          <a:lstStyle/>
          <a:p>
            <a:pPr marL="0" indent="0">
              <a:buNone/>
            </a:pPr>
            <a:endParaRPr lang="en-CA" dirty="0"/>
          </a:p>
          <a:p>
            <a:r>
              <a:rPr lang="en-CA" dirty="0"/>
              <a:t>In 1850, the big issue of society of slavery not Sunday vs Sabbath.</a:t>
            </a:r>
          </a:p>
          <a:p>
            <a:r>
              <a:rPr lang="en-CA" dirty="0"/>
              <a:t>God couldn’t test them on the Sunday/Sabbath issue because they didn’t have enough light on it.</a:t>
            </a:r>
          </a:p>
          <a:p>
            <a:r>
              <a:rPr lang="en-CA" dirty="0"/>
              <a:t>Ellen White accepted the Sabbath in 1846, 4 years before. So it wouldn’t be fair to test the world on this new issue because the world didn’t have enough light on the Sabbath.</a:t>
            </a:r>
          </a:p>
          <a:p>
            <a:r>
              <a:rPr lang="en-CA" dirty="0"/>
              <a:t>But when God tried to give them their 3</a:t>
            </a:r>
            <a:r>
              <a:rPr lang="en-CA" baseline="30000" dirty="0"/>
              <a:t>rd</a:t>
            </a:r>
            <a:r>
              <a:rPr lang="en-CA" dirty="0"/>
              <a:t> angel message in 1888, slavery is no longer an issue. The issues at that time were Sunday Laws. That was their present light test.</a:t>
            </a:r>
          </a:p>
          <a:p>
            <a:r>
              <a:rPr lang="en-CA" dirty="0"/>
              <a:t>So, in 1888, God decided that the mark of the beast would be the fourth commandments.</a:t>
            </a:r>
          </a:p>
          <a:p>
            <a:r>
              <a:rPr lang="en-CA" dirty="0"/>
              <a:t>God never changes but his test has to change depending on the dispensation we live. </a:t>
            </a:r>
          </a:p>
        </p:txBody>
      </p:sp>
      <p:sp>
        <p:nvSpPr>
          <p:cNvPr id="4" name="Slide Number Placeholder 3">
            <a:extLst>
              <a:ext uri="{FF2B5EF4-FFF2-40B4-BE49-F238E27FC236}">
                <a16:creationId xmlns:a16="http://schemas.microsoft.com/office/drawing/2014/main" id="{0C479E9D-0924-4D42-BC49-A1667D6DC75B}"/>
              </a:ext>
            </a:extLst>
          </p:cNvPr>
          <p:cNvSpPr>
            <a:spLocks noGrp="1"/>
          </p:cNvSpPr>
          <p:nvPr>
            <p:ph type="sldNum" sz="quarter" idx="12"/>
          </p:nvPr>
        </p:nvSpPr>
        <p:spPr/>
        <p:txBody>
          <a:bodyPr/>
          <a:lstStyle/>
          <a:p>
            <a:fld id="{CA9F504A-471B-4830-A8C9-D0F8BA9299FE}" type="slidenum">
              <a:rPr lang="en-CA" smtClean="0"/>
              <a:t>60</a:t>
            </a:fld>
            <a:endParaRPr lang="en-CA"/>
          </a:p>
        </p:txBody>
      </p:sp>
    </p:spTree>
    <p:extLst>
      <p:ext uri="{BB962C8B-B14F-4D97-AF65-F5344CB8AC3E}">
        <p14:creationId xmlns:p14="http://schemas.microsoft.com/office/powerpoint/2010/main" val="2307241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6AAFB-38FC-4ED3-8061-FEFF2EFF3340}"/>
              </a:ext>
            </a:extLst>
          </p:cNvPr>
          <p:cNvSpPr>
            <a:spLocks noGrp="1"/>
          </p:cNvSpPr>
          <p:nvPr>
            <p:ph type="title"/>
          </p:nvPr>
        </p:nvSpPr>
        <p:spPr/>
        <p:txBody>
          <a:bodyPr/>
          <a:lstStyle/>
          <a:p>
            <a:r>
              <a:rPr lang="en-CA" dirty="0"/>
              <a:t>A warning</a:t>
            </a:r>
          </a:p>
        </p:txBody>
      </p:sp>
      <p:sp>
        <p:nvSpPr>
          <p:cNvPr id="3" name="Content Placeholder 2">
            <a:extLst>
              <a:ext uri="{FF2B5EF4-FFF2-40B4-BE49-F238E27FC236}">
                <a16:creationId xmlns:a16="http://schemas.microsoft.com/office/drawing/2014/main" id="{43B073CD-0BF9-40DF-8FC4-41523D0B0887}"/>
              </a:ext>
            </a:extLst>
          </p:cNvPr>
          <p:cNvSpPr>
            <a:spLocks noGrp="1"/>
          </p:cNvSpPr>
          <p:nvPr>
            <p:ph idx="1"/>
          </p:nvPr>
        </p:nvSpPr>
        <p:spPr/>
        <p:txBody>
          <a:bodyPr>
            <a:normAutofit fontScale="77500" lnSpcReduction="20000"/>
          </a:bodyPr>
          <a:lstStyle/>
          <a:p>
            <a:r>
              <a:rPr lang="en-CA" dirty="0"/>
              <a:t>EW 260 : people in the Millerites time looked with horror of the crucifixion of Christ and blame the Jews.</a:t>
            </a:r>
          </a:p>
          <a:p>
            <a:r>
              <a:rPr lang="en-CA" dirty="0"/>
              <a:t>But they are the same that failed their test for their time in 1850! </a:t>
            </a:r>
          </a:p>
          <a:p>
            <a:r>
              <a:rPr lang="en-CA" dirty="0"/>
              <a:t>.Those who rejected the first message could not be benefited by the second; neither were they benefited by the midnight cry, which was to prepare them to enter with Jesus by faith into the most holy place of the heavenly sanctuary. And by rejecting the two former messages, they have so darkened their understanding that they can see no light in the third angel’s message, which shows the way into the most holy place. I saw that as the Jews crucified Jesus, so the nominal churches had crucified these messages, and therefore they have no knowledge of the way into the most holy, and they cannot be benefited by the intercession of Jesus there. Like the Jews, who offered their useless sacrifices, they offer up their useless prayers to the apartment which Jesus has left; and Satan, pleased with the deception, assumes a religious character, and leads the minds of these professed Christians to himself, working with his power, his signs and lying wonders, to fasten them in his snare.</a:t>
            </a:r>
          </a:p>
          <a:p>
            <a:r>
              <a:rPr lang="en-CA" dirty="0"/>
              <a:t>And we read in EW 275.2: These professed Christians read of the sufferings of the martyrs, and tears course down their cheeks. They wonder that men could ever become so hardened as to practice such cruelty toward their fellow men. Yet those who think and speak thus are at the same time holding human beings in slavery. And this is not all; they sever the ties of nature and cruelly oppress their fellow men.</a:t>
            </a:r>
          </a:p>
          <a:p>
            <a:r>
              <a:rPr lang="en-CA" dirty="0"/>
              <a:t>If we look back at 1850 or 1888 and say we would easily pass that test we should be careful. Why would God test us on a light that is 200 year-old?</a:t>
            </a:r>
          </a:p>
        </p:txBody>
      </p:sp>
      <p:sp>
        <p:nvSpPr>
          <p:cNvPr id="4" name="Slide Number Placeholder 3">
            <a:extLst>
              <a:ext uri="{FF2B5EF4-FFF2-40B4-BE49-F238E27FC236}">
                <a16:creationId xmlns:a16="http://schemas.microsoft.com/office/drawing/2014/main" id="{DE0EBA92-02D4-4F1E-9774-A582B4B05C58}"/>
              </a:ext>
            </a:extLst>
          </p:cNvPr>
          <p:cNvSpPr>
            <a:spLocks noGrp="1"/>
          </p:cNvSpPr>
          <p:nvPr>
            <p:ph type="sldNum" sz="quarter" idx="12"/>
          </p:nvPr>
        </p:nvSpPr>
        <p:spPr/>
        <p:txBody>
          <a:bodyPr/>
          <a:lstStyle/>
          <a:p>
            <a:fld id="{CA9F504A-471B-4830-A8C9-D0F8BA9299FE}" type="slidenum">
              <a:rPr lang="en-CA" smtClean="0"/>
              <a:t>61</a:t>
            </a:fld>
            <a:endParaRPr lang="en-CA"/>
          </a:p>
        </p:txBody>
      </p:sp>
    </p:spTree>
    <p:extLst>
      <p:ext uri="{BB962C8B-B14F-4D97-AF65-F5344CB8AC3E}">
        <p14:creationId xmlns:p14="http://schemas.microsoft.com/office/powerpoint/2010/main" val="164254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newspaper&#10;&#10;Description automatically generated">
            <a:extLst>
              <a:ext uri="{FF2B5EF4-FFF2-40B4-BE49-F238E27FC236}">
                <a16:creationId xmlns:a16="http://schemas.microsoft.com/office/drawing/2014/main" id="{2A7F8ED3-7A21-48EB-AB70-7D804C053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024" y="801792"/>
            <a:ext cx="2860886" cy="524933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DD39F5F-9D18-41C6-A5D6-67B893B92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903" y="801792"/>
            <a:ext cx="3963244" cy="5249332"/>
          </a:xfrm>
          <a:prstGeom prst="rect">
            <a:avLst/>
          </a:prstGeom>
        </p:spPr>
      </p:pic>
      <p:sp>
        <p:nvSpPr>
          <p:cNvPr id="2" name="Slide Number Placeholder 1">
            <a:extLst>
              <a:ext uri="{FF2B5EF4-FFF2-40B4-BE49-F238E27FC236}">
                <a16:creationId xmlns:a16="http://schemas.microsoft.com/office/drawing/2014/main" id="{7C576396-2277-4028-BACE-0B4061AE81BC}"/>
              </a:ext>
            </a:extLst>
          </p:cNvPr>
          <p:cNvSpPr>
            <a:spLocks noGrp="1"/>
          </p:cNvSpPr>
          <p:nvPr>
            <p:ph type="sldNum" sz="quarter" idx="12"/>
          </p:nvPr>
        </p:nvSpPr>
        <p:spPr>
          <a:xfrm>
            <a:off x="11311128" y="6389666"/>
            <a:ext cx="640080" cy="365125"/>
          </a:xfrm>
        </p:spPr>
        <p:txBody>
          <a:bodyPr>
            <a:normAutofit/>
          </a:bodyPr>
          <a:lstStyle/>
          <a:p>
            <a:pPr>
              <a:spcAft>
                <a:spcPts val="600"/>
              </a:spcAft>
            </a:pPr>
            <a:fld id="{CA9F504A-471B-4830-A8C9-D0F8BA9299FE}" type="slidenum">
              <a:rPr lang="en-CA">
                <a:solidFill>
                  <a:srgbClr val="000000"/>
                </a:solidFill>
              </a:rPr>
              <a:pPr>
                <a:spcAft>
                  <a:spcPts val="600"/>
                </a:spcAft>
              </a:pPr>
              <a:t>62</a:t>
            </a:fld>
            <a:endParaRPr lang="en-CA">
              <a:solidFill>
                <a:srgbClr val="000000"/>
              </a:solidFill>
            </a:endParaRPr>
          </a:p>
        </p:txBody>
      </p:sp>
      <p:sp>
        <p:nvSpPr>
          <p:cNvPr id="9" name="TextBox 8">
            <a:extLst>
              <a:ext uri="{FF2B5EF4-FFF2-40B4-BE49-F238E27FC236}">
                <a16:creationId xmlns:a16="http://schemas.microsoft.com/office/drawing/2014/main" id="{D958C302-53A7-42D7-A846-6C27293A3621}"/>
              </a:ext>
            </a:extLst>
          </p:cNvPr>
          <p:cNvSpPr txBox="1"/>
          <p:nvPr/>
        </p:nvSpPr>
        <p:spPr>
          <a:xfrm>
            <a:off x="2098758" y="432460"/>
            <a:ext cx="2858700" cy="369332"/>
          </a:xfrm>
          <a:prstGeom prst="rect">
            <a:avLst/>
          </a:prstGeom>
          <a:noFill/>
        </p:spPr>
        <p:txBody>
          <a:bodyPr wrap="square" rtlCol="0">
            <a:spAutoFit/>
          </a:bodyPr>
          <a:lstStyle/>
          <a:p>
            <a:r>
              <a:rPr lang="en-US" dirty="0"/>
              <a:t>Great Controversy</a:t>
            </a:r>
            <a:endParaRPr lang="en-CA" dirty="0"/>
          </a:p>
        </p:txBody>
      </p:sp>
      <p:sp>
        <p:nvSpPr>
          <p:cNvPr id="14" name="TextBox 13">
            <a:extLst>
              <a:ext uri="{FF2B5EF4-FFF2-40B4-BE49-F238E27FC236}">
                <a16:creationId xmlns:a16="http://schemas.microsoft.com/office/drawing/2014/main" id="{B7615D35-0873-45E0-9FCB-5032D11A63A4}"/>
              </a:ext>
            </a:extLst>
          </p:cNvPr>
          <p:cNvSpPr txBox="1"/>
          <p:nvPr/>
        </p:nvSpPr>
        <p:spPr>
          <a:xfrm>
            <a:off x="8107447" y="377096"/>
            <a:ext cx="2858700" cy="369332"/>
          </a:xfrm>
          <a:prstGeom prst="rect">
            <a:avLst/>
          </a:prstGeom>
          <a:noFill/>
        </p:spPr>
        <p:txBody>
          <a:bodyPr wrap="square" rtlCol="0">
            <a:spAutoFit/>
          </a:bodyPr>
          <a:lstStyle/>
          <a:p>
            <a:r>
              <a:rPr lang="en-US" dirty="0"/>
              <a:t>Spiritual Gifts Vol.1</a:t>
            </a:r>
            <a:endParaRPr lang="en-CA" dirty="0"/>
          </a:p>
        </p:txBody>
      </p:sp>
      <p:cxnSp>
        <p:nvCxnSpPr>
          <p:cNvPr id="4" name="Straight Connector 3">
            <a:extLst>
              <a:ext uri="{FF2B5EF4-FFF2-40B4-BE49-F238E27FC236}">
                <a16:creationId xmlns:a16="http://schemas.microsoft.com/office/drawing/2014/main" id="{EB96DE60-A8EE-47B3-AEEE-F377A96C7E4A}"/>
              </a:ext>
            </a:extLst>
          </p:cNvPr>
          <p:cNvCxnSpPr>
            <a:cxnSpLocks/>
          </p:cNvCxnSpPr>
          <p:nvPr/>
        </p:nvCxnSpPr>
        <p:spPr>
          <a:xfrm flipV="1">
            <a:off x="4402776" y="2113280"/>
            <a:ext cx="3389944" cy="325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4A618F5-881F-4252-84FB-DAB0E8AE3DC2}"/>
              </a:ext>
            </a:extLst>
          </p:cNvPr>
          <p:cNvCxnSpPr>
            <a:cxnSpLocks/>
          </p:cNvCxnSpPr>
          <p:nvPr/>
        </p:nvCxnSpPr>
        <p:spPr>
          <a:xfrm>
            <a:off x="4348480" y="3139440"/>
            <a:ext cx="36169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0D4AE2-358E-4A87-B833-DC48D2083E4B}"/>
              </a:ext>
            </a:extLst>
          </p:cNvPr>
          <p:cNvCxnSpPr>
            <a:cxnSpLocks/>
          </p:cNvCxnSpPr>
          <p:nvPr/>
        </p:nvCxnSpPr>
        <p:spPr>
          <a:xfrm flipV="1">
            <a:off x="4053840" y="3718560"/>
            <a:ext cx="3911600" cy="97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089BABC-C457-4971-9107-5517D69C62C2}"/>
              </a:ext>
            </a:extLst>
          </p:cNvPr>
          <p:cNvCxnSpPr>
            <a:cxnSpLocks/>
          </p:cNvCxnSpPr>
          <p:nvPr/>
        </p:nvCxnSpPr>
        <p:spPr>
          <a:xfrm flipV="1">
            <a:off x="4243002" y="4521200"/>
            <a:ext cx="3651318" cy="746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0A493C-0309-4A0D-B35B-CCF71A27AA87}"/>
              </a:ext>
            </a:extLst>
          </p:cNvPr>
          <p:cNvCxnSpPr>
            <a:cxnSpLocks/>
          </p:cNvCxnSpPr>
          <p:nvPr/>
        </p:nvCxnSpPr>
        <p:spPr>
          <a:xfrm flipV="1">
            <a:off x="4171882" y="4894580"/>
            <a:ext cx="3645387" cy="521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2700DC-CF80-455F-9050-FC4E0D475923}"/>
              </a:ext>
            </a:extLst>
          </p:cNvPr>
          <p:cNvCxnSpPr/>
          <p:nvPr/>
        </p:nvCxnSpPr>
        <p:spPr>
          <a:xfrm flipV="1">
            <a:off x="4402776" y="5155354"/>
            <a:ext cx="3414493" cy="412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1D50E3-3F5A-4320-9E92-DA9D67EC6D77}"/>
              </a:ext>
            </a:extLst>
          </p:cNvPr>
          <p:cNvCxnSpPr/>
          <p:nvPr/>
        </p:nvCxnSpPr>
        <p:spPr>
          <a:xfrm flipV="1">
            <a:off x="4402776" y="5567680"/>
            <a:ext cx="3491544"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FC3811-0826-4B7E-9E75-5A2797B4F6A7}"/>
              </a:ext>
            </a:extLst>
          </p:cNvPr>
          <p:cNvCxnSpPr/>
          <p:nvPr/>
        </p:nvCxnSpPr>
        <p:spPr>
          <a:xfrm flipV="1">
            <a:off x="4402776" y="2346960"/>
            <a:ext cx="3562664" cy="223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B89B44-AF3B-4338-A123-45A01CDB5E47}"/>
              </a:ext>
            </a:extLst>
          </p:cNvPr>
          <p:cNvCxnSpPr/>
          <p:nvPr/>
        </p:nvCxnSpPr>
        <p:spPr>
          <a:xfrm>
            <a:off x="4243002" y="3312160"/>
            <a:ext cx="35497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740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BB45-89F9-4D4D-8ADB-DCC53D826CBD}"/>
              </a:ext>
            </a:extLst>
          </p:cNvPr>
          <p:cNvSpPr>
            <a:spLocks noGrp="1"/>
          </p:cNvSpPr>
          <p:nvPr>
            <p:ph type="title"/>
          </p:nvPr>
        </p:nvSpPr>
        <p:spPr>
          <a:xfrm>
            <a:off x="1029736" y="397149"/>
            <a:ext cx="10058400" cy="1609344"/>
          </a:xfrm>
        </p:spPr>
        <p:txBody>
          <a:bodyPr/>
          <a:lstStyle/>
          <a:p>
            <a:pPr algn="ctr"/>
            <a:r>
              <a:rPr lang="en-CA" dirty="0"/>
              <a:t>The structure of the chapters</a:t>
            </a:r>
          </a:p>
        </p:txBody>
      </p:sp>
      <p:sp>
        <p:nvSpPr>
          <p:cNvPr id="3" name="Slide Number Placeholder 2">
            <a:extLst>
              <a:ext uri="{FF2B5EF4-FFF2-40B4-BE49-F238E27FC236}">
                <a16:creationId xmlns:a16="http://schemas.microsoft.com/office/drawing/2014/main" id="{F87316EF-1DF7-47AE-9AF3-1F4764B6D995}"/>
              </a:ext>
            </a:extLst>
          </p:cNvPr>
          <p:cNvSpPr>
            <a:spLocks noGrp="1"/>
          </p:cNvSpPr>
          <p:nvPr>
            <p:ph type="sldNum" sz="quarter" idx="12"/>
          </p:nvPr>
        </p:nvSpPr>
        <p:spPr/>
        <p:txBody>
          <a:bodyPr/>
          <a:lstStyle/>
          <a:p>
            <a:fld id="{CA9F504A-471B-4830-A8C9-D0F8BA9299FE}" type="slidenum">
              <a:rPr lang="en-CA" smtClean="0"/>
              <a:t>63</a:t>
            </a:fld>
            <a:endParaRPr lang="en-CA"/>
          </a:p>
        </p:txBody>
      </p:sp>
      <p:cxnSp>
        <p:nvCxnSpPr>
          <p:cNvPr id="5" name="Straight Connector 4">
            <a:extLst>
              <a:ext uri="{FF2B5EF4-FFF2-40B4-BE49-F238E27FC236}">
                <a16:creationId xmlns:a16="http://schemas.microsoft.com/office/drawing/2014/main" id="{093D050C-EAE6-4500-AD47-1E2C06F5DB87}"/>
              </a:ext>
            </a:extLst>
          </p:cNvPr>
          <p:cNvCxnSpPr>
            <a:cxnSpLocks/>
          </p:cNvCxnSpPr>
          <p:nvPr/>
        </p:nvCxnSpPr>
        <p:spPr>
          <a:xfrm>
            <a:off x="1565229" y="4256314"/>
            <a:ext cx="976535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D45C93-4ED3-4B81-968F-C2C1BBA03E7D}"/>
              </a:ext>
            </a:extLst>
          </p:cNvPr>
          <p:cNvCxnSpPr/>
          <p:nvPr/>
        </p:nvCxnSpPr>
        <p:spPr>
          <a:xfrm>
            <a:off x="1502229" y="3048000"/>
            <a:ext cx="0" cy="1208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E030EF-BD3F-4382-BF62-A528F81ABA36}"/>
              </a:ext>
            </a:extLst>
          </p:cNvPr>
          <p:cNvCxnSpPr/>
          <p:nvPr/>
        </p:nvCxnSpPr>
        <p:spPr>
          <a:xfrm>
            <a:off x="3831772" y="3058886"/>
            <a:ext cx="0" cy="1208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07BB022-62DC-4F6D-AA49-0C31D270AA96}"/>
              </a:ext>
            </a:extLst>
          </p:cNvPr>
          <p:cNvCxnSpPr/>
          <p:nvPr/>
        </p:nvCxnSpPr>
        <p:spPr>
          <a:xfrm>
            <a:off x="6477000" y="3058886"/>
            <a:ext cx="0" cy="1208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8E1228-272F-4827-AA41-DFC7D9D8EBD4}"/>
              </a:ext>
            </a:extLst>
          </p:cNvPr>
          <p:cNvCxnSpPr/>
          <p:nvPr/>
        </p:nvCxnSpPr>
        <p:spPr>
          <a:xfrm>
            <a:off x="8948058" y="3058886"/>
            <a:ext cx="0" cy="12083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80D0B6-75AA-4068-B5B7-034637FBD771}"/>
              </a:ext>
            </a:extLst>
          </p:cNvPr>
          <p:cNvCxnSpPr/>
          <p:nvPr/>
        </p:nvCxnSpPr>
        <p:spPr>
          <a:xfrm>
            <a:off x="11311128" y="3048000"/>
            <a:ext cx="0" cy="120831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381BB5-79E2-4DC0-A768-97B7D7A1ABF4}"/>
              </a:ext>
            </a:extLst>
          </p:cNvPr>
          <p:cNvSpPr txBox="1"/>
          <p:nvPr/>
        </p:nvSpPr>
        <p:spPr>
          <a:xfrm>
            <a:off x="5570764" y="4408516"/>
            <a:ext cx="1812471" cy="523220"/>
          </a:xfrm>
          <a:prstGeom prst="rect">
            <a:avLst/>
          </a:prstGeom>
          <a:noFill/>
        </p:spPr>
        <p:txBody>
          <a:bodyPr wrap="square" rtlCol="0">
            <a:spAutoFit/>
          </a:bodyPr>
          <a:lstStyle/>
          <a:p>
            <a:pPr algn="ctr"/>
            <a:r>
              <a:rPr lang="en-CA" sz="1400" dirty="0"/>
              <a:t>The Sins of Babylon</a:t>
            </a:r>
          </a:p>
          <a:p>
            <a:pPr algn="ctr"/>
            <a:r>
              <a:rPr lang="en-CA" sz="1400" dirty="0"/>
              <a:t>= slavery</a:t>
            </a:r>
          </a:p>
        </p:txBody>
      </p:sp>
      <p:sp>
        <p:nvSpPr>
          <p:cNvPr id="13" name="TextBox 12">
            <a:extLst>
              <a:ext uri="{FF2B5EF4-FFF2-40B4-BE49-F238E27FC236}">
                <a16:creationId xmlns:a16="http://schemas.microsoft.com/office/drawing/2014/main" id="{FD9C86F4-372D-4370-8E8C-BE3789C0AE1F}"/>
              </a:ext>
            </a:extLst>
          </p:cNvPr>
          <p:cNvSpPr txBox="1"/>
          <p:nvPr/>
        </p:nvSpPr>
        <p:spPr>
          <a:xfrm>
            <a:off x="6956845" y="3663043"/>
            <a:ext cx="1709055" cy="307777"/>
          </a:xfrm>
          <a:prstGeom prst="rect">
            <a:avLst/>
          </a:prstGeom>
          <a:noFill/>
        </p:spPr>
        <p:txBody>
          <a:bodyPr wrap="square" rtlCol="0">
            <a:spAutoFit/>
          </a:bodyPr>
          <a:lstStyle/>
          <a:p>
            <a:r>
              <a:rPr lang="en-CA" sz="1400" dirty="0"/>
              <a:t>The Loud Cry</a:t>
            </a:r>
          </a:p>
        </p:txBody>
      </p:sp>
      <p:sp>
        <p:nvSpPr>
          <p:cNvPr id="14" name="TextBox 13">
            <a:extLst>
              <a:ext uri="{FF2B5EF4-FFF2-40B4-BE49-F238E27FC236}">
                <a16:creationId xmlns:a16="http://schemas.microsoft.com/office/drawing/2014/main" id="{DEA1164B-7DEA-46DA-B65E-93EE0415F590}"/>
              </a:ext>
            </a:extLst>
          </p:cNvPr>
          <p:cNvSpPr txBox="1"/>
          <p:nvPr/>
        </p:nvSpPr>
        <p:spPr>
          <a:xfrm>
            <a:off x="8237766" y="4311134"/>
            <a:ext cx="1420584" cy="738664"/>
          </a:xfrm>
          <a:prstGeom prst="rect">
            <a:avLst/>
          </a:prstGeom>
          <a:noFill/>
        </p:spPr>
        <p:txBody>
          <a:bodyPr wrap="square" rtlCol="0">
            <a:spAutoFit/>
          </a:bodyPr>
          <a:lstStyle/>
          <a:p>
            <a:pPr algn="ctr"/>
            <a:r>
              <a:rPr lang="en-CA" sz="1400" dirty="0"/>
              <a:t>The Third Message closed</a:t>
            </a:r>
          </a:p>
        </p:txBody>
      </p:sp>
      <p:sp>
        <p:nvSpPr>
          <p:cNvPr id="16" name="TextBox 15">
            <a:extLst>
              <a:ext uri="{FF2B5EF4-FFF2-40B4-BE49-F238E27FC236}">
                <a16:creationId xmlns:a16="http://schemas.microsoft.com/office/drawing/2014/main" id="{F3EB8C13-CBC7-4511-9F6E-8E75F6AC562A}"/>
              </a:ext>
            </a:extLst>
          </p:cNvPr>
          <p:cNvSpPr txBox="1"/>
          <p:nvPr/>
        </p:nvSpPr>
        <p:spPr>
          <a:xfrm>
            <a:off x="9176657" y="3669439"/>
            <a:ext cx="2060122" cy="307777"/>
          </a:xfrm>
          <a:prstGeom prst="rect">
            <a:avLst/>
          </a:prstGeom>
          <a:noFill/>
        </p:spPr>
        <p:txBody>
          <a:bodyPr wrap="square" rtlCol="0">
            <a:spAutoFit/>
          </a:bodyPr>
          <a:lstStyle/>
          <a:p>
            <a:r>
              <a:rPr lang="en-CA" sz="1400" dirty="0"/>
              <a:t>The Time of Trouble</a:t>
            </a:r>
          </a:p>
        </p:txBody>
      </p:sp>
      <p:sp>
        <p:nvSpPr>
          <p:cNvPr id="17" name="TextBox 16">
            <a:extLst>
              <a:ext uri="{FF2B5EF4-FFF2-40B4-BE49-F238E27FC236}">
                <a16:creationId xmlns:a16="http://schemas.microsoft.com/office/drawing/2014/main" id="{121E2236-2F21-424E-BA0B-39CD730F60DF}"/>
              </a:ext>
            </a:extLst>
          </p:cNvPr>
          <p:cNvSpPr txBox="1"/>
          <p:nvPr/>
        </p:nvSpPr>
        <p:spPr>
          <a:xfrm>
            <a:off x="10404892" y="4366147"/>
            <a:ext cx="1546313" cy="523220"/>
          </a:xfrm>
          <a:prstGeom prst="rect">
            <a:avLst/>
          </a:prstGeom>
          <a:noFill/>
        </p:spPr>
        <p:txBody>
          <a:bodyPr wrap="square" rtlCol="0">
            <a:spAutoFit/>
          </a:bodyPr>
          <a:lstStyle/>
          <a:p>
            <a:pPr algn="ctr"/>
            <a:r>
              <a:rPr lang="en-CA" sz="1400" dirty="0"/>
              <a:t>The deliverance of the Saints</a:t>
            </a:r>
          </a:p>
        </p:txBody>
      </p:sp>
      <p:sp>
        <p:nvSpPr>
          <p:cNvPr id="18" name="TextBox 17">
            <a:extLst>
              <a:ext uri="{FF2B5EF4-FFF2-40B4-BE49-F238E27FC236}">
                <a16:creationId xmlns:a16="http://schemas.microsoft.com/office/drawing/2014/main" id="{F138E86C-0B8A-461D-BDE1-F2A9B18409D5}"/>
              </a:ext>
            </a:extLst>
          </p:cNvPr>
          <p:cNvSpPr txBox="1"/>
          <p:nvPr/>
        </p:nvSpPr>
        <p:spPr>
          <a:xfrm>
            <a:off x="10787688" y="2481794"/>
            <a:ext cx="1046879" cy="369332"/>
          </a:xfrm>
          <a:prstGeom prst="rect">
            <a:avLst/>
          </a:prstGeom>
          <a:noFill/>
        </p:spPr>
        <p:txBody>
          <a:bodyPr wrap="square" rtlCol="0">
            <a:spAutoFit/>
          </a:bodyPr>
          <a:lstStyle/>
          <a:p>
            <a:r>
              <a:rPr lang="en-CA" dirty="0"/>
              <a:t>2</a:t>
            </a:r>
            <a:r>
              <a:rPr lang="en-CA" baseline="30000" dirty="0"/>
              <a:t>nd</a:t>
            </a:r>
            <a:r>
              <a:rPr lang="en-CA" dirty="0"/>
              <a:t> Adv.</a:t>
            </a:r>
          </a:p>
        </p:txBody>
      </p:sp>
      <p:sp>
        <p:nvSpPr>
          <p:cNvPr id="19" name="TextBox 18">
            <a:extLst>
              <a:ext uri="{FF2B5EF4-FFF2-40B4-BE49-F238E27FC236}">
                <a16:creationId xmlns:a16="http://schemas.microsoft.com/office/drawing/2014/main" id="{0D550ED1-E05C-4E05-A296-BD3DC845FE0B}"/>
              </a:ext>
            </a:extLst>
          </p:cNvPr>
          <p:cNvSpPr txBox="1"/>
          <p:nvPr/>
        </p:nvSpPr>
        <p:spPr>
          <a:xfrm>
            <a:off x="8424618" y="2515774"/>
            <a:ext cx="1046879" cy="369332"/>
          </a:xfrm>
          <a:prstGeom prst="rect">
            <a:avLst/>
          </a:prstGeom>
          <a:noFill/>
        </p:spPr>
        <p:txBody>
          <a:bodyPr wrap="square" rtlCol="0">
            <a:spAutoFit/>
          </a:bodyPr>
          <a:lstStyle/>
          <a:p>
            <a:pPr algn="ctr"/>
            <a:r>
              <a:rPr lang="en-CA" dirty="0"/>
              <a:t>COP</a:t>
            </a:r>
          </a:p>
        </p:txBody>
      </p:sp>
      <p:sp>
        <p:nvSpPr>
          <p:cNvPr id="20" name="TextBox 19">
            <a:extLst>
              <a:ext uri="{FF2B5EF4-FFF2-40B4-BE49-F238E27FC236}">
                <a16:creationId xmlns:a16="http://schemas.microsoft.com/office/drawing/2014/main" id="{AAE619C0-B03B-4045-AA24-EDD46C2AEDB2}"/>
              </a:ext>
            </a:extLst>
          </p:cNvPr>
          <p:cNvSpPr txBox="1"/>
          <p:nvPr/>
        </p:nvSpPr>
        <p:spPr>
          <a:xfrm>
            <a:off x="6058936" y="2516945"/>
            <a:ext cx="836128" cy="369330"/>
          </a:xfrm>
          <a:prstGeom prst="rect">
            <a:avLst/>
          </a:prstGeom>
          <a:noFill/>
        </p:spPr>
        <p:txBody>
          <a:bodyPr wrap="square" rtlCol="0">
            <a:spAutoFit/>
          </a:bodyPr>
          <a:lstStyle/>
          <a:p>
            <a:pPr algn="ctr"/>
            <a:r>
              <a:rPr lang="en-CA" dirty="0"/>
              <a:t>1850</a:t>
            </a:r>
          </a:p>
        </p:txBody>
      </p:sp>
      <p:sp>
        <p:nvSpPr>
          <p:cNvPr id="21" name="TextBox 20">
            <a:extLst>
              <a:ext uri="{FF2B5EF4-FFF2-40B4-BE49-F238E27FC236}">
                <a16:creationId xmlns:a16="http://schemas.microsoft.com/office/drawing/2014/main" id="{E26F83BD-B693-4A5F-9288-E43616CB0BB5}"/>
              </a:ext>
            </a:extLst>
          </p:cNvPr>
          <p:cNvSpPr txBox="1"/>
          <p:nvPr/>
        </p:nvSpPr>
        <p:spPr>
          <a:xfrm>
            <a:off x="1041790" y="2481794"/>
            <a:ext cx="1046879" cy="646331"/>
          </a:xfrm>
          <a:prstGeom prst="rect">
            <a:avLst/>
          </a:prstGeom>
          <a:noFill/>
        </p:spPr>
        <p:txBody>
          <a:bodyPr wrap="square" rtlCol="0">
            <a:spAutoFit/>
          </a:bodyPr>
          <a:lstStyle/>
          <a:p>
            <a:pPr algn="ctr"/>
            <a:r>
              <a:rPr lang="en-CA" dirty="0"/>
              <a:t>Ap.19, 1844</a:t>
            </a:r>
          </a:p>
        </p:txBody>
      </p:sp>
      <p:sp>
        <p:nvSpPr>
          <p:cNvPr id="22" name="TextBox 21">
            <a:extLst>
              <a:ext uri="{FF2B5EF4-FFF2-40B4-BE49-F238E27FC236}">
                <a16:creationId xmlns:a16="http://schemas.microsoft.com/office/drawing/2014/main" id="{9FF14E70-FD84-4947-A525-FF5054242AC1}"/>
              </a:ext>
            </a:extLst>
          </p:cNvPr>
          <p:cNvSpPr txBox="1"/>
          <p:nvPr/>
        </p:nvSpPr>
        <p:spPr>
          <a:xfrm>
            <a:off x="3324198" y="2474385"/>
            <a:ext cx="1046879" cy="646331"/>
          </a:xfrm>
          <a:prstGeom prst="rect">
            <a:avLst/>
          </a:prstGeom>
          <a:noFill/>
        </p:spPr>
        <p:txBody>
          <a:bodyPr wrap="square" rtlCol="0">
            <a:spAutoFit/>
          </a:bodyPr>
          <a:lstStyle/>
          <a:p>
            <a:pPr algn="ctr"/>
            <a:r>
              <a:rPr lang="en-CA" dirty="0"/>
              <a:t>Oct.22, 1844</a:t>
            </a:r>
          </a:p>
        </p:txBody>
      </p:sp>
      <p:sp>
        <p:nvSpPr>
          <p:cNvPr id="23" name="TextBox 22">
            <a:extLst>
              <a:ext uri="{FF2B5EF4-FFF2-40B4-BE49-F238E27FC236}">
                <a16:creationId xmlns:a16="http://schemas.microsoft.com/office/drawing/2014/main" id="{76F2CBE7-C64B-485B-AD57-31C6DE139041}"/>
              </a:ext>
            </a:extLst>
          </p:cNvPr>
          <p:cNvSpPr txBox="1"/>
          <p:nvPr/>
        </p:nvSpPr>
        <p:spPr>
          <a:xfrm>
            <a:off x="1265791" y="2101802"/>
            <a:ext cx="472875" cy="307776"/>
          </a:xfrm>
          <a:prstGeom prst="rect">
            <a:avLst/>
          </a:prstGeom>
          <a:noFill/>
        </p:spPr>
        <p:txBody>
          <a:bodyPr wrap="square" rtlCol="0">
            <a:spAutoFit/>
          </a:bodyPr>
          <a:lstStyle/>
          <a:p>
            <a:r>
              <a:rPr lang="en-CA" sz="1400" dirty="0"/>
              <a:t>2A </a:t>
            </a:r>
          </a:p>
        </p:txBody>
      </p:sp>
      <p:sp>
        <p:nvSpPr>
          <p:cNvPr id="24" name="TextBox 23">
            <a:extLst>
              <a:ext uri="{FF2B5EF4-FFF2-40B4-BE49-F238E27FC236}">
                <a16:creationId xmlns:a16="http://schemas.microsoft.com/office/drawing/2014/main" id="{13A0DC57-318D-4212-86C8-0274E0BE4948}"/>
              </a:ext>
            </a:extLst>
          </p:cNvPr>
          <p:cNvSpPr txBox="1"/>
          <p:nvPr/>
        </p:nvSpPr>
        <p:spPr>
          <a:xfrm>
            <a:off x="3595334" y="2174018"/>
            <a:ext cx="472875" cy="307776"/>
          </a:xfrm>
          <a:prstGeom prst="rect">
            <a:avLst/>
          </a:prstGeom>
          <a:noFill/>
        </p:spPr>
        <p:txBody>
          <a:bodyPr wrap="square" rtlCol="0">
            <a:spAutoFit/>
          </a:bodyPr>
          <a:lstStyle/>
          <a:p>
            <a:r>
              <a:rPr lang="en-CA" sz="1400" dirty="0"/>
              <a:t>3A </a:t>
            </a:r>
          </a:p>
        </p:txBody>
      </p:sp>
      <p:sp>
        <p:nvSpPr>
          <p:cNvPr id="25" name="TextBox 24">
            <a:extLst>
              <a:ext uri="{FF2B5EF4-FFF2-40B4-BE49-F238E27FC236}">
                <a16:creationId xmlns:a16="http://schemas.microsoft.com/office/drawing/2014/main" id="{C744320C-7A97-4660-B95B-77D2B3C71FEA}"/>
              </a:ext>
            </a:extLst>
          </p:cNvPr>
          <p:cNvSpPr txBox="1"/>
          <p:nvPr/>
        </p:nvSpPr>
        <p:spPr>
          <a:xfrm>
            <a:off x="6240561" y="2118764"/>
            <a:ext cx="472875" cy="307776"/>
          </a:xfrm>
          <a:prstGeom prst="rect">
            <a:avLst/>
          </a:prstGeom>
          <a:noFill/>
        </p:spPr>
        <p:txBody>
          <a:bodyPr wrap="square" rtlCol="0">
            <a:spAutoFit/>
          </a:bodyPr>
          <a:lstStyle/>
          <a:p>
            <a:r>
              <a:rPr lang="en-CA" sz="1400" dirty="0"/>
              <a:t>3E </a:t>
            </a:r>
          </a:p>
        </p:txBody>
      </p:sp>
      <p:sp>
        <p:nvSpPr>
          <p:cNvPr id="26" name="TextBox 25">
            <a:extLst>
              <a:ext uri="{FF2B5EF4-FFF2-40B4-BE49-F238E27FC236}">
                <a16:creationId xmlns:a16="http://schemas.microsoft.com/office/drawing/2014/main" id="{11BB2B3B-0E79-4F3A-8EE7-2298B31B74AD}"/>
              </a:ext>
            </a:extLst>
          </p:cNvPr>
          <p:cNvSpPr txBox="1"/>
          <p:nvPr/>
        </p:nvSpPr>
        <p:spPr>
          <a:xfrm>
            <a:off x="1138920" y="5381605"/>
            <a:ext cx="949749" cy="261610"/>
          </a:xfrm>
          <a:prstGeom prst="rect">
            <a:avLst/>
          </a:prstGeom>
          <a:noFill/>
        </p:spPr>
        <p:txBody>
          <a:bodyPr wrap="square" rtlCol="0">
            <a:spAutoFit/>
          </a:bodyPr>
          <a:lstStyle/>
          <a:p>
            <a:r>
              <a:rPr lang="en-CA" sz="1100" b="1" dirty="0"/>
              <a:t>EW 273.1,2</a:t>
            </a:r>
          </a:p>
        </p:txBody>
      </p:sp>
      <p:cxnSp>
        <p:nvCxnSpPr>
          <p:cNvPr id="28" name="Straight Connector 27">
            <a:extLst>
              <a:ext uri="{FF2B5EF4-FFF2-40B4-BE49-F238E27FC236}">
                <a16:creationId xmlns:a16="http://schemas.microsoft.com/office/drawing/2014/main" id="{241E2982-CB33-4BBD-8C3D-0813BBCC871F}"/>
              </a:ext>
            </a:extLst>
          </p:cNvPr>
          <p:cNvCxnSpPr/>
          <p:nvPr/>
        </p:nvCxnSpPr>
        <p:spPr>
          <a:xfrm>
            <a:off x="1502228" y="4311134"/>
            <a:ext cx="0" cy="102982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5C21BE18-1333-4612-B09B-BA5C987DBD0A}"/>
              </a:ext>
            </a:extLst>
          </p:cNvPr>
          <p:cNvSpPr txBox="1"/>
          <p:nvPr/>
        </p:nvSpPr>
        <p:spPr>
          <a:xfrm>
            <a:off x="3339139" y="5428439"/>
            <a:ext cx="949749" cy="261610"/>
          </a:xfrm>
          <a:prstGeom prst="rect">
            <a:avLst/>
          </a:prstGeom>
          <a:noFill/>
        </p:spPr>
        <p:txBody>
          <a:bodyPr wrap="square" rtlCol="0">
            <a:spAutoFit/>
          </a:bodyPr>
          <a:lstStyle/>
          <a:p>
            <a:r>
              <a:rPr lang="en-CA" sz="1100" b="1" dirty="0"/>
              <a:t>EW 274.1</a:t>
            </a:r>
          </a:p>
        </p:txBody>
      </p:sp>
      <p:cxnSp>
        <p:nvCxnSpPr>
          <p:cNvPr id="30" name="Straight Connector 29">
            <a:extLst>
              <a:ext uri="{FF2B5EF4-FFF2-40B4-BE49-F238E27FC236}">
                <a16:creationId xmlns:a16="http://schemas.microsoft.com/office/drawing/2014/main" id="{6973DBBE-D788-4BCC-8A7A-905A276E0219}"/>
              </a:ext>
            </a:extLst>
          </p:cNvPr>
          <p:cNvCxnSpPr/>
          <p:nvPr/>
        </p:nvCxnSpPr>
        <p:spPr>
          <a:xfrm>
            <a:off x="3831772" y="4311134"/>
            <a:ext cx="0" cy="102982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a:extLst>
              <a:ext uri="{FF2B5EF4-FFF2-40B4-BE49-F238E27FC236}">
                <a16:creationId xmlns:a16="http://schemas.microsoft.com/office/drawing/2014/main" id="{33BB20E7-195E-4966-8907-04B55F9D0CC6}"/>
              </a:ext>
            </a:extLst>
          </p:cNvPr>
          <p:cNvCxnSpPr>
            <a:cxnSpLocks/>
          </p:cNvCxnSpPr>
          <p:nvPr/>
        </p:nvCxnSpPr>
        <p:spPr>
          <a:xfrm>
            <a:off x="6476998" y="4826048"/>
            <a:ext cx="0" cy="68636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TextBox 32">
            <a:extLst>
              <a:ext uri="{FF2B5EF4-FFF2-40B4-BE49-F238E27FC236}">
                <a16:creationId xmlns:a16="http://schemas.microsoft.com/office/drawing/2014/main" id="{F32A7E46-4A5E-4C65-84AB-0817EC3FEA0E}"/>
              </a:ext>
            </a:extLst>
          </p:cNvPr>
          <p:cNvSpPr txBox="1"/>
          <p:nvPr/>
        </p:nvSpPr>
        <p:spPr>
          <a:xfrm>
            <a:off x="5934346" y="5484663"/>
            <a:ext cx="949749" cy="261610"/>
          </a:xfrm>
          <a:prstGeom prst="rect">
            <a:avLst/>
          </a:prstGeom>
          <a:noFill/>
        </p:spPr>
        <p:txBody>
          <a:bodyPr wrap="square" rtlCol="0">
            <a:spAutoFit/>
          </a:bodyPr>
          <a:lstStyle/>
          <a:p>
            <a:r>
              <a:rPr lang="en-CA" sz="1100" b="1" dirty="0"/>
              <a:t>EW 275.1</a:t>
            </a:r>
          </a:p>
        </p:txBody>
      </p:sp>
      <p:sp>
        <p:nvSpPr>
          <p:cNvPr id="34" name="TextBox 33">
            <a:extLst>
              <a:ext uri="{FF2B5EF4-FFF2-40B4-BE49-F238E27FC236}">
                <a16:creationId xmlns:a16="http://schemas.microsoft.com/office/drawing/2014/main" id="{FF4EDE91-6A71-4B7F-A2F5-D93B63EA4A11}"/>
              </a:ext>
            </a:extLst>
          </p:cNvPr>
          <p:cNvSpPr txBox="1"/>
          <p:nvPr/>
        </p:nvSpPr>
        <p:spPr>
          <a:xfrm>
            <a:off x="7315454" y="5496565"/>
            <a:ext cx="949749" cy="261610"/>
          </a:xfrm>
          <a:prstGeom prst="rect">
            <a:avLst/>
          </a:prstGeom>
          <a:noFill/>
        </p:spPr>
        <p:txBody>
          <a:bodyPr wrap="square" rtlCol="0">
            <a:spAutoFit/>
          </a:bodyPr>
          <a:lstStyle/>
          <a:p>
            <a:r>
              <a:rPr lang="en-CA" sz="1100" b="1" dirty="0"/>
              <a:t>EW 277</a:t>
            </a:r>
          </a:p>
        </p:txBody>
      </p:sp>
      <p:sp>
        <p:nvSpPr>
          <p:cNvPr id="35" name="TextBox 34">
            <a:extLst>
              <a:ext uri="{FF2B5EF4-FFF2-40B4-BE49-F238E27FC236}">
                <a16:creationId xmlns:a16="http://schemas.microsoft.com/office/drawing/2014/main" id="{DB53150C-8770-4458-BA18-1845AC451EFD}"/>
              </a:ext>
            </a:extLst>
          </p:cNvPr>
          <p:cNvSpPr txBox="1"/>
          <p:nvPr/>
        </p:nvSpPr>
        <p:spPr>
          <a:xfrm>
            <a:off x="8521748" y="5512410"/>
            <a:ext cx="949749" cy="261610"/>
          </a:xfrm>
          <a:prstGeom prst="rect">
            <a:avLst/>
          </a:prstGeom>
          <a:noFill/>
        </p:spPr>
        <p:txBody>
          <a:bodyPr wrap="square" rtlCol="0">
            <a:spAutoFit/>
          </a:bodyPr>
          <a:lstStyle/>
          <a:p>
            <a:r>
              <a:rPr lang="en-CA" sz="1100" b="1" dirty="0"/>
              <a:t>EW 279</a:t>
            </a:r>
          </a:p>
        </p:txBody>
      </p:sp>
      <p:sp>
        <p:nvSpPr>
          <p:cNvPr id="36" name="TextBox 35">
            <a:extLst>
              <a:ext uri="{FF2B5EF4-FFF2-40B4-BE49-F238E27FC236}">
                <a16:creationId xmlns:a16="http://schemas.microsoft.com/office/drawing/2014/main" id="{F73448F6-42E3-4881-9515-B2E8ABCF03F5}"/>
              </a:ext>
            </a:extLst>
          </p:cNvPr>
          <p:cNvSpPr txBox="1"/>
          <p:nvPr/>
        </p:nvSpPr>
        <p:spPr>
          <a:xfrm>
            <a:off x="9551008" y="5509357"/>
            <a:ext cx="949749" cy="261610"/>
          </a:xfrm>
          <a:prstGeom prst="rect">
            <a:avLst/>
          </a:prstGeom>
          <a:noFill/>
        </p:spPr>
        <p:txBody>
          <a:bodyPr wrap="square" rtlCol="0">
            <a:spAutoFit/>
          </a:bodyPr>
          <a:lstStyle/>
          <a:p>
            <a:r>
              <a:rPr lang="en-CA" sz="1100" b="1" dirty="0"/>
              <a:t>EW 282</a:t>
            </a:r>
          </a:p>
        </p:txBody>
      </p:sp>
      <p:sp>
        <p:nvSpPr>
          <p:cNvPr id="37" name="TextBox 36">
            <a:extLst>
              <a:ext uri="{FF2B5EF4-FFF2-40B4-BE49-F238E27FC236}">
                <a16:creationId xmlns:a16="http://schemas.microsoft.com/office/drawing/2014/main" id="{01F4B1BA-2134-437F-9BCE-F1FD00E5F747}"/>
              </a:ext>
            </a:extLst>
          </p:cNvPr>
          <p:cNvSpPr txBox="1"/>
          <p:nvPr/>
        </p:nvSpPr>
        <p:spPr>
          <a:xfrm>
            <a:off x="10703173" y="5508813"/>
            <a:ext cx="949749" cy="261610"/>
          </a:xfrm>
          <a:prstGeom prst="rect">
            <a:avLst/>
          </a:prstGeom>
          <a:noFill/>
        </p:spPr>
        <p:txBody>
          <a:bodyPr wrap="square" rtlCol="0">
            <a:spAutoFit/>
          </a:bodyPr>
          <a:lstStyle/>
          <a:p>
            <a:r>
              <a:rPr lang="en-CA" sz="1100" b="1" dirty="0"/>
              <a:t>EW 285</a:t>
            </a:r>
          </a:p>
        </p:txBody>
      </p:sp>
      <p:cxnSp>
        <p:nvCxnSpPr>
          <p:cNvPr id="39" name="Straight Connector 38">
            <a:extLst>
              <a:ext uri="{FF2B5EF4-FFF2-40B4-BE49-F238E27FC236}">
                <a16:creationId xmlns:a16="http://schemas.microsoft.com/office/drawing/2014/main" id="{A2DFD884-633F-42D8-88BC-BF80EEF4BCDF}"/>
              </a:ext>
            </a:extLst>
          </p:cNvPr>
          <p:cNvCxnSpPr/>
          <p:nvPr/>
        </p:nvCxnSpPr>
        <p:spPr>
          <a:xfrm>
            <a:off x="7620000" y="4125686"/>
            <a:ext cx="0" cy="135897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2D3EA177-7058-457C-B7DD-94B1E6288084}"/>
              </a:ext>
            </a:extLst>
          </p:cNvPr>
          <p:cNvCxnSpPr>
            <a:stCxn id="14" idx="2"/>
          </p:cNvCxnSpPr>
          <p:nvPr/>
        </p:nvCxnSpPr>
        <p:spPr>
          <a:xfrm flipH="1">
            <a:off x="8948057" y="5049798"/>
            <a:ext cx="1" cy="56567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66069696-3AE9-4CD6-BAF6-E8E5869BECDE}"/>
              </a:ext>
            </a:extLst>
          </p:cNvPr>
          <p:cNvCxnSpPr>
            <a:cxnSpLocks/>
          </p:cNvCxnSpPr>
          <p:nvPr/>
        </p:nvCxnSpPr>
        <p:spPr>
          <a:xfrm>
            <a:off x="10005326" y="4053316"/>
            <a:ext cx="0" cy="138647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46FC04A2-9494-4823-B070-CCF1A71D5CFF}"/>
              </a:ext>
            </a:extLst>
          </p:cNvPr>
          <p:cNvCxnSpPr>
            <a:stCxn id="17" idx="2"/>
            <a:endCxn id="37" idx="0"/>
          </p:cNvCxnSpPr>
          <p:nvPr/>
        </p:nvCxnSpPr>
        <p:spPr>
          <a:xfrm flipH="1">
            <a:off x="11178048" y="4889367"/>
            <a:ext cx="1" cy="61944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0130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F292-8667-4AA4-84C1-6F7A36EA202F}"/>
              </a:ext>
            </a:extLst>
          </p:cNvPr>
          <p:cNvSpPr>
            <a:spLocks noGrp="1"/>
          </p:cNvSpPr>
          <p:nvPr>
            <p:ph type="title"/>
          </p:nvPr>
        </p:nvSpPr>
        <p:spPr/>
        <p:txBody>
          <a:bodyPr/>
          <a:lstStyle/>
          <a:p>
            <a:r>
              <a:rPr lang="en-CA" dirty="0"/>
              <a:t>questions</a:t>
            </a:r>
          </a:p>
        </p:txBody>
      </p:sp>
      <p:sp>
        <p:nvSpPr>
          <p:cNvPr id="3" name="Content Placeholder 2">
            <a:extLst>
              <a:ext uri="{FF2B5EF4-FFF2-40B4-BE49-F238E27FC236}">
                <a16:creationId xmlns:a16="http://schemas.microsoft.com/office/drawing/2014/main" id="{BF3887D9-45B8-4E5D-AAAD-617CB868349D}"/>
              </a:ext>
            </a:extLst>
          </p:cNvPr>
          <p:cNvSpPr>
            <a:spLocks noGrp="1"/>
          </p:cNvSpPr>
          <p:nvPr>
            <p:ph idx="1"/>
          </p:nvPr>
        </p:nvSpPr>
        <p:spPr/>
        <p:txBody>
          <a:bodyPr/>
          <a:lstStyle/>
          <a:p>
            <a:r>
              <a:rPr lang="en-CA" dirty="0"/>
              <a:t>Why do we say that the judgement of God is the civil war?</a:t>
            </a:r>
          </a:p>
          <a:p>
            <a:r>
              <a:rPr lang="en-CA" dirty="0"/>
              <a:t>What happened in 1850 that filled the cup of God’s indignation and provoked his wrath?</a:t>
            </a:r>
          </a:p>
          <a:p>
            <a:pPr marL="0" indent="0">
              <a:buNone/>
            </a:pPr>
            <a:endParaRPr lang="en-CA" dirty="0"/>
          </a:p>
          <a:p>
            <a:r>
              <a:rPr lang="en-CA" dirty="0"/>
              <a:t>The chapter  “ The Sins of Babylon” does not give us the answer.</a:t>
            </a:r>
          </a:p>
          <a:p>
            <a:r>
              <a:rPr lang="en-CA" dirty="0"/>
              <a:t>Therefore, we have to investigate.</a:t>
            </a:r>
          </a:p>
          <a:p>
            <a:r>
              <a:rPr lang="en-CA" dirty="0"/>
              <a:t>We know it is in the context of the 3A, or Most Holy Place.</a:t>
            </a:r>
          </a:p>
          <a:p>
            <a:r>
              <a:rPr lang="en-CA" dirty="0"/>
              <a:t>We know the characteristics of the Sunday Law.</a:t>
            </a:r>
          </a:p>
        </p:txBody>
      </p:sp>
      <p:sp>
        <p:nvSpPr>
          <p:cNvPr id="4" name="Slide Number Placeholder 3">
            <a:extLst>
              <a:ext uri="{FF2B5EF4-FFF2-40B4-BE49-F238E27FC236}">
                <a16:creationId xmlns:a16="http://schemas.microsoft.com/office/drawing/2014/main" id="{25227F89-D466-4FDF-87EC-74164E9F33C5}"/>
              </a:ext>
            </a:extLst>
          </p:cNvPr>
          <p:cNvSpPr>
            <a:spLocks noGrp="1"/>
          </p:cNvSpPr>
          <p:nvPr>
            <p:ph type="sldNum" sz="quarter" idx="12"/>
          </p:nvPr>
        </p:nvSpPr>
        <p:spPr/>
        <p:txBody>
          <a:bodyPr/>
          <a:lstStyle/>
          <a:p>
            <a:fld id="{CA9F504A-471B-4830-A8C9-D0F8BA9299FE}" type="slidenum">
              <a:rPr lang="en-CA" smtClean="0"/>
              <a:t>64</a:t>
            </a:fld>
            <a:endParaRPr lang="en-CA"/>
          </a:p>
        </p:txBody>
      </p:sp>
    </p:spTree>
    <p:extLst>
      <p:ext uri="{BB962C8B-B14F-4D97-AF65-F5344CB8AC3E}">
        <p14:creationId xmlns:p14="http://schemas.microsoft.com/office/powerpoint/2010/main" val="21411210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DD2D-A3E0-4AC0-A219-CD253CCD682C}"/>
              </a:ext>
            </a:extLst>
          </p:cNvPr>
          <p:cNvSpPr>
            <a:spLocks noGrp="1"/>
          </p:cNvSpPr>
          <p:nvPr>
            <p:ph type="title"/>
          </p:nvPr>
        </p:nvSpPr>
        <p:spPr>
          <a:xfrm>
            <a:off x="1088795" y="320511"/>
            <a:ext cx="10058400" cy="1084083"/>
          </a:xfrm>
        </p:spPr>
        <p:txBody>
          <a:bodyPr/>
          <a:lstStyle/>
          <a:p>
            <a:r>
              <a:rPr lang="en-CA" dirty="0"/>
              <a:t>IDENTIFYING CIVIL WAR</a:t>
            </a:r>
          </a:p>
        </p:txBody>
      </p:sp>
      <p:sp>
        <p:nvSpPr>
          <p:cNvPr id="3" name="Content Placeholder 2">
            <a:extLst>
              <a:ext uri="{FF2B5EF4-FFF2-40B4-BE49-F238E27FC236}">
                <a16:creationId xmlns:a16="http://schemas.microsoft.com/office/drawing/2014/main" id="{0CDB6CFC-DEE3-4606-8D0A-E115FD3435A5}"/>
              </a:ext>
            </a:extLst>
          </p:cNvPr>
          <p:cNvSpPr>
            <a:spLocks noGrp="1"/>
          </p:cNvSpPr>
          <p:nvPr>
            <p:ph idx="1"/>
          </p:nvPr>
        </p:nvSpPr>
        <p:spPr>
          <a:xfrm>
            <a:off x="386499" y="1734532"/>
            <a:ext cx="11462993" cy="5123468"/>
          </a:xfrm>
        </p:spPr>
        <p:txBody>
          <a:bodyPr>
            <a:normAutofit fontScale="77500" lnSpcReduction="20000"/>
          </a:bodyPr>
          <a:lstStyle/>
          <a:p>
            <a:r>
              <a:rPr lang="en-CA" dirty="0"/>
              <a:t>Even before the first shots of the Civil War were fired, Ellen White, at Parkville, Michigan, </a:t>
            </a:r>
            <a:r>
              <a:rPr lang="en-CA" b="1" dirty="0"/>
              <a:t>on January 12, 1861</a:t>
            </a:r>
            <a:r>
              <a:rPr lang="en-CA" dirty="0"/>
              <a:t>, had been given a </a:t>
            </a:r>
            <a:r>
              <a:rPr lang="en-CA" b="1" dirty="0"/>
              <a:t>view of the coming conflict and its ferocity</a:t>
            </a:r>
            <a:r>
              <a:rPr lang="en-CA" dirty="0"/>
              <a:t>. The philosophy behind the war, and its ultimate outcome, had been opened up to her in the </a:t>
            </a:r>
            <a:r>
              <a:rPr lang="en-CA" b="1" dirty="0"/>
              <a:t>vision at Roosevelt, New York, on August 3, 1861</a:t>
            </a:r>
            <a:r>
              <a:rPr lang="en-CA" dirty="0"/>
              <a:t>. In Testimony No. 7 she opened her statement with words that threw light on the whole situation: { 2BIO 34.1 } </a:t>
            </a:r>
          </a:p>
          <a:p>
            <a:r>
              <a:rPr lang="en-CA" b="1" u="sng" dirty="0"/>
              <a:t>God is punishing this nation </a:t>
            </a:r>
            <a:r>
              <a:rPr lang="en-CA" b="1" dirty="0"/>
              <a:t>for the high crime of slavery</a:t>
            </a:r>
            <a:r>
              <a:rPr lang="en-CA" dirty="0"/>
              <a:t>. He has the destiny of the nation in His hands. </a:t>
            </a:r>
            <a:r>
              <a:rPr lang="en-CA" b="1" dirty="0"/>
              <a:t>He will punish the South for the sin of slavery</a:t>
            </a:r>
            <a:r>
              <a:rPr lang="en-CA" dirty="0"/>
              <a:t>, and the North for so long suffering its overreaching and overbearing influence.—Testimonies for the Church, 1:264. { 2BIO 34.2 } </a:t>
            </a:r>
            <a:r>
              <a:rPr lang="en-CA" b="1" dirty="0"/>
              <a:t>1 T264.3</a:t>
            </a:r>
          </a:p>
          <a:p>
            <a:r>
              <a:rPr lang="en-CA" dirty="0"/>
              <a:t>Making reference to the vision of August 3, she declared that </a:t>
            </a:r>
            <a:r>
              <a:rPr lang="en-CA" b="1" dirty="0"/>
              <a:t>she was “shown the sin of slavery, </a:t>
            </a:r>
            <a:r>
              <a:rPr lang="en-CA" dirty="0"/>
              <a:t>which has so long been a curse to this nation.” She referred to the </a:t>
            </a:r>
            <a:r>
              <a:rPr lang="en-CA" u="sng" dirty="0"/>
              <a:t>unconscionable law of the land, the “fugitive slave law” </a:t>
            </a:r>
            <a:r>
              <a:rPr lang="en-CA" dirty="0"/>
              <a:t>that required the return to their masters of any slaves who escaped to the North. This, she said, was “calculated to crush out of man every noble, generous feeling of sympathy that should rise in his heart for the oppressed and suffering slave.” Months earlier she had written: { 2BIO 34.3 } </a:t>
            </a:r>
          </a:p>
          <a:p>
            <a:r>
              <a:rPr lang="en-CA" dirty="0"/>
              <a:t>The law of our land requiring us to deliver a slave to his master, </a:t>
            </a:r>
            <a:r>
              <a:rPr lang="en-CA" b="1" dirty="0"/>
              <a:t>we are not to obey; and we must abide the consequences of violating this law. </a:t>
            </a:r>
            <a:r>
              <a:rPr lang="en-CA" dirty="0"/>
              <a:t>The slave is not the property of any man. God is his rightful master, and man has no right to take God’s workmanship into his hands, and claim him as his own.—Ibid., 1:202. { 2BIO 34.4 } </a:t>
            </a:r>
          </a:p>
          <a:p>
            <a:r>
              <a:rPr lang="en-CA" dirty="0"/>
              <a:t>When the </a:t>
            </a:r>
            <a:r>
              <a:rPr lang="en-CA" b="1" dirty="0"/>
              <a:t>laws of men conflict with the Word and law of God</a:t>
            </a:r>
            <a:r>
              <a:rPr lang="en-CA" dirty="0"/>
              <a:t>, we are to obey the latter, whatever the consequences may be.—Testimonies for the Church, 1:201, 202. { 2BIO 35.1 } </a:t>
            </a:r>
          </a:p>
          <a:p>
            <a:pPr lvl="1"/>
            <a:r>
              <a:rPr lang="en-CA" dirty="0"/>
              <a:t>you have to disobey the mark of the beast law and pay the consequences</a:t>
            </a:r>
          </a:p>
          <a:p>
            <a:pPr lvl="1"/>
            <a:r>
              <a:rPr lang="en-CA" dirty="0"/>
              <a:t>Mark of the beast is the sin of slavery which is the sin of </a:t>
            </a:r>
            <a:r>
              <a:rPr lang="en-CA" dirty="0" err="1"/>
              <a:t>babylon</a:t>
            </a:r>
            <a:endParaRPr lang="en-CA" dirty="0"/>
          </a:p>
          <a:p>
            <a:r>
              <a:rPr lang="en-CA" dirty="0"/>
              <a:t>As to slavery, she declared: { 2BIO 35.2 } </a:t>
            </a:r>
          </a:p>
          <a:p>
            <a:r>
              <a:rPr lang="en-CA" dirty="0"/>
              <a:t>God’s scourge is now upon the North, because they have so long submitted to the advances of the slave power. </a:t>
            </a:r>
            <a:r>
              <a:rPr lang="en-CA" b="1" dirty="0"/>
              <a:t>The sin of Northern proslavery </a:t>
            </a:r>
            <a:r>
              <a:rPr lang="en-CA" dirty="0"/>
              <a:t>men is great. They have strengthened </a:t>
            </a:r>
            <a:r>
              <a:rPr lang="en-CA" b="1" dirty="0"/>
              <a:t>the South in their sin by sanctioning the extension of slavery</a:t>
            </a:r>
            <a:r>
              <a:rPr lang="en-CA" dirty="0"/>
              <a:t>; they have acted a prominent part in bringing the nation into its present distressed condition.—Ibid., 1:264.</a:t>
            </a:r>
          </a:p>
        </p:txBody>
      </p:sp>
      <p:sp>
        <p:nvSpPr>
          <p:cNvPr id="4" name="Slide Number Placeholder 3">
            <a:extLst>
              <a:ext uri="{FF2B5EF4-FFF2-40B4-BE49-F238E27FC236}">
                <a16:creationId xmlns:a16="http://schemas.microsoft.com/office/drawing/2014/main" id="{32E4134C-B84F-40D1-8119-B3492CA277C9}"/>
              </a:ext>
            </a:extLst>
          </p:cNvPr>
          <p:cNvSpPr>
            <a:spLocks noGrp="1"/>
          </p:cNvSpPr>
          <p:nvPr>
            <p:ph type="sldNum" sz="quarter" idx="12"/>
          </p:nvPr>
        </p:nvSpPr>
        <p:spPr/>
        <p:txBody>
          <a:bodyPr/>
          <a:lstStyle/>
          <a:p>
            <a:fld id="{CA9F504A-471B-4830-A8C9-D0F8BA9299FE}" type="slidenum">
              <a:rPr lang="en-CA" smtClean="0"/>
              <a:t>65</a:t>
            </a:fld>
            <a:endParaRPr lang="en-CA"/>
          </a:p>
        </p:txBody>
      </p:sp>
    </p:spTree>
    <p:extLst>
      <p:ext uri="{BB962C8B-B14F-4D97-AF65-F5344CB8AC3E}">
        <p14:creationId xmlns:p14="http://schemas.microsoft.com/office/powerpoint/2010/main" val="121331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C1662-E9A8-447E-8CD0-8C99AF3C3AE3}"/>
              </a:ext>
            </a:extLst>
          </p:cNvPr>
          <p:cNvSpPr>
            <a:spLocks noGrp="1"/>
          </p:cNvSpPr>
          <p:nvPr>
            <p:ph type="title"/>
          </p:nvPr>
        </p:nvSpPr>
        <p:spPr/>
        <p:txBody>
          <a:bodyPr/>
          <a:lstStyle/>
          <a:p>
            <a:pPr algn="ctr"/>
            <a:r>
              <a:rPr lang="en-CA" dirty="0"/>
              <a:t>Civil war = JTT</a:t>
            </a:r>
          </a:p>
        </p:txBody>
      </p:sp>
      <p:sp>
        <p:nvSpPr>
          <p:cNvPr id="3" name="Content Placeholder 2">
            <a:extLst>
              <a:ext uri="{FF2B5EF4-FFF2-40B4-BE49-F238E27FC236}">
                <a16:creationId xmlns:a16="http://schemas.microsoft.com/office/drawing/2014/main" id="{A4E57C2F-99A0-43C4-BDE9-A9B20045D06E}"/>
              </a:ext>
            </a:extLst>
          </p:cNvPr>
          <p:cNvSpPr>
            <a:spLocks noGrp="1"/>
          </p:cNvSpPr>
          <p:nvPr>
            <p:ph idx="1"/>
          </p:nvPr>
        </p:nvSpPr>
        <p:spPr/>
        <p:txBody>
          <a:bodyPr/>
          <a:lstStyle/>
          <a:p>
            <a:r>
              <a:rPr lang="en-CA" dirty="0"/>
              <a:t>Just before we entered it [the time of trouble], we all received the seal of the living God. Then I saw the four angels cease to hold the four winds. And I saw </a:t>
            </a:r>
            <a:r>
              <a:rPr lang="en-CA" b="1" dirty="0"/>
              <a:t>famine,</a:t>
            </a:r>
            <a:r>
              <a:rPr lang="en-CA" dirty="0"/>
              <a:t> </a:t>
            </a:r>
            <a:r>
              <a:rPr lang="en-CA" b="1" dirty="0"/>
              <a:t>pestilence and sword</a:t>
            </a:r>
            <a:r>
              <a:rPr lang="en-CA" dirty="0"/>
              <a:t>, nation rose against nation, and the whole world was in confusion (Day-Star, March 14, 1846). { 7BC 968.11 } </a:t>
            </a:r>
          </a:p>
        </p:txBody>
      </p:sp>
      <p:sp>
        <p:nvSpPr>
          <p:cNvPr id="4" name="Slide Number Placeholder 3">
            <a:extLst>
              <a:ext uri="{FF2B5EF4-FFF2-40B4-BE49-F238E27FC236}">
                <a16:creationId xmlns:a16="http://schemas.microsoft.com/office/drawing/2014/main" id="{3D350818-EDB2-4FCE-823D-66CC95E4C36A}"/>
              </a:ext>
            </a:extLst>
          </p:cNvPr>
          <p:cNvSpPr>
            <a:spLocks noGrp="1"/>
          </p:cNvSpPr>
          <p:nvPr>
            <p:ph type="sldNum" sz="quarter" idx="12"/>
          </p:nvPr>
        </p:nvSpPr>
        <p:spPr/>
        <p:txBody>
          <a:bodyPr/>
          <a:lstStyle/>
          <a:p>
            <a:fld id="{CA9F504A-471B-4830-A8C9-D0F8BA9299FE}" type="slidenum">
              <a:rPr lang="en-CA" smtClean="0"/>
              <a:t>66</a:t>
            </a:fld>
            <a:endParaRPr lang="en-CA"/>
          </a:p>
        </p:txBody>
      </p:sp>
    </p:spTree>
    <p:extLst>
      <p:ext uri="{BB962C8B-B14F-4D97-AF65-F5344CB8AC3E}">
        <p14:creationId xmlns:p14="http://schemas.microsoft.com/office/powerpoint/2010/main" val="4158093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19AD-13A7-4D62-B190-5A61F0810577}"/>
              </a:ext>
            </a:extLst>
          </p:cNvPr>
          <p:cNvSpPr>
            <a:spLocks noGrp="1"/>
          </p:cNvSpPr>
          <p:nvPr>
            <p:ph type="title"/>
          </p:nvPr>
        </p:nvSpPr>
        <p:spPr/>
        <p:txBody>
          <a:bodyPr/>
          <a:lstStyle/>
          <a:p>
            <a:r>
              <a:rPr lang="en-CA" dirty="0"/>
              <a:t>Civil war</a:t>
            </a:r>
          </a:p>
        </p:txBody>
      </p:sp>
      <p:sp>
        <p:nvSpPr>
          <p:cNvPr id="3" name="Content Placeholder 2">
            <a:extLst>
              <a:ext uri="{FF2B5EF4-FFF2-40B4-BE49-F238E27FC236}">
                <a16:creationId xmlns:a16="http://schemas.microsoft.com/office/drawing/2014/main" id="{6EC56F92-4741-4FD0-A684-5F949414CCBD}"/>
              </a:ext>
            </a:extLst>
          </p:cNvPr>
          <p:cNvSpPr>
            <a:spLocks noGrp="1"/>
          </p:cNvSpPr>
          <p:nvPr>
            <p:ph idx="1"/>
          </p:nvPr>
        </p:nvSpPr>
        <p:spPr/>
        <p:txBody>
          <a:bodyPr>
            <a:normAutofit fontScale="92500" lnSpcReduction="20000"/>
          </a:bodyPr>
          <a:lstStyle/>
          <a:p>
            <a:r>
              <a:rPr lang="en-CA" dirty="0"/>
              <a:t>Famine, pestilence, and sword = famine, disease, and war</a:t>
            </a:r>
          </a:p>
          <a:p>
            <a:r>
              <a:rPr lang="en-CA" dirty="0"/>
              <a:t>We see all of those things during the American civil war</a:t>
            </a:r>
          </a:p>
          <a:p>
            <a:r>
              <a:rPr lang="en-CA" dirty="0"/>
              <a:t>1865 was the end of the civil war. If Jesus would have come back, he would have cut short the TT in righteousness.</a:t>
            </a:r>
          </a:p>
          <a:p>
            <a:r>
              <a:rPr lang="en-CA" dirty="0"/>
              <a:t>During the American civil war, 620 000 casualties lost . when we add all the wars ( WWI, WWII, Vietnam,  Afghanistan, etc.. They lost the same amount of people as they did in just the civil war alone. </a:t>
            </a:r>
          </a:p>
          <a:p>
            <a:r>
              <a:rPr lang="en-CA" dirty="0"/>
              <a:t>If you adjust this figure with the percentage of the population today, it will be about 6,000,000 Americans dead.</a:t>
            </a:r>
          </a:p>
          <a:p>
            <a:r>
              <a:rPr lang="en-CA" dirty="0"/>
              <a:t>Although many died from war, most of them died not from combat but diseases and famine.</a:t>
            </a:r>
          </a:p>
          <a:p>
            <a:r>
              <a:rPr lang="en-CA" dirty="0"/>
              <a:t>So, the civil would represent the time of Jacob’s trouble and Jesus would had cut that work in righteousness. </a:t>
            </a:r>
          </a:p>
          <a:p>
            <a:r>
              <a:rPr lang="en-CA" dirty="0"/>
              <a:t>But Jesus didn’t come, so the war continued two more years.</a:t>
            </a:r>
          </a:p>
        </p:txBody>
      </p:sp>
      <p:sp>
        <p:nvSpPr>
          <p:cNvPr id="4" name="Slide Number Placeholder 3">
            <a:extLst>
              <a:ext uri="{FF2B5EF4-FFF2-40B4-BE49-F238E27FC236}">
                <a16:creationId xmlns:a16="http://schemas.microsoft.com/office/drawing/2014/main" id="{83B544DB-2934-4181-8204-80162381EC77}"/>
              </a:ext>
            </a:extLst>
          </p:cNvPr>
          <p:cNvSpPr>
            <a:spLocks noGrp="1"/>
          </p:cNvSpPr>
          <p:nvPr>
            <p:ph type="sldNum" sz="quarter" idx="12"/>
          </p:nvPr>
        </p:nvSpPr>
        <p:spPr/>
        <p:txBody>
          <a:bodyPr/>
          <a:lstStyle/>
          <a:p>
            <a:fld id="{CA9F504A-471B-4830-A8C9-D0F8BA9299FE}" type="slidenum">
              <a:rPr lang="en-CA" smtClean="0"/>
              <a:t>67</a:t>
            </a:fld>
            <a:endParaRPr lang="en-CA"/>
          </a:p>
        </p:txBody>
      </p:sp>
    </p:spTree>
    <p:extLst>
      <p:ext uri="{BB962C8B-B14F-4D97-AF65-F5344CB8AC3E}">
        <p14:creationId xmlns:p14="http://schemas.microsoft.com/office/powerpoint/2010/main" val="27812534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66EC-D859-4A70-9DA6-733960A4A619}"/>
              </a:ext>
            </a:extLst>
          </p:cNvPr>
          <p:cNvSpPr>
            <a:spLocks noGrp="1"/>
          </p:cNvSpPr>
          <p:nvPr>
            <p:ph type="title"/>
          </p:nvPr>
        </p:nvSpPr>
        <p:spPr/>
        <p:txBody>
          <a:bodyPr/>
          <a:lstStyle/>
          <a:p>
            <a:r>
              <a:rPr lang="en-CA" dirty="0"/>
              <a:t>The fugitive slave law</a:t>
            </a:r>
          </a:p>
        </p:txBody>
      </p:sp>
      <p:sp>
        <p:nvSpPr>
          <p:cNvPr id="3" name="Content Placeholder 2">
            <a:extLst>
              <a:ext uri="{FF2B5EF4-FFF2-40B4-BE49-F238E27FC236}">
                <a16:creationId xmlns:a16="http://schemas.microsoft.com/office/drawing/2014/main" id="{29B28563-6933-4A5D-B1E4-C9FE91B059A7}"/>
              </a:ext>
            </a:extLst>
          </p:cNvPr>
          <p:cNvSpPr>
            <a:spLocks noGrp="1"/>
          </p:cNvSpPr>
          <p:nvPr>
            <p:ph idx="1"/>
          </p:nvPr>
        </p:nvSpPr>
        <p:spPr/>
        <p:txBody>
          <a:bodyPr>
            <a:normAutofit fontScale="92500" lnSpcReduction="10000"/>
          </a:bodyPr>
          <a:lstStyle/>
          <a:p>
            <a:r>
              <a:rPr lang="en-CA" dirty="0"/>
              <a:t>At the Conference at Roosevelt, New York, August 3, 1861, when the brethren and sisters were assembled on the day set apart for humiliation, fasting, and prayer, the Spirit of the Lord rested upon us, and I was taken off in vision and shown the sin of slavery, which has so long been a curse to this nation. </a:t>
            </a:r>
            <a:r>
              <a:rPr lang="en-CA" b="1" dirty="0"/>
              <a:t>The fugitive slave law was calculated to crush out of man every noble, generous feeling of sympathy that should arise in his heart for the oppressed and suffering slave</a:t>
            </a:r>
            <a:r>
              <a:rPr lang="en-CA" dirty="0"/>
              <a:t>. It was in direct opposition to the teaching of Christ. God’s scourge is now upon the North, because they have so long submitted to the advances of the slave power. The sin of Northern proslavery men is great. They have strengthened the South in their sin by sanctioning the extension of slavery; they have acted a prominent part in bringing the nation into its present distressed condition. { 1T 264.2} </a:t>
            </a:r>
          </a:p>
          <a:p>
            <a:r>
              <a:rPr lang="en-CA" dirty="0"/>
              <a:t>I was shown that many do not realize the extent of the evil which has come upon us. They have flattered themselves that the national difficulties would soon be settled and confusion and war end, but all will be convinced that there is more reality in the matter than was anticipated. Many have looked for the North to strike a blow and end the controversy. { 1T 264.3}</a:t>
            </a:r>
          </a:p>
          <a:p>
            <a:endParaRPr lang="en-CA" dirty="0"/>
          </a:p>
          <a:p>
            <a:endParaRPr lang="en-CA" dirty="0"/>
          </a:p>
        </p:txBody>
      </p:sp>
      <p:sp>
        <p:nvSpPr>
          <p:cNvPr id="4" name="Slide Number Placeholder 3">
            <a:extLst>
              <a:ext uri="{FF2B5EF4-FFF2-40B4-BE49-F238E27FC236}">
                <a16:creationId xmlns:a16="http://schemas.microsoft.com/office/drawing/2014/main" id="{3733A36E-C3F3-421D-A0A0-1D9F652C56B0}"/>
              </a:ext>
            </a:extLst>
          </p:cNvPr>
          <p:cNvSpPr>
            <a:spLocks noGrp="1"/>
          </p:cNvSpPr>
          <p:nvPr>
            <p:ph type="sldNum" sz="quarter" idx="12"/>
          </p:nvPr>
        </p:nvSpPr>
        <p:spPr/>
        <p:txBody>
          <a:bodyPr/>
          <a:lstStyle/>
          <a:p>
            <a:fld id="{CA9F504A-471B-4830-A8C9-D0F8BA9299FE}" type="slidenum">
              <a:rPr lang="en-CA" smtClean="0"/>
              <a:t>68</a:t>
            </a:fld>
            <a:endParaRPr lang="en-CA"/>
          </a:p>
        </p:txBody>
      </p:sp>
    </p:spTree>
    <p:extLst>
      <p:ext uri="{BB962C8B-B14F-4D97-AF65-F5344CB8AC3E}">
        <p14:creationId xmlns:p14="http://schemas.microsoft.com/office/powerpoint/2010/main" val="2017552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96B7-349F-45FC-97D5-956F7A5F4459}"/>
              </a:ext>
            </a:extLst>
          </p:cNvPr>
          <p:cNvSpPr>
            <a:spLocks noGrp="1"/>
          </p:cNvSpPr>
          <p:nvPr>
            <p:ph type="title"/>
          </p:nvPr>
        </p:nvSpPr>
        <p:spPr/>
        <p:txBody>
          <a:bodyPr>
            <a:normAutofit fontScale="90000"/>
          </a:bodyPr>
          <a:lstStyle/>
          <a:p>
            <a:r>
              <a:rPr lang="en-CA" dirty="0"/>
              <a:t>Characteristics of fugitive slave law – a compare and contrast with </a:t>
            </a:r>
            <a:r>
              <a:rPr lang="en-CA" dirty="0" err="1"/>
              <a:t>sl</a:t>
            </a:r>
            <a:endParaRPr lang="en-CA" dirty="0"/>
          </a:p>
        </p:txBody>
      </p:sp>
      <p:sp>
        <p:nvSpPr>
          <p:cNvPr id="3" name="Content Placeholder 2">
            <a:extLst>
              <a:ext uri="{FF2B5EF4-FFF2-40B4-BE49-F238E27FC236}">
                <a16:creationId xmlns:a16="http://schemas.microsoft.com/office/drawing/2014/main" id="{A614A71B-334E-469C-B3EA-6B993F6B8920}"/>
              </a:ext>
            </a:extLst>
          </p:cNvPr>
          <p:cNvSpPr>
            <a:spLocks noGrp="1"/>
          </p:cNvSpPr>
          <p:nvPr>
            <p:ph idx="1"/>
          </p:nvPr>
        </p:nvSpPr>
        <p:spPr/>
        <p:txBody>
          <a:bodyPr>
            <a:normAutofit lnSpcReduction="10000"/>
          </a:bodyPr>
          <a:lstStyle/>
          <a:p>
            <a:r>
              <a:rPr lang="en-CA" b="0" i="0" dirty="0">
                <a:solidFill>
                  <a:srgbClr val="393939"/>
                </a:solidFill>
                <a:effectLst/>
                <a:latin typeface="Avenir"/>
              </a:rPr>
              <a:t>The </a:t>
            </a:r>
            <a:r>
              <a:rPr lang="en-CA" b="0" i="1" dirty="0">
                <a:solidFill>
                  <a:srgbClr val="393939"/>
                </a:solidFill>
                <a:effectLst/>
                <a:latin typeface="Avenir"/>
              </a:rPr>
              <a:t>Fugitive Slave Ac</a:t>
            </a:r>
            <a:r>
              <a:rPr lang="en-CA" b="0" i="0" dirty="0">
                <a:solidFill>
                  <a:srgbClr val="393939"/>
                </a:solidFill>
                <a:effectLst/>
                <a:latin typeface="Avenir"/>
              </a:rPr>
              <a:t>t of 1850 was </a:t>
            </a:r>
            <a:r>
              <a:rPr lang="en-CA" b="1" i="0" dirty="0">
                <a:solidFill>
                  <a:srgbClr val="393939"/>
                </a:solidFill>
                <a:effectLst/>
                <a:latin typeface="Avenir"/>
              </a:rPr>
              <a:t>enacted</a:t>
            </a:r>
            <a:r>
              <a:rPr lang="en-CA" b="0" i="0" dirty="0">
                <a:solidFill>
                  <a:srgbClr val="393939"/>
                </a:solidFill>
                <a:effectLst/>
                <a:latin typeface="Avenir"/>
              </a:rPr>
              <a:t> by the United States </a:t>
            </a:r>
            <a:r>
              <a:rPr lang="en-CA" b="1" i="0" dirty="0">
                <a:solidFill>
                  <a:srgbClr val="393939"/>
                </a:solidFill>
                <a:effectLst/>
                <a:latin typeface="Avenir"/>
              </a:rPr>
              <a:t>Congress on 18 September 1850</a:t>
            </a:r>
            <a:r>
              <a:rPr lang="en-CA" b="0" i="0" dirty="0">
                <a:solidFill>
                  <a:srgbClr val="393939"/>
                </a:solidFill>
                <a:effectLst/>
                <a:latin typeface="Avenir"/>
              </a:rPr>
              <a:t>. It extended the reach of the institution of slavery into the free Northern states, stating that refugees from enslavement living there could be returned to enslavement in the South once captured. The Act led thousands of freedom-seekers to take refuge in Canada. It was repealed 28 June 1864.</a:t>
            </a:r>
          </a:p>
          <a:p>
            <a:r>
              <a:rPr lang="en-CA" b="0" i="0" dirty="0">
                <a:solidFill>
                  <a:srgbClr val="393939"/>
                </a:solidFill>
                <a:effectLst/>
                <a:latin typeface="Avenir"/>
              </a:rPr>
              <a:t>The </a:t>
            </a:r>
            <a:r>
              <a:rPr lang="en-CA" b="0" i="1" dirty="0">
                <a:solidFill>
                  <a:srgbClr val="393939"/>
                </a:solidFill>
                <a:effectLst/>
                <a:latin typeface="Avenir"/>
              </a:rPr>
              <a:t>Fugitive Slave Act</a:t>
            </a:r>
            <a:r>
              <a:rPr lang="en-CA" b="0" i="0" dirty="0">
                <a:solidFill>
                  <a:srgbClr val="393939"/>
                </a:solidFill>
                <a:effectLst/>
                <a:latin typeface="Avenir"/>
              </a:rPr>
              <a:t>, first passed by the federal government 4 February 1793, gave slaveholders the right to recover escaped enslaved persons. While federal authorities could execute the </a:t>
            </a:r>
            <a:r>
              <a:rPr lang="en-CA" b="0" i="1" dirty="0">
                <a:solidFill>
                  <a:srgbClr val="393939"/>
                </a:solidFill>
                <a:effectLst/>
                <a:latin typeface="Avenir"/>
              </a:rPr>
              <a:t>Act</a:t>
            </a:r>
            <a:r>
              <a:rPr lang="en-CA" b="0" i="0" dirty="0">
                <a:solidFill>
                  <a:srgbClr val="393939"/>
                </a:solidFill>
                <a:effectLst/>
                <a:latin typeface="Avenir"/>
              </a:rPr>
              <a:t>, states were not compelled to enforce it. Many Northern states disregarded the law. Abolitionists in the North circumvented the law through the operation of the </a:t>
            </a:r>
            <a:r>
              <a:rPr lang="en-CA" b="0" i="0" strike="noStrike" dirty="0">
                <a:effectLst/>
                <a:latin typeface="Avenir"/>
                <a:hlinkClick r:id="rId3">
                  <a:extLst>
                    <a:ext uri="{A12FA001-AC4F-418D-AE19-62706E023703}">
                      <ahyp:hlinkClr xmlns:ahyp="http://schemas.microsoft.com/office/drawing/2018/hyperlinkcolor" val="tx"/>
                    </a:ext>
                  </a:extLst>
                </a:hlinkClick>
              </a:rPr>
              <a:t>Underground Railroad</a:t>
            </a:r>
            <a:r>
              <a:rPr lang="en-CA" b="0" i="0" dirty="0">
                <a:solidFill>
                  <a:srgbClr val="393939"/>
                </a:solidFill>
                <a:effectLst/>
                <a:latin typeface="Avenir"/>
              </a:rPr>
              <a:t>.</a:t>
            </a:r>
            <a:endParaRPr lang="en-CA" dirty="0">
              <a:solidFill>
                <a:srgbClr val="393939"/>
              </a:solidFill>
              <a:latin typeface="Avenir"/>
            </a:endParaRPr>
          </a:p>
          <a:p>
            <a:r>
              <a:rPr lang="en-CA" b="0" i="0" dirty="0">
                <a:solidFill>
                  <a:srgbClr val="393939"/>
                </a:solidFill>
                <a:effectLst/>
                <a:latin typeface="Avenir"/>
              </a:rPr>
              <a:t>Some states implemented Personal Liberty Laws to hamper enforcement and gave fugitives the right of trial by jury to appeal decisions ruled against them. In some states, fugitives on trial received legal representation.</a:t>
            </a:r>
          </a:p>
          <a:p>
            <a:r>
              <a:rPr lang="en-CA" dirty="0">
                <a:hlinkClick r:id="rId4"/>
              </a:rPr>
              <a:t>https://www.thecanadianencyclopedia.ca/en/article/fugitive-slave-act-of-1850</a:t>
            </a:r>
            <a:endParaRPr lang="en-CA" dirty="0"/>
          </a:p>
          <a:p>
            <a:endParaRPr lang="en-CA" dirty="0"/>
          </a:p>
        </p:txBody>
      </p:sp>
      <p:sp>
        <p:nvSpPr>
          <p:cNvPr id="4" name="Slide Number Placeholder 3">
            <a:extLst>
              <a:ext uri="{FF2B5EF4-FFF2-40B4-BE49-F238E27FC236}">
                <a16:creationId xmlns:a16="http://schemas.microsoft.com/office/drawing/2014/main" id="{67F4766F-908E-4375-A353-83943F801CE5}"/>
              </a:ext>
            </a:extLst>
          </p:cNvPr>
          <p:cNvSpPr>
            <a:spLocks noGrp="1"/>
          </p:cNvSpPr>
          <p:nvPr>
            <p:ph type="sldNum" sz="quarter" idx="12"/>
          </p:nvPr>
        </p:nvSpPr>
        <p:spPr/>
        <p:txBody>
          <a:bodyPr/>
          <a:lstStyle/>
          <a:p>
            <a:fld id="{CA9F504A-471B-4830-A8C9-D0F8BA9299FE}" type="slidenum">
              <a:rPr lang="en-CA" smtClean="0"/>
              <a:t>69</a:t>
            </a:fld>
            <a:endParaRPr lang="en-CA"/>
          </a:p>
        </p:txBody>
      </p:sp>
    </p:spTree>
    <p:extLst>
      <p:ext uri="{BB962C8B-B14F-4D97-AF65-F5344CB8AC3E}">
        <p14:creationId xmlns:p14="http://schemas.microsoft.com/office/powerpoint/2010/main" val="1478100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EAA2-BB93-43E5-B607-7C8B342B1DAC}"/>
              </a:ext>
            </a:extLst>
          </p:cNvPr>
          <p:cNvSpPr>
            <a:spLocks noGrp="1"/>
          </p:cNvSpPr>
          <p:nvPr>
            <p:ph type="title"/>
          </p:nvPr>
        </p:nvSpPr>
        <p:spPr/>
        <p:txBody>
          <a:bodyPr>
            <a:normAutofit/>
          </a:bodyPr>
          <a:lstStyle/>
          <a:p>
            <a:r>
              <a:rPr lang="en-CA" sz="4400" dirty="0"/>
              <a:t>1619 : Law Enacted by the state of Virginia</a:t>
            </a:r>
          </a:p>
        </p:txBody>
      </p:sp>
      <p:sp>
        <p:nvSpPr>
          <p:cNvPr id="3" name="Content Placeholder 2">
            <a:extLst>
              <a:ext uri="{FF2B5EF4-FFF2-40B4-BE49-F238E27FC236}">
                <a16:creationId xmlns:a16="http://schemas.microsoft.com/office/drawing/2014/main" id="{0D344099-BFF6-4D5B-B37C-0D4B98C4EE53}"/>
              </a:ext>
            </a:extLst>
          </p:cNvPr>
          <p:cNvSpPr>
            <a:spLocks noGrp="1"/>
          </p:cNvSpPr>
          <p:nvPr>
            <p:ph idx="1"/>
          </p:nvPr>
        </p:nvSpPr>
        <p:spPr/>
        <p:txBody>
          <a:bodyPr>
            <a:normAutofit lnSpcReduction="10000"/>
          </a:bodyPr>
          <a:lstStyle/>
          <a:p>
            <a:r>
              <a:rPr lang="en-CA" b="1" i="0" dirty="0">
                <a:solidFill>
                  <a:srgbClr val="595959"/>
                </a:solidFill>
                <a:effectLst/>
                <a:latin typeface="Open Sans" panose="020B0606030504020204" pitchFamily="34" charset="0"/>
              </a:rPr>
              <a:t>All persons </a:t>
            </a:r>
            <a:r>
              <a:rPr lang="en-CA" b="0" i="0" dirty="0">
                <a:solidFill>
                  <a:srgbClr val="595959"/>
                </a:solidFill>
                <a:effectLst/>
                <a:latin typeface="Open Sans" panose="020B0606030504020204" pitchFamily="34" charset="0"/>
              </a:rPr>
              <a:t>whatsoever, upon Sabbath days, </a:t>
            </a:r>
            <a:r>
              <a:rPr lang="en-CA" b="1" i="0" dirty="0">
                <a:solidFill>
                  <a:srgbClr val="595959"/>
                </a:solidFill>
                <a:effectLst/>
                <a:latin typeface="Open Sans" panose="020B0606030504020204" pitchFamily="34" charset="0"/>
              </a:rPr>
              <a:t>shall frequent divine service and sermons both forenoon and afternoon </a:t>
            </a:r>
            <a:r>
              <a:rPr lang="en-CA" b="0" i="0" dirty="0">
                <a:solidFill>
                  <a:srgbClr val="595959"/>
                </a:solidFill>
                <a:effectLst/>
                <a:latin typeface="Open Sans" panose="020B0606030504020204" pitchFamily="34" charset="0"/>
              </a:rPr>
              <a:t>and all such as bear arms shall bring their pieces, swords, powder and shot. And every one that shall transgress this law shall forfeit three shillings a time to the use of the church, all lawful and necessary impediments excepted. </a:t>
            </a:r>
            <a:r>
              <a:rPr lang="en-CA" b="1" i="0" dirty="0">
                <a:solidFill>
                  <a:srgbClr val="595959"/>
                </a:solidFill>
                <a:effectLst/>
                <a:latin typeface="Open Sans" panose="020B0606030504020204" pitchFamily="34" charset="0"/>
              </a:rPr>
              <a:t>But if a servant in this case shall willfully neglect his master’s command he shall suffer bodily punishment</a:t>
            </a:r>
            <a:r>
              <a:rPr lang="en-CA" b="0" i="0" dirty="0">
                <a:solidFill>
                  <a:srgbClr val="595959"/>
                </a:solidFill>
                <a:effectLst/>
                <a:latin typeface="Open Sans" panose="020B0606030504020204" pitchFamily="34" charset="0"/>
              </a:rPr>
              <a:t>.</a:t>
            </a:r>
          </a:p>
          <a:p>
            <a:pPr marL="0" indent="0">
              <a:buNone/>
            </a:pPr>
            <a:r>
              <a:rPr lang="en-CA" dirty="0">
                <a:hlinkClick r:id="rId2"/>
              </a:rPr>
              <a:t>https://oll.libertyfund.org/page/1619-laws-enacted-by-the-first-general-assembly-of-virginia</a:t>
            </a:r>
            <a:endParaRPr lang="en-CA" dirty="0"/>
          </a:p>
          <a:p>
            <a:pPr marL="0" indent="0">
              <a:buNone/>
            </a:pPr>
            <a:r>
              <a:rPr lang="en-CA" b="0" i="0" dirty="0">
                <a:solidFill>
                  <a:srgbClr val="000000"/>
                </a:solidFill>
                <a:effectLst/>
                <a:latin typeface="Droid Serif"/>
              </a:rPr>
              <a:t>Other laws punished colonists for not properly observing the Sabbath (Sunday, observed as a day of rest and worship by most Christians) and skipping religious services. Some colonial laws even banned traveling on Sundays. Various forms of these Sunday laws existed in all colonies.</a:t>
            </a:r>
            <a:br>
              <a:rPr lang="en-CA" b="0" i="0" dirty="0">
                <a:solidFill>
                  <a:srgbClr val="000000"/>
                </a:solidFill>
                <a:effectLst/>
                <a:latin typeface="Droid Serif"/>
              </a:rPr>
            </a:br>
            <a:br>
              <a:rPr lang="en-CA" b="0" i="0" dirty="0">
                <a:solidFill>
                  <a:srgbClr val="000000"/>
                </a:solidFill>
                <a:effectLst/>
                <a:latin typeface="Droid Serif"/>
              </a:rPr>
            </a:br>
            <a:r>
              <a:rPr lang="en-CA" b="0" i="0" dirty="0">
                <a:solidFill>
                  <a:srgbClr val="000000"/>
                </a:solidFill>
                <a:effectLst/>
                <a:latin typeface="Droid Serif"/>
              </a:rPr>
              <a:t>Read more: </a:t>
            </a:r>
            <a:r>
              <a:rPr lang="en-CA" b="0" i="0" u="none" strike="noStrike" dirty="0">
                <a:solidFill>
                  <a:srgbClr val="003399"/>
                </a:solidFill>
                <a:effectLst/>
                <a:latin typeface="Droid Serif"/>
                <a:hlinkClick r:id="rId3"/>
              </a:rPr>
              <a:t>Colonial Period - Criminal Law - Laws, Crime, Individual, and Religious - </a:t>
            </a:r>
            <a:r>
              <a:rPr lang="en-CA" b="0" i="0" u="none" strike="noStrike" dirty="0" err="1">
                <a:solidFill>
                  <a:srgbClr val="003399"/>
                </a:solidFill>
                <a:effectLst/>
                <a:latin typeface="Droid Serif"/>
                <a:hlinkClick r:id="rId3"/>
              </a:rPr>
              <a:t>JRank</a:t>
            </a:r>
            <a:r>
              <a:rPr lang="en-CA" b="0" i="0" u="none" strike="noStrike" dirty="0">
                <a:solidFill>
                  <a:srgbClr val="003399"/>
                </a:solidFill>
                <a:effectLst/>
                <a:latin typeface="Droid Serif"/>
                <a:hlinkClick r:id="rId3"/>
              </a:rPr>
              <a:t> Articles</a:t>
            </a:r>
            <a:r>
              <a:rPr lang="en-CA" b="0" i="0" dirty="0">
                <a:solidFill>
                  <a:srgbClr val="000000"/>
                </a:solidFill>
                <a:effectLst/>
                <a:latin typeface="Droid Serif"/>
              </a:rPr>
              <a:t> </a:t>
            </a:r>
            <a:r>
              <a:rPr lang="en-CA" b="0" i="0" u="none" strike="noStrike" dirty="0">
                <a:solidFill>
                  <a:srgbClr val="003399"/>
                </a:solidFill>
                <a:effectLst/>
                <a:latin typeface="Droid Serif"/>
                <a:hlinkClick r:id="rId3"/>
              </a:rPr>
              <a:t>https://law.jrank.org/pages/11881/Colonial-Period-Criminal-law.html#ixzz6ufySIhD1</a:t>
            </a:r>
            <a:endParaRPr lang="en-CA" dirty="0"/>
          </a:p>
        </p:txBody>
      </p:sp>
      <p:sp>
        <p:nvSpPr>
          <p:cNvPr id="4" name="Slide Number Placeholder 3">
            <a:extLst>
              <a:ext uri="{FF2B5EF4-FFF2-40B4-BE49-F238E27FC236}">
                <a16:creationId xmlns:a16="http://schemas.microsoft.com/office/drawing/2014/main" id="{90B862C0-8C97-4372-93CE-B99B801CEB64}"/>
              </a:ext>
            </a:extLst>
          </p:cNvPr>
          <p:cNvSpPr>
            <a:spLocks noGrp="1"/>
          </p:cNvSpPr>
          <p:nvPr>
            <p:ph type="sldNum" sz="quarter" idx="12"/>
          </p:nvPr>
        </p:nvSpPr>
        <p:spPr/>
        <p:txBody>
          <a:bodyPr/>
          <a:lstStyle/>
          <a:p>
            <a:fld id="{CA9F504A-471B-4830-A8C9-D0F8BA9299FE}" type="slidenum">
              <a:rPr lang="en-CA" smtClean="0"/>
              <a:t>7</a:t>
            </a:fld>
            <a:endParaRPr lang="en-CA"/>
          </a:p>
        </p:txBody>
      </p:sp>
    </p:spTree>
    <p:extLst>
      <p:ext uri="{BB962C8B-B14F-4D97-AF65-F5344CB8AC3E}">
        <p14:creationId xmlns:p14="http://schemas.microsoft.com/office/powerpoint/2010/main" val="1693007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195E-86A4-41C8-9B2A-E3B2A1AD62B8}"/>
              </a:ext>
            </a:extLst>
          </p:cNvPr>
          <p:cNvSpPr>
            <a:spLocks noGrp="1"/>
          </p:cNvSpPr>
          <p:nvPr>
            <p:ph type="title"/>
          </p:nvPr>
        </p:nvSpPr>
        <p:spPr/>
        <p:txBody>
          <a:bodyPr/>
          <a:lstStyle/>
          <a:p>
            <a:r>
              <a:rPr lang="en-CA" dirty="0"/>
              <a:t>Fugitive slave act, continues</a:t>
            </a:r>
          </a:p>
        </p:txBody>
      </p:sp>
      <p:sp>
        <p:nvSpPr>
          <p:cNvPr id="3" name="Content Placeholder 2">
            <a:extLst>
              <a:ext uri="{FF2B5EF4-FFF2-40B4-BE49-F238E27FC236}">
                <a16:creationId xmlns:a16="http://schemas.microsoft.com/office/drawing/2014/main" id="{3DADF442-476A-4F96-99B5-439CE8FD5F8E}"/>
              </a:ext>
            </a:extLst>
          </p:cNvPr>
          <p:cNvSpPr>
            <a:spLocks noGrp="1"/>
          </p:cNvSpPr>
          <p:nvPr>
            <p:ph idx="1"/>
          </p:nvPr>
        </p:nvSpPr>
        <p:spPr/>
        <p:txBody>
          <a:bodyPr/>
          <a:lstStyle/>
          <a:p>
            <a:pPr algn="l"/>
            <a:r>
              <a:rPr lang="en-CA" b="0" i="0" dirty="0">
                <a:solidFill>
                  <a:srgbClr val="393939"/>
                </a:solidFill>
                <a:effectLst/>
                <a:latin typeface="Avenir"/>
              </a:rPr>
              <a:t>The </a:t>
            </a:r>
            <a:r>
              <a:rPr lang="en-CA" b="1" i="0" dirty="0">
                <a:solidFill>
                  <a:srgbClr val="393939"/>
                </a:solidFill>
                <a:effectLst/>
                <a:latin typeface="Avenir"/>
              </a:rPr>
              <a:t>new 1850 </a:t>
            </a:r>
            <a:r>
              <a:rPr lang="en-CA" b="0" i="0" dirty="0">
                <a:solidFill>
                  <a:srgbClr val="393939"/>
                </a:solidFill>
                <a:effectLst/>
                <a:latin typeface="Avenir"/>
              </a:rPr>
              <a:t>bill </a:t>
            </a:r>
            <a:r>
              <a:rPr lang="en-CA" b="1" i="0" u="sng" dirty="0">
                <a:solidFill>
                  <a:srgbClr val="393939"/>
                </a:solidFill>
                <a:effectLst/>
                <a:latin typeface="Avenir"/>
              </a:rPr>
              <a:t>strengthened</a:t>
            </a:r>
            <a:r>
              <a:rPr lang="en-CA" b="0" i="0" dirty="0">
                <a:solidFill>
                  <a:srgbClr val="393939"/>
                </a:solidFill>
                <a:effectLst/>
                <a:latin typeface="Avenir"/>
              </a:rPr>
              <a:t> the enforcement measures of the 1793 version of the </a:t>
            </a:r>
            <a:r>
              <a:rPr lang="en-CA" b="0" i="1" dirty="0">
                <a:solidFill>
                  <a:srgbClr val="393939"/>
                </a:solidFill>
                <a:effectLst/>
                <a:latin typeface="Avenir"/>
              </a:rPr>
              <a:t>Fugitive Slave Act</a:t>
            </a:r>
            <a:r>
              <a:rPr lang="en-CA" b="0" i="0" dirty="0">
                <a:solidFill>
                  <a:srgbClr val="393939"/>
                </a:solidFill>
                <a:effectLst/>
                <a:latin typeface="Avenir"/>
              </a:rPr>
              <a:t> to appease Southern slaveholders who were threatening to secede from the United States in order to protect their interest in enslavement. The </a:t>
            </a:r>
            <a:r>
              <a:rPr lang="en-CA" b="0" i="1" dirty="0">
                <a:solidFill>
                  <a:srgbClr val="393939"/>
                </a:solidFill>
                <a:effectLst/>
                <a:latin typeface="Avenir"/>
              </a:rPr>
              <a:t>Act</a:t>
            </a:r>
            <a:r>
              <a:rPr lang="en-CA" b="0" i="0" dirty="0">
                <a:solidFill>
                  <a:srgbClr val="393939"/>
                </a:solidFill>
                <a:effectLst/>
                <a:latin typeface="Avenir"/>
              </a:rPr>
              <a:t> allowed for the pursuit and capture of enslaved persons anywhere in the United States, including in the Northern states where enslavement had been abolished.</a:t>
            </a:r>
          </a:p>
          <a:p>
            <a:pPr algn="l"/>
            <a:r>
              <a:rPr lang="en-CA" b="0" i="0" dirty="0">
                <a:solidFill>
                  <a:srgbClr val="393939"/>
                </a:solidFill>
                <a:effectLst/>
                <a:latin typeface="Avenir"/>
              </a:rPr>
              <a:t>The </a:t>
            </a:r>
            <a:r>
              <a:rPr lang="en-CA" b="0" i="1" dirty="0">
                <a:solidFill>
                  <a:srgbClr val="393939"/>
                </a:solidFill>
                <a:effectLst/>
                <a:latin typeface="Avenir"/>
              </a:rPr>
              <a:t>Act</a:t>
            </a:r>
            <a:r>
              <a:rPr lang="en-CA" b="0" i="0" dirty="0">
                <a:solidFill>
                  <a:srgbClr val="393939"/>
                </a:solidFill>
                <a:effectLst/>
                <a:latin typeface="Avenir"/>
              </a:rPr>
              <a:t> </a:t>
            </a:r>
            <a:r>
              <a:rPr lang="en-CA" b="1" i="0" u="sng" dirty="0">
                <a:solidFill>
                  <a:srgbClr val="393939"/>
                </a:solidFill>
                <a:effectLst/>
                <a:latin typeface="Avenir"/>
              </a:rPr>
              <a:t>made it illegal </a:t>
            </a:r>
            <a:r>
              <a:rPr lang="en-CA" b="0" i="0" dirty="0">
                <a:solidFill>
                  <a:srgbClr val="393939"/>
                </a:solidFill>
                <a:effectLst/>
                <a:latin typeface="Avenir"/>
              </a:rPr>
              <a:t>for individuals to aid escaping slaves with food, shelter, money or any other forms of assistance at a penalty of up to </a:t>
            </a:r>
            <a:r>
              <a:rPr lang="en-CA" b="1" i="0" u="sng" dirty="0">
                <a:solidFill>
                  <a:srgbClr val="393939"/>
                </a:solidFill>
                <a:effectLst/>
                <a:latin typeface="Avenir"/>
              </a:rPr>
              <a:t>six months in jail </a:t>
            </a:r>
            <a:r>
              <a:rPr lang="en-CA" b="0" i="0" dirty="0">
                <a:solidFill>
                  <a:srgbClr val="393939"/>
                </a:solidFill>
                <a:effectLst/>
                <a:latin typeface="Avenir"/>
              </a:rPr>
              <a:t>and a </a:t>
            </a:r>
            <a:r>
              <a:rPr lang="en-CA" b="1" i="0" u="sng" dirty="0">
                <a:solidFill>
                  <a:srgbClr val="393939"/>
                </a:solidFill>
                <a:effectLst/>
                <a:latin typeface="Avenir"/>
              </a:rPr>
              <a:t>fine of $1,000</a:t>
            </a:r>
            <a:r>
              <a:rPr lang="en-CA" b="0" i="0" dirty="0">
                <a:solidFill>
                  <a:srgbClr val="393939"/>
                </a:solidFill>
                <a:effectLst/>
                <a:latin typeface="Avenir"/>
              </a:rPr>
              <a:t>. Anyone who obstructed federal agents or deputized citizens from recovering fugitives </a:t>
            </a:r>
            <a:r>
              <a:rPr lang="en-CA" b="1" i="0" u="sng" dirty="0">
                <a:solidFill>
                  <a:srgbClr val="393939"/>
                </a:solidFill>
                <a:effectLst/>
                <a:latin typeface="Avenir"/>
              </a:rPr>
              <a:t>could also be charged</a:t>
            </a:r>
            <a:r>
              <a:rPr lang="en-CA" b="0" i="0" dirty="0">
                <a:solidFill>
                  <a:srgbClr val="393939"/>
                </a:solidFill>
                <a:effectLst/>
                <a:latin typeface="Avenir"/>
              </a:rPr>
              <a:t>. The federal law </a:t>
            </a:r>
            <a:r>
              <a:rPr lang="en-CA" b="1" i="0" u="sng" dirty="0">
                <a:solidFill>
                  <a:srgbClr val="393939"/>
                </a:solidFill>
                <a:effectLst/>
                <a:latin typeface="Avenir"/>
              </a:rPr>
              <a:t>required</a:t>
            </a:r>
            <a:r>
              <a:rPr lang="en-CA" b="0" i="0" dirty="0">
                <a:solidFill>
                  <a:srgbClr val="393939"/>
                </a:solidFill>
                <a:effectLst/>
                <a:latin typeface="Avenir"/>
              </a:rPr>
              <a:t> that all citizens assist slave owners in capturing their runaway slaves.</a:t>
            </a:r>
          </a:p>
          <a:p>
            <a:pPr marL="0" indent="0">
              <a:buNone/>
            </a:pPr>
            <a:endParaRPr lang="en-CA" dirty="0"/>
          </a:p>
          <a:p>
            <a:pPr marL="0" indent="0">
              <a:buNone/>
            </a:pPr>
            <a:r>
              <a:rPr lang="en-CA" dirty="0"/>
              <a:t>https://www.thecanadianencyclopedia.ca/en/article/fugitive-slave-act-of-1850</a:t>
            </a:r>
          </a:p>
        </p:txBody>
      </p:sp>
      <p:sp>
        <p:nvSpPr>
          <p:cNvPr id="4" name="Slide Number Placeholder 3">
            <a:extLst>
              <a:ext uri="{FF2B5EF4-FFF2-40B4-BE49-F238E27FC236}">
                <a16:creationId xmlns:a16="http://schemas.microsoft.com/office/drawing/2014/main" id="{FF85AB99-BF4B-4F94-897B-5B572C3C47BC}"/>
              </a:ext>
            </a:extLst>
          </p:cNvPr>
          <p:cNvSpPr>
            <a:spLocks noGrp="1"/>
          </p:cNvSpPr>
          <p:nvPr>
            <p:ph type="sldNum" sz="quarter" idx="12"/>
          </p:nvPr>
        </p:nvSpPr>
        <p:spPr/>
        <p:txBody>
          <a:bodyPr/>
          <a:lstStyle/>
          <a:p>
            <a:fld id="{CA9F504A-471B-4830-A8C9-D0F8BA9299FE}" type="slidenum">
              <a:rPr lang="en-CA" smtClean="0"/>
              <a:t>70</a:t>
            </a:fld>
            <a:endParaRPr lang="en-CA"/>
          </a:p>
        </p:txBody>
      </p:sp>
    </p:spTree>
    <p:extLst>
      <p:ext uri="{BB962C8B-B14F-4D97-AF65-F5344CB8AC3E}">
        <p14:creationId xmlns:p14="http://schemas.microsoft.com/office/powerpoint/2010/main" val="1932468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20E-49EA-466E-A4D8-092CCDCDC64A}"/>
              </a:ext>
            </a:extLst>
          </p:cNvPr>
          <p:cNvSpPr>
            <a:spLocks noGrp="1"/>
          </p:cNvSpPr>
          <p:nvPr>
            <p:ph type="title"/>
          </p:nvPr>
        </p:nvSpPr>
        <p:spPr/>
        <p:txBody>
          <a:bodyPr/>
          <a:lstStyle/>
          <a:p>
            <a:r>
              <a:rPr lang="en-CA" dirty="0"/>
              <a:t>Fugitive slave act, continues</a:t>
            </a:r>
          </a:p>
        </p:txBody>
      </p:sp>
      <p:sp>
        <p:nvSpPr>
          <p:cNvPr id="3" name="Content Placeholder 2">
            <a:extLst>
              <a:ext uri="{FF2B5EF4-FFF2-40B4-BE49-F238E27FC236}">
                <a16:creationId xmlns:a16="http://schemas.microsoft.com/office/drawing/2014/main" id="{1FEBAA5C-AE8B-4094-B714-891CC690A9D5}"/>
              </a:ext>
            </a:extLst>
          </p:cNvPr>
          <p:cNvSpPr>
            <a:spLocks noGrp="1"/>
          </p:cNvSpPr>
          <p:nvPr>
            <p:ph idx="1"/>
          </p:nvPr>
        </p:nvSpPr>
        <p:spPr/>
        <p:txBody>
          <a:bodyPr>
            <a:normAutofit/>
          </a:bodyPr>
          <a:lstStyle/>
          <a:p>
            <a:r>
              <a:rPr lang="en-CA" dirty="0"/>
              <a:t>Has the characteristics of a Sunday Law.</a:t>
            </a:r>
          </a:p>
          <a:p>
            <a:r>
              <a:rPr lang="en-CA" dirty="0"/>
              <a:t>Passed through congress</a:t>
            </a:r>
          </a:p>
          <a:p>
            <a:r>
              <a:rPr lang="en-CA" dirty="0"/>
              <a:t>Conflicts with the divine law of God ( 2Bio 35.1) or is a violation. It breaks the 6 commandments which say love your neighbours.</a:t>
            </a:r>
          </a:p>
          <a:p>
            <a:r>
              <a:rPr lang="en-CA" dirty="0"/>
              <a:t>Each man and woman is tested: if they don’t obey they are fined or brought to jail (persecutions).</a:t>
            </a:r>
          </a:p>
          <a:p>
            <a:r>
              <a:rPr lang="en-CA" dirty="0"/>
              <a:t>Was made to appease southern slaves holders ( mostly religious) : Church and State combined;</a:t>
            </a:r>
          </a:p>
          <a:p>
            <a:r>
              <a:rPr lang="en-CA" dirty="0"/>
              <a:t>Measures restrict liberties.</a:t>
            </a:r>
          </a:p>
          <a:p>
            <a:r>
              <a:rPr lang="en-CA" dirty="0"/>
              <a:t>It is </a:t>
            </a:r>
            <a:r>
              <a:rPr lang="en-CA" u="sng" dirty="0"/>
              <a:t>not</a:t>
            </a:r>
            <a:r>
              <a:rPr lang="en-CA" dirty="0"/>
              <a:t> an issue Sabbath vs Sunday.</a:t>
            </a:r>
          </a:p>
        </p:txBody>
      </p:sp>
      <p:sp>
        <p:nvSpPr>
          <p:cNvPr id="4" name="Slide Number Placeholder 3">
            <a:extLst>
              <a:ext uri="{FF2B5EF4-FFF2-40B4-BE49-F238E27FC236}">
                <a16:creationId xmlns:a16="http://schemas.microsoft.com/office/drawing/2014/main" id="{073DEF68-E15A-42E5-9501-88282EAE27E8}"/>
              </a:ext>
            </a:extLst>
          </p:cNvPr>
          <p:cNvSpPr>
            <a:spLocks noGrp="1"/>
          </p:cNvSpPr>
          <p:nvPr>
            <p:ph type="sldNum" sz="quarter" idx="12"/>
          </p:nvPr>
        </p:nvSpPr>
        <p:spPr/>
        <p:txBody>
          <a:bodyPr/>
          <a:lstStyle/>
          <a:p>
            <a:fld id="{CA9F504A-471B-4830-A8C9-D0F8BA9299FE}" type="slidenum">
              <a:rPr lang="en-CA" smtClean="0"/>
              <a:t>71</a:t>
            </a:fld>
            <a:endParaRPr lang="en-CA"/>
          </a:p>
        </p:txBody>
      </p:sp>
    </p:spTree>
    <p:extLst>
      <p:ext uri="{BB962C8B-B14F-4D97-AF65-F5344CB8AC3E}">
        <p14:creationId xmlns:p14="http://schemas.microsoft.com/office/powerpoint/2010/main" val="15683079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C32C-118B-4D14-A63D-B93ACA791AD1}"/>
              </a:ext>
            </a:extLst>
          </p:cNvPr>
          <p:cNvSpPr>
            <a:spLocks noGrp="1"/>
          </p:cNvSpPr>
          <p:nvPr>
            <p:ph type="title"/>
          </p:nvPr>
        </p:nvSpPr>
        <p:spPr/>
        <p:txBody>
          <a:bodyPr/>
          <a:lstStyle/>
          <a:p>
            <a:r>
              <a:rPr lang="en-CA" dirty="0"/>
              <a:t>Is it acceptable?</a:t>
            </a:r>
          </a:p>
        </p:txBody>
      </p:sp>
      <p:sp>
        <p:nvSpPr>
          <p:cNvPr id="3" name="Content Placeholder 2">
            <a:extLst>
              <a:ext uri="{FF2B5EF4-FFF2-40B4-BE49-F238E27FC236}">
                <a16:creationId xmlns:a16="http://schemas.microsoft.com/office/drawing/2014/main" id="{4E8A2F8F-E061-46E5-94F6-A5121976E33A}"/>
              </a:ext>
            </a:extLst>
          </p:cNvPr>
          <p:cNvSpPr>
            <a:spLocks noGrp="1"/>
          </p:cNvSpPr>
          <p:nvPr>
            <p:ph idx="1"/>
          </p:nvPr>
        </p:nvSpPr>
        <p:spPr/>
        <p:txBody>
          <a:bodyPr/>
          <a:lstStyle/>
          <a:p>
            <a:r>
              <a:rPr lang="en-CA" dirty="0"/>
              <a:t>The USA have : </a:t>
            </a:r>
          </a:p>
          <a:p>
            <a:r>
              <a:rPr lang="en-CA" dirty="0"/>
              <a:t>The bill of rights</a:t>
            </a:r>
          </a:p>
          <a:p>
            <a:r>
              <a:rPr lang="en-CA" dirty="0"/>
              <a:t>The declaration of independence</a:t>
            </a:r>
          </a:p>
          <a:p>
            <a:r>
              <a:rPr lang="en-CA" dirty="0"/>
              <a:t>The constitution </a:t>
            </a:r>
          </a:p>
          <a:p>
            <a:r>
              <a:rPr lang="en-CA" dirty="0"/>
              <a:t>From their foundation, they have all the requirements to speak like a Lamb. But their hypocrisy makes them  speak like a dragon.</a:t>
            </a:r>
          </a:p>
          <a:p>
            <a:r>
              <a:rPr lang="en-CA" dirty="0"/>
              <a:t>Did they pretend they didn’t know slavery was wrong or were they hypocrites? Ellen Says, they knew slavery was wrong.</a:t>
            </a:r>
          </a:p>
          <a:p>
            <a:endParaRPr lang="en-CA" dirty="0"/>
          </a:p>
        </p:txBody>
      </p:sp>
      <p:sp>
        <p:nvSpPr>
          <p:cNvPr id="4" name="Slide Number Placeholder 3">
            <a:extLst>
              <a:ext uri="{FF2B5EF4-FFF2-40B4-BE49-F238E27FC236}">
                <a16:creationId xmlns:a16="http://schemas.microsoft.com/office/drawing/2014/main" id="{25669FD1-685C-40AD-8CC0-F9F07A356AFB}"/>
              </a:ext>
            </a:extLst>
          </p:cNvPr>
          <p:cNvSpPr>
            <a:spLocks noGrp="1"/>
          </p:cNvSpPr>
          <p:nvPr>
            <p:ph type="sldNum" sz="quarter" idx="12"/>
          </p:nvPr>
        </p:nvSpPr>
        <p:spPr/>
        <p:txBody>
          <a:bodyPr/>
          <a:lstStyle/>
          <a:p>
            <a:fld id="{CA9F504A-471B-4830-A8C9-D0F8BA9299FE}" type="slidenum">
              <a:rPr lang="en-CA" smtClean="0"/>
              <a:t>72</a:t>
            </a:fld>
            <a:endParaRPr lang="en-CA"/>
          </a:p>
        </p:txBody>
      </p:sp>
    </p:spTree>
    <p:extLst>
      <p:ext uri="{BB962C8B-B14F-4D97-AF65-F5344CB8AC3E}">
        <p14:creationId xmlns:p14="http://schemas.microsoft.com/office/powerpoint/2010/main" val="21946089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84C49B-1A2E-40AB-B0A5-51B457D05675}"/>
              </a:ext>
            </a:extLst>
          </p:cNvPr>
          <p:cNvSpPr txBox="1"/>
          <p:nvPr/>
        </p:nvSpPr>
        <p:spPr>
          <a:xfrm>
            <a:off x="1545996" y="1853734"/>
            <a:ext cx="9247695" cy="3416320"/>
          </a:xfrm>
          <a:prstGeom prst="rect">
            <a:avLst/>
          </a:prstGeom>
          <a:noFill/>
        </p:spPr>
        <p:txBody>
          <a:bodyPr wrap="square">
            <a:spAutoFit/>
          </a:bodyPr>
          <a:lstStyle/>
          <a:p>
            <a:r>
              <a:rPr lang="en-CA" dirty="0"/>
              <a:t>This scene was presented before me to illustrate </a:t>
            </a:r>
            <a:r>
              <a:rPr lang="en-CA" b="1" u="sng" dirty="0"/>
              <a:t>the selfish love of slavery</a:t>
            </a:r>
            <a:r>
              <a:rPr lang="en-CA" dirty="0"/>
              <a:t>, and the desperate measures which the South would adopt to </a:t>
            </a:r>
            <a:r>
              <a:rPr lang="en-CA" b="1" dirty="0"/>
              <a:t>cherish the institution</a:t>
            </a:r>
            <a:r>
              <a:rPr lang="en-CA" dirty="0"/>
              <a:t>, and the dreadful lengths to which they would go before they would yield. </a:t>
            </a:r>
            <a:r>
              <a:rPr lang="en-CA" b="1" dirty="0"/>
              <a:t>The system of slavery has reduced and degraded human beings to the level of the brutes, and the majority of slave masters regard them as such</a:t>
            </a:r>
            <a:r>
              <a:rPr lang="en-CA" dirty="0"/>
              <a:t>. </a:t>
            </a:r>
            <a:r>
              <a:rPr lang="en-CA" b="1" dirty="0"/>
              <a:t>The consciences of these masters have become seared and hardened, as was Pharaoh’s</a:t>
            </a:r>
            <a:r>
              <a:rPr lang="en-CA" dirty="0"/>
              <a:t>; and if compelled to release their slaves, their principles remain unchanged, and they would make the slave feel their oppressive power if possible. It looked to me like an impossibility now for slavery to be done away. God alone can wrench the slave from the hand of his desperate, relentless oppressor. </a:t>
            </a:r>
            <a:r>
              <a:rPr lang="en-CA" b="1" dirty="0"/>
              <a:t>All the abuse and cruelty exercised toward the slave is justly chargeable to the upholders of the slave system, whether they be Southern or Northern men. </a:t>
            </a:r>
            <a:r>
              <a:rPr lang="en-CA" dirty="0"/>
              <a:t>{ 1T 266.1} </a:t>
            </a:r>
          </a:p>
        </p:txBody>
      </p:sp>
      <p:sp>
        <p:nvSpPr>
          <p:cNvPr id="4" name="Slide Number Placeholder 3">
            <a:extLst>
              <a:ext uri="{FF2B5EF4-FFF2-40B4-BE49-F238E27FC236}">
                <a16:creationId xmlns:a16="http://schemas.microsoft.com/office/drawing/2014/main" id="{7A744161-0E33-4585-8A4C-7C8D7CB377EE}"/>
              </a:ext>
            </a:extLst>
          </p:cNvPr>
          <p:cNvSpPr>
            <a:spLocks noGrp="1"/>
          </p:cNvSpPr>
          <p:nvPr>
            <p:ph type="sldNum" sz="quarter" idx="12"/>
          </p:nvPr>
        </p:nvSpPr>
        <p:spPr/>
        <p:txBody>
          <a:bodyPr/>
          <a:lstStyle/>
          <a:p>
            <a:fld id="{CA9F504A-471B-4830-A8C9-D0F8BA9299FE}" type="slidenum">
              <a:rPr lang="en-CA" smtClean="0"/>
              <a:t>73</a:t>
            </a:fld>
            <a:endParaRPr lang="en-CA"/>
          </a:p>
        </p:txBody>
      </p:sp>
    </p:spTree>
    <p:extLst>
      <p:ext uri="{BB962C8B-B14F-4D97-AF65-F5344CB8AC3E}">
        <p14:creationId xmlns:p14="http://schemas.microsoft.com/office/powerpoint/2010/main" val="183088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A92-2C82-4B01-9344-1AD3E9BAD16F}"/>
              </a:ext>
            </a:extLst>
          </p:cNvPr>
          <p:cNvSpPr>
            <a:spLocks noGrp="1"/>
          </p:cNvSpPr>
          <p:nvPr>
            <p:ph type="title"/>
          </p:nvPr>
        </p:nvSpPr>
        <p:spPr>
          <a:xfrm>
            <a:off x="1066800" y="439141"/>
            <a:ext cx="10058400" cy="1609344"/>
          </a:xfrm>
        </p:spPr>
        <p:txBody>
          <a:bodyPr>
            <a:normAutofit/>
          </a:bodyPr>
          <a:lstStyle/>
          <a:p>
            <a:r>
              <a:rPr lang="en-CA" sz="4400" dirty="0"/>
              <a:t>				Sunday Laws</a:t>
            </a:r>
          </a:p>
        </p:txBody>
      </p:sp>
      <p:cxnSp>
        <p:nvCxnSpPr>
          <p:cNvPr id="5" name="Straight Connector 4">
            <a:extLst>
              <a:ext uri="{FF2B5EF4-FFF2-40B4-BE49-F238E27FC236}">
                <a16:creationId xmlns:a16="http://schemas.microsoft.com/office/drawing/2014/main" id="{CCF6BCD7-371D-47A4-B272-A44A454B0E39}"/>
              </a:ext>
            </a:extLst>
          </p:cNvPr>
          <p:cNvCxnSpPr/>
          <p:nvPr/>
        </p:nvCxnSpPr>
        <p:spPr>
          <a:xfrm>
            <a:off x="989814" y="3996965"/>
            <a:ext cx="7022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CD002A-89A0-441F-96F8-C1C63E135D7B}"/>
              </a:ext>
            </a:extLst>
          </p:cNvPr>
          <p:cNvCxnSpPr/>
          <p:nvPr/>
        </p:nvCxnSpPr>
        <p:spPr>
          <a:xfrm>
            <a:off x="8078771" y="4015819"/>
            <a:ext cx="1772239" cy="0"/>
          </a:xfrm>
          <a:prstGeom prst="line">
            <a:avLst/>
          </a:prstGeom>
          <a:ln w="38100"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641EE369-8EAC-4140-B1EA-9B092D772A94}"/>
              </a:ext>
            </a:extLst>
          </p:cNvPr>
          <p:cNvCxnSpPr/>
          <p:nvPr/>
        </p:nvCxnSpPr>
        <p:spPr>
          <a:xfrm>
            <a:off x="9935852" y="3996965"/>
            <a:ext cx="199848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5E91C85-DBEB-44CA-B9F0-9C0AC70AC2B9}"/>
              </a:ext>
            </a:extLst>
          </p:cNvPr>
          <p:cNvCxnSpPr/>
          <p:nvPr/>
        </p:nvCxnSpPr>
        <p:spPr>
          <a:xfrm>
            <a:off x="989814" y="2790334"/>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F618A73D-C8F6-4C51-930F-D068DA66188E}"/>
              </a:ext>
            </a:extLst>
          </p:cNvPr>
          <p:cNvCxnSpPr/>
          <p:nvPr/>
        </p:nvCxnSpPr>
        <p:spPr>
          <a:xfrm>
            <a:off x="2443113" y="2771480"/>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205B7DD-220C-4BE2-A470-C6602F51573B}"/>
              </a:ext>
            </a:extLst>
          </p:cNvPr>
          <p:cNvCxnSpPr>
            <a:cxnSpLocks/>
          </p:cNvCxnSpPr>
          <p:nvPr/>
        </p:nvCxnSpPr>
        <p:spPr>
          <a:xfrm>
            <a:off x="3977326" y="3091992"/>
            <a:ext cx="0" cy="949750"/>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CAF4761E-347E-4278-8A1C-C0FE6A8F423D}"/>
              </a:ext>
            </a:extLst>
          </p:cNvPr>
          <p:cNvCxnSpPr/>
          <p:nvPr/>
        </p:nvCxnSpPr>
        <p:spPr>
          <a:xfrm>
            <a:off x="5429447" y="2816257"/>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E0C94D3E-0C1E-4570-A18A-A89418254D8E}"/>
              </a:ext>
            </a:extLst>
          </p:cNvPr>
          <p:cNvCxnSpPr/>
          <p:nvPr/>
        </p:nvCxnSpPr>
        <p:spPr>
          <a:xfrm>
            <a:off x="6881568" y="2761387"/>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0A10B7C6-F6CE-4986-8087-F86EC75090BA}"/>
              </a:ext>
            </a:extLst>
          </p:cNvPr>
          <p:cNvCxnSpPr/>
          <p:nvPr/>
        </p:nvCxnSpPr>
        <p:spPr>
          <a:xfrm>
            <a:off x="9924854" y="2816257"/>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548997EA-525B-4A7A-8F2B-F9ACE002A378}"/>
              </a:ext>
            </a:extLst>
          </p:cNvPr>
          <p:cNvCxnSpPr/>
          <p:nvPr/>
        </p:nvCxnSpPr>
        <p:spPr>
          <a:xfrm>
            <a:off x="11934334" y="2771480"/>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8" name="TextBox 17">
            <a:extLst>
              <a:ext uri="{FF2B5EF4-FFF2-40B4-BE49-F238E27FC236}">
                <a16:creationId xmlns:a16="http://schemas.microsoft.com/office/drawing/2014/main" id="{E4A61F4E-DC13-47CB-B4FC-9F5C807D9AFE}"/>
              </a:ext>
            </a:extLst>
          </p:cNvPr>
          <p:cNvSpPr txBox="1"/>
          <p:nvPr/>
        </p:nvSpPr>
        <p:spPr>
          <a:xfrm>
            <a:off x="511703" y="2376226"/>
            <a:ext cx="1116289" cy="369332"/>
          </a:xfrm>
          <a:prstGeom prst="rect">
            <a:avLst/>
          </a:prstGeom>
          <a:noFill/>
        </p:spPr>
        <p:txBody>
          <a:bodyPr wrap="square" rtlCol="0">
            <a:spAutoFit/>
          </a:bodyPr>
          <a:lstStyle/>
          <a:p>
            <a:r>
              <a:rPr lang="en-CA" dirty="0"/>
              <a:t>AD 321</a:t>
            </a:r>
          </a:p>
        </p:txBody>
      </p:sp>
      <p:sp>
        <p:nvSpPr>
          <p:cNvPr id="19" name="TextBox 18">
            <a:extLst>
              <a:ext uri="{FF2B5EF4-FFF2-40B4-BE49-F238E27FC236}">
                <a16:creationId xmlns:a16="http://schemas.microsoft.com/office/drawing/2014/main" id="{2798DE6E-4A86-41A0-BB9A-A62DC124CA80}"/>
              </a:ext>
            </a:extLst>
          </p:cNvPr>
          <p:cNvSpPr txBox="1"/>
          <p:nvPr/>
        </p:nvSpPr>
        <p:spPr>
          <a:xfrm>
            <a:off x="2247806" y="2363600"/>
            <a:ext cx="1116289" cy="369332"/>
          </a:xfrm>
          <a:prstGeom prst="rect">
            <a:avLst/>
          </a:prstGeom>
          <a:noFill/>
        </p:spPr>
        <p:txBody>
          <a:bodyPr wrap="square" rtlCol="0">
            <a:spAutoFit/>
          </a:bodyPr>
          <a:lstStyle/>
          <a:p>
            <a:r>
              <a:rPr lang="en-CA" dirty="0"/>
              <a:t>AD 538</a:t>
            </a:r>
          </a:p>
        </p:txBody>
      </p:sp>
      <p:sp>
        <p:nvSpPr>
          <p:cNvPr id="21" name="TextBox 20">
            <a:extLst>
              <a:ext uri="{FF2B5EF4-FFF2-40B4-BE49-F238E27FC236}">
                <a16:creationId xmlns:a16="http://schemas.microsoft.com/office/drawing/2014/main" id="{C49E2DF1-31FF-495C-AB8A-CB382C8F0BA0}"/>
              </a:ext>
            </a:extLst>
          </p:cNvPr>
          <p:cNvSpPr txBox="1"/>
          <p:nvPr/>
        </p:nvSpPr>
        <p:spPr>
          <a:xfrm>
            <a:off x="3649837" y="2779094"/>
            <a:ext cx="758071" cy="369332"/>
          </a:xfrm>
          <a:prstGeom prst="rect">
            <a:avLst/>
          </a:prstGeom>
          <a:noFill/>
        </p:spPr>
        <p:txBody>
          <a:bodyPr wrap="square" rtlCol="0">
            <a:spAutoFit/>
          </a:bodyPr>
          <a:lstStyle/>
          <a:p>
            <a:r>
              <a:rPr lang="en-CA" dirty="0"/>
              <a:t>1619</a:t>
            </a:r>
          </a:p>
        </p:txBody>
      </p:sp>
      <p:sp>
        <p:nvSpPr>
          <p:cNvPr id="22" name="TextBox 21">
            <a:extLst>
              <a:ext uri="{FF2B5EF4-FFF2-40B4-BE49-F238E27FC236}">
                <a16:creationId xmlns:a16="http://schemas.microsoft.com/office/drawing/2014/main" id="{14296D8A-29B9-409F-A887-E6E901232C9B}"/>
              </a:ext>
            </a:extLst>
          </p:cNvPr>
          <p:cNvSpPr txBox="1"/>
          <p:nvPr/>
        </p:nvSpPr>
        <p:spPr>
          <a:xfrm>
            <a:off x="5071228" y="2417803"/>
            <a:ext cx="1116289" cy="369332"/>
          </a:xfrm>
          <a:prstGeom prst="rect">
            <a:avLst/>
          </a:prstGeom>
          <a:noFill/>
        </p:spPr>
        <p:txBody>
          <a:bodyPr wrap="square" rtlCol="0">
            <a:spAutoFit/>
          </a:bodyPr>
          <a:lstStyle/>
          <a:p>
            <a:r>
              <a:rPr lang="en-CA" dirty="0"/>
              <a:t>1798</a:t>
            </a:r>
          </a:p>
        </p:txBody>
      </p:sp>
      <p:sp>
        <p:nvSpPr>
          <p:cNvPr id="23" name="TextBox 22">
            <a:extLst>
              <a:ext uri="{FF2B5EF4-FFF2-40B4-BE49-F238E27FC236}">
                <a16:creationId xmlns:a16="http://schemas.microsoft.com/office/drawing/2014/main" id="{605CD256-8C11-4D39-8486-1A411AB5EDF4}"/>
              </a:ext>
            </a:extLst>
          </p:cNvPr>
          <p:cNvSpPr txBox="1"/>
          <p:nvPr/>
        </p:nvSpPr>
        <p:spPr>
          <a:xfrm>
            <a:off x="6493890" y="2455554"/>
            <a:ext cx="925006" cy="369332"/>
          </a:xfrm>
          <a:prstGeom prst="rect">
            <a:avLst/>
          </a:prstGeom>
          <a:noFill/>
        </p:spPr>
        <p:txBody>
          <a:bodyPr wrap="square" rtlCol="0">
            <a:spAutoFit/>
          </a:bodyPr>
          <a:lstStyle/>
          <a:p>
            <a:r>
              <a:rPr lang="en-CA" dirty="0"/>
              <a:t>1850?</a:t>
            </a:r>
          </a:p>
        </p:txBody>
      </p:sp>
      <p:cxnSp>
        <p:nvCxnSpPr>
          <p:cNvPr id="24" name="Straight Connector 23">
            <a:extLst>
              <a:ext uri="{FF2B5EF4-FFF2-40B4-BE49-F238E27FC236}">
                <a16:creationId xmlns:a16="http://schemas.microsoft.com/office/drawing/2014/main" id="{3716CAEB-7A4F-49E0-A69A-71B059AEC5A0}"/>
              </a:ext>
            </a:extLst>
          </p:cNvPr>
          <p:cNvCxnSpPr/>
          <p:nvPr/>
        </p:nvCxnSpPr>
        <p:spPr>
          <a:xfrm>
            <a:off x="8012784" y="2787135"/>
            <a:ext cx="0" cy="122548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26" name="TextBox 25">
            <a:extLst>
              <a:ext uri="{FF2B5EF4-FFF2-40B4-BE49-F238E27FC236}">
                <a16:creationId xmlns:a16="http://schemas.microsoft.com/office/drawing/2014/main" id="{ECF7BDA9-26C8-4FBB-9561-A00D7CE44903}"/>
              </a:ext>
            </a:extLst>
          </p:cNvPr>
          <p:cNvSpPr txBox="1"/>
          <p:nvPr/>
        </p:nvSpPr>
        <p:spPr>
          <a:xfrm>
            <a:off x="7620488" y="2437328"/>
            <a:ext cx="1116289" cy="369332"/>
          </a:xfrm>
          <a:prstGeom prst="rect">
            <a:avLst/>
          </a:prstGeom>
          <a:noFill/>
        </p:spPr>
        <p:txBody>
          <a:bodyPr wrap="square" rtlCol="0">
            <a:spAutoFit/>
          </a:bodyPr>
          <a:lstStyle/>
          <a:p>
            <a:r>
              <a:rPr lang="en-CA" dirty="0"/>
              <a:t>1863</a:t>
            </a:r>
          </a:p>
        </p:txBody>
      </p:sp>
      <p:sp>
        <p:nvSpPr>
          <p:cNvPr id="27" name="TextBox 26">
            <a:extLst>
              <a:ext uri="{FF2B5EF4-FFF2-40B4-BE49-F238E27FC236}">
                <a16:creationId xmlns:a16="http://schemas.microsoft.com/office/drawing/2014/main" id="{A04BD3D1-8238-4A1B-AF32-864A50EE8EB6}"/>
              </a:ext>
            </a:extLst>
          </p:cNvPr>
          <p:cNvSpPr txBox="1"/>
          <p:nvPr/>
        </p:nvSpPr>
        <p:spPr>
          <a:xfrm>
            <a:off x="9491222" y="2437328"/>
            <a:ext cx="1116289" cy="369332"/>
          </a:xfrm>
          <a:prstGeom prst="rect">
            <a:avLst/>
          </a:prstGeom>
          <a:noFill/>
        </p:spPr>
        <p:txBody>
          <a:bodyPr wrap="square" rtlCol="0">
            <a:spAutoFit/>
          </a:bodyPr>
          <a:lstStyle/>
          <a:p>
            <a:r>
              <a:rPr lang="en-CA" dirty="0"/>
              <a:t>1989</a:t>
            </a:r>
          </a:p>
        </p:txBody>
      </p:sp>
      <p:sp>
        <p:nvSpPr>
          <p:cNvPr id="28" name="TextBox 27">
            <a:extLst>
              <a:ext uri="{FF2B5EF4-FFF2-40B4-BE49-F238E27FC236}">
                <a16:creationId xmlns:a16="http://schemas.microsoft.com/office/drawing/2014/main" id="{6997B186-36A0-477E-BFB0-16484602CD6C}"/>
              </a:ext>
            </a:extLst>
          </p:cNvPr>
          <p:cNvSpPr txBox="1"/>
          <p:nvPr/>
        </p:nvSpPr>
        <p:spPr>
          <a:xfrm>
            <a:off x="11604400" y="2455554"/>
            <a:ext cx="518468" cy="369332"/>
          </a:xfrm>
          <a:prstGeom prst="rect">
            <a:avLst/>
          </a:prstGeom>
          <a:noFill/>
        </p:spPr>
        <p:txBody>
          <a:bodyPr wrap="square" rtlCol="0">
            <a:spAutoFit/>
          </a:bodyPr>
          <a:lstStyle/>
          <a:p>
            <a:pPr algn="ctr"/>
            <a:r>
              <a:rPr lang="en-CA" dirty="0"/>
              <a:t>SL</a:t>
            </a:r>
          </a:p>
        </p:txBody>
      </p:sp>
      <p:sp>
        <p:nvSpPr>
          <p:cNvPr id="29" name="TextBox 28">
            <a:extLst>
              <a:ext uri="{FF2B5EF4-FFF2-40B4-BE49-F238E27FC236}">
                <a16:creationId xmlns:a16="http://schemas.microsoft.com/office/drawing/2014/main" id="{D36C386C-CC35-4C26-B236-F696B3B91ACF}"/>
              </a:ext>
            </a:extLst>
          </p:cNvPr>
          <p:cNvSpPr txBox="1"/>
          <p:nvPr/>
        </p:nvSpPr>
        <p:spPr>
          <a:xfrm>
            <a:off x="214251" y="4232336"/>
            <a:ext cx="1852752" cy="1569660"/>
          </a:xfrm>
          <a:prstGeom prst="rect">
            <a:avLst/>
          </a:prstGeom>
          <a:noFill/>
        </p:spPr>
        <p:txBody>
          <a:bodyPr wrap="square" rtlCol="0">
            <a:spAutoFit/>
          </a:bodyPr>
          <a:lstStyle/>
          <a:p>
            <a:r>
              <a:rPr lang="en-CA" sz="1200" dirty="0"/>
              <a:t>Decree by Constantine</a:t>
            </a:r>
          </a:p>
          <a:p>
            <a:r>
              <a:rPr lang="en-CA" sz="1200" dirty="0"/>
              <a:t>Against law of God</a:t>
            </a:r>
          </a:p>
          <a:p>
            <a:r>
              <a:rPr lang="en-CA" sz="1200" dirty="0"/>
              <a:t>Sunday vs Sabbath</a:t>
            </a:r>
          </a:p>
          <a:p>
            <a:r>
              <a:rPr lang="en-CA" sz="1200" dirty="0"/>
              <a:t>Liberty of Conscience oppressed</a:t>
            </a:r>
          </a:p>
          <a:p>
            <a:r>
              <a:rPr lang="en-CA" sz="1200" dirty="0"/>
              <a:t>Church and State</a:t>
            </a:r>
          </a:p>
          <a:p>
            <a:r>
              <a:rPr lang="en-CA" sz="1200" dirty="0"/>
              <a:t>Persecution</a:t>
            </a:r>
          </a:p>
          <a:p>
            <a:r>
              <a:rPr lang="en-CA" sz="1200" dirty="0"/>
              <a:t>No equality</a:t>
            </a:r>
          </a:p>
        </p:txBody>
      </p:sp>
      <p:sp>
        <p:nvSpPr>
          <p:cNvPr id="33" name="TextBox 32">
            <a:extLst>
              <a:ext uri="{FF2B5EF4-FFF2-40B4-BE49-F238E27FC236}">
                <a16:creationId xmlns:a16="http://schemas.microsoft.com/office/drawing/2014/main" id="{F47A005D-CA78-4F5D-92D9-55DB65EBBFCF}"/>
              </a:ext>
            </a:extLst>
          </p:cNvPr>
          <p:cNvSpPr txBox="1"/>
          <p:nvPr/>
        </p:nvSpPr>
        <p:spPr>
          <a:xfrm>
            <a:off x="6592957" y="4258833"/>
            <a:ext cx="830648" cy="276998"/>
          </a:xfrm>
          <a:prstGeom prst="rect">
            <a:avLst/>
          </a:prstGeom>
          <a:noFill/>
        </p:spPr>
        <p:txBody>
          <a:bodyPr wrap="square" rtlCol="0">
            <a:spAutoFit/>
          </a:bodyPr>
          <a:lstStyle/>
          <a:p>
            <a:r>
              <a:rPr lang="en-CA" sz="1200" b="1" dirty="0">
                <a:solidFill>
                  <a:srgbClr val="FF0000"/>
                </a:solidFill>
              </a:rPr>
              <a:t>Decree?</a:t>
            </a:r>
          </a:p>
        </p:txBody>
      </p:sp>
      <p:sp>
        <p:nvSpPr>
          <p:cNvPr id="35" name="TextBox 34">
            <a:extLst>
              <a:ext uri="{FF2B5EF4-FFF2-40B4-BE49-F238E27FC236}">
                <a16:creationId xmlns:a16="http://schemas.microsoft.com/office/drawing/2014/main" id="{792E3032-F0D7-447C-A764-480205468AD6}"/>
              </a:ext>
            </a:extLst>
          </p:cNvPr>
          <p:cNvSpPr txBox="1"/>
          <p:nvPr/>
        </p:nvSpPr>
        <p:spPr>
          <a:xfrm>
            <a:off x="827744" y="2090048"/>
            <a:ext cx="478111" cy="276999"/>
          </a:xfrm>
          <a:prstGeom prst="rect">
            <a:avLst/>
          </a:prstGeom>
          <a:noFill/>
        </p:spPr>
        <p:txBody>
          <a:bodyPr wrap="square" rtlCol="0">
            <a:spAutoFit/>
          </a:bodyPr>
          <a:lstStyle/>
          <a:p>
            <a:r>
              <a:rPr lang="en-CA" sz="1200" b="1" dirty="0">
                <a:solidFill>
                  <a:srgbClr val="FF0000"/>
                </a:solidFill>
              </a:rPr>
              <a:t>SL</a:t>
            </a:r>
          </a:p>
        </p:txBody>
      </p:sp>
      <p:sp>
        <p:nvSpPr>
          <p:cNvPr id="36" name="TextBox 35">
            <a:extLst>
              <a:ext uri="{FF2B5EF4-FFF2-40B4-BE49-F238E27FC236}">
                <a16:creationId xmlns:a16="http://schemas.microsoft.com/office/drawing/2014/main" id="{3838D8B6-F05C-4B3A-9977-BC43A045A4A8}"/>
              </a:ext>
            </a:extLst>
          </p:cNvPr>
          <p:cNvSpPr txBox="1"/>
          <p:nvPr/>
        </p:nvSpPr>
        <p:spPr>
          <a:xfrm>
            <a:off x="2579570" y="2104068"/>
            <a:ext cx="478111" cy="276999"/>
          </a:xfrm>
          <a:prstGeom prst="rect">
            <a:avLst/>
          </a:prstGeom>
          <a:noFill/>
        </p:spPr>
        <p:txBody>
          <a:bodyPr wrap="square" rtlCol="0">
            <a:spAutoFit/>
          </a:bodyPr>
          <a:lstStyle/>
          <a:p>
            <a:r>
              <a:rPr lang="en-CA" sz="1200" b="1" dirty="0">
                <a:solidFill>
                  <a:srgbClr val="FF0000"/>
                </a:solidFill>
              </a:rPr>
              <a:t>SL</a:t>
            </a:r>
          </a:p>
        </p:txBody>
      </p:sp>
      <p:sp>
        <p:nvSpPr>
          <p:cNvPr id="37" name="TextBox 36">
            <a:extLst>
              <a:ext uri="{FF2B5EF4-FFF2-40B4-BE49-F238E27FC236}">
                <a16:creationId xmlns:a16="http://schemas.microsoft.com/office/drawing/2014/main" id="{7501645A-009D-49CE-ADCD-6CA67CFEC215}"/>
              </a:ext>
            </a:extLst>
          </p:cNvPr>
          <p:cNvSpPr txBox="1"/>
          <p:nvPr/>
        </p:nvSpPr>
        <p:spPr>
          <a:xfrm>
            <a:off x="11624578" y="2084196"/>
            <a:ext cx="478111" cy="276999"/>
          </a:xfrm>
          <a:prstGeom prst="rect">
            <a:avLst/>
          </a:prstGeom>
          <a:noFill/>
        </p:spPr>
        <p:txBody>
          <a:bodyPr wrap="square" rtlCol="0">
            <a:spAutoFit/>
          </a:bodyPr>
          <a:lstStyle/>
          <a:p>
            <a:r>
              <a:rPr lang="en-CA" sz="1200" b="1" dirty="0">
                <a:solidFill>
                  <a:srgbClr val="FF0000"/>
                </a:solidFill>
              </a:rPr>
              <a:t>SL</a:t>
            </a:r>
          </a:p>
        </p:txBody>
      </p:sp>
      <p:sp>
        <p:nvSpPr>
          <p:cNvPr id="38" name="Arrow: Curved Down 37">
            <a:extLst>
              <a:ext uri="{FF2B5EF4-FFF2-40B4-BE49-F238E27FC236}">
                <a16:creationId xmlns:a16="http://schemas.microsoft.com/office/drawing/2014/main" id="{032DDE08-CE53-440D-B6E7-1BBB546C41DC}"/>
              </a:ext>
            </a:extLst>
          </p:cNvPr>
          <p:cNvSpPr/>
          <p:nvPr/>
        </p:nvSpPr>
        <p:spPr>
          <a:xfrm>
            <a:off x="2797410" y="1855391"/>
            <a:ext cx="2821262" cy="27628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9" name="TextBox 38">
            <a:extLst>
              <a:ext uri="{FF2B5EF4-FFF2-40B4-BE49-F238E27FC236}">
                <a16:creationId xmlns:a16="http://schemas.microsoft.com/office/drawing/2014/main" id="{600D41E4-75DF-438E-8DF7-4546B58A2066}"/>
              </a:ext>
            </a:extLst>
          </p:cNvPr>
          <p:cNvSpPr txBox="1"/>
          <p:nvPr/>
        </p:nvSpPr>
        <p:spPr>
          <a:xfrm>
            <a:off x="3856333" y="1904708"/>
            <a:ext cx="551575" cy="276999"/>
          </a:xfrm>
          <a:prstGeom prst="rect">
            <a:avLst/>
          </a:prstGeom>
          <a:noFill/>
        </p:spPr>
        <p:txBody>
          <a:bodyPr wrap="square" rtlCol="0">
            <a:spAutoFit/>
          </a:bodyPr>
          <a:lstStyle/>
          <a:p>
            <a:r>
              <a:rPr lang="en-CA" sz="1200" dirty="0"/>
              <a:t>1260</a:t>
            </a:r>
          </a:p>
        </p:txBody>
      </p:sp>
      <p:sp>
        <p:nvSpPr>
          <p:cNvPr id="40" name="TextBox 39">
            <a:extLst>
              <a:ext uri="{FF2B5EF4-FFF2-40B4-BE49-F238E27FC236}">
                <a16:creationId xmlns:a16="http://schemas.microsoft.com/office/drawing/2014/main" id="{1E5C1A21-E034-4E1B-821F-D391ED554A2B}"/>
              </a:ext>
            </a:extLst>
          </p:cNvPr>
          <p:cNvSpPr txBox="1"/>
          <p:nvPr/>
        </p:nvSpPr>
        <p:spPr>
          <a:xfrm>
            <a:off x="4916592" y="4232336"/>
            <a:ext cx="1638692" cy="1200329"/>
          </a:xfrm>
          <a:prstGeom prst="rect">
            <a:avLst/>
          </a:prstGeom>
          <a:noFill/>
        </p:spPr>
        <p:txBody>
          <a:bodyPr wrap="square" rtlCol="0">
            <a:spAutoFit/>
          </a:bodyPr>
          <a:lstStyle/>
          <a:p>
            <a:r>
              <a:rPr lang="en-CA" sz="1200" dirty="0"/>
              <a:t>Constitution (1789)</a:t>
            </a:r>
          </a:p>
          <a:p>
            <a:r>
              <a:rPr lang="en-CA" sz="1200" dirty="0"/>
              <a:t>Bills of rights (1791)</a:t>
            </a:r>
          </a:p>
          <a:p>
            <a:r>
              <a:rPr lang="en-CA" sz="1200" dirty="0"/>
              <a:t>D. Of Independence (1776)</a:t>
            </a:r>
          </a:p>
          <a:p>
            <a:r>
              <a:rPr lang="en-CA" sz="1200" dirty="0"/>
              <a:t>Separation of church &amp; state</a:t>
            </a:r>
          </a:p>
        </p:txBody>
      </p:sp>
      <p:sp>
        <p:nvSpPr>
          <p:cNvPr id="42" name="TextBox 41">
            <a:extLst>
              <a:ext uri="{FF2B5EF4-FFF2-40B4-BE49-F238E27FC236}">
                <a16:creationId xmlns:a16="http://schemas.microsoft.com/office/drawing/2014/main" id="{BE70D423-4467-4F29-ADAF-17BADB3E921E}"/>
              </a:ext>
            </a:extLst>
          </p:cNvPr>
          <p:cNvSpPr txBox="1"/>
          <p:nvPr/>
        </p:nvSpPr>
        <p:spPr>
          <a:xfrm>
            <a:off x="678875" y="3960020"/>
            <a:ext cx="810441" cy="276999"/>
          </a:xfrm>
          <a:prstGeom prst="rect">
            <a:avLst/>
          </a:prstGeom>
          <a:noFill/>
        </p:spPr>
        <p:txBody>
          <a:bodyPr wrap="square" rtlCol="0">
            <a:spAutoFit/>
          </a:bodyPr>
          <a:lstStyle/>
          <a:p>
            <a:r>
              <a:rPr lang="en-CA" sz="1200" b="1" dirty="0"/>
              <a:t>4</a:t>
            </a:r>
            <a:r>
              <a:rPr lang="en-CA" sz="1200" b="1" baseline="30000" dirty="0"/>
              <a:t>th</a:t>
            </a:r>
            <a:r>
              <a:rPr lang="en-CA" sz="1200" b="1" dirty="0"/>
              <a:t> Head</a:t>
            </a:r>
          </a:p>
        </p:txBody>
      </p:sp>
      <p:sp>
        <p:nvSpPr>
          <p:cNvPr id="43" name="TextBox 42">
            <a:extLst>
              <a:ext uri="{FF2B5EF4-FFF2-40B4-BE49-F238E27FC236}">
                <a16:creationId xmlns:a16="http://schemas.microsoft.com/office/drawing/2014/main" id="{2B4A4F72-D340-4BA6-A621-D31E2FF0AA8E}"/>
              </a:ext>
            </a:extLst>
          </p:cNvPr>
          <p:cNvSpPr txBox="1"/>
          <p:nvPr/>
        </p:nvSpPr>
        <p:spPr>
          <a:xfrm>
            <a:off x="2067003" y="3981835"/>
            <a:ext cx="810441" cy="276999"/>
          </a:xfrm>
          <a:prstGeom prst="rect">
            <a:avLst/>
          </a:prstGeom>
          <a:noFill/>
        </p:spPr>
        <p:txBody>
          <a:bodyPr wrap="square" rtlCol="0">
            <a:spAutoFit/>
          </a:bodyPr>
          <a:lstStyle/>
          <a:p>
            <a:r>
              <a:rPr lang="en-CA" sz="1200" b="1" dirty="0"/>
              <a:t>5</a:t>
            </a:r>
            <a:r>
              <a:rPr lang="en-CA" sz="1200" b="1" baseline="30000" dirty="0"/>
              <a:t>th</a:t>
            </a:r>
            <a:r>
              <a:rPr lang="en-CA" sz="1200" b="1" dirty="0"/>
              <a:t> Head</a:t>
            </a:r>
          </a:p>
        </p:txBody>
      </p:sp>
      <p:sp>
        <p:nvSpPr>
          <p:cNvPr id="44" name="TextBox 43">
            <a:extLst>
              <a:ext uri="{FF2B5EF4-FFF2-40B4-BE49-F238E27FC236}">
                <a16:creationId xmlns:a16="http://schemas.microsoft.com/office/drawing/2014/main" id="{4AC5B659-D3ED-4EB5-8F4F-9A5C87015C41}"/>
              </a:ext>
            </a:extLst>
          </p:cNvPr>
          <p:cNvSpPr txBox="1"/>
          <p:nvPr/>
        </p:nvSpPr>
        <p:spPr>
          <a:xfrm>
            <a:off x="5060361" y="3984464"/>
            <a:ext cx="810441" cy="276999"/>
          </a:xfrm>
          <a:prstGeom prst="rect">
            <a:avLst/>
          </a:prstGeom>
          <a:noFill/>
        </p:spPr>
        <p:txBody>
          <a:bodyPr wrap="square" rtlCol="0">
            <a:spAutoFit/>
          </a:bodyPr>
          <a:lstStyle/>
          <a:p>
            <a:r>
              <a:rPr lang="en-CA" sz="1200" b="1" dirty="0"/>
              <a:t>6</a:t>
            </a:r>
            <a:r>
              <a:rPr lang="en-CA" sz="1200" b="1" baseline="30000" dirty="0"/>
              <a:t>th</a:t>
            </a:r>
            <a:r>
              <a:rPr lang="en-CA" sz="1200" b="1" dirty="0"/>
              <a:t> Head</a:t>
            </a:r>
          </a:p>
        </p:txBody>
      </p:sp>
      <p:sp>
        <p:nvSpPr>
          <p:cNvPr id="45" name="TextBox 44">
            <a:extLst>
              <a:ext uri="{FF2B5EF4-FFF2-40B4-BE49-F238E27FC236}">
                <a16:creationId xmlns:a16="http://schemas.microsoft.com/office/drawing/2014/main" id="{F9676E7F-2084-4409-AFEC-FFC9149E1C14}"/>
              </a:ext>
            </a:extLst>
          </p:cNvPr>
          <p:cNvSpPr txBox="1"/>
          <p:nvPr/>
        </p:nvSpPr>
        <p:spPr>
          <a:xfrm>
            <a:off x="11381559" y="3981834"/>
            <a:ext cx="810441" cy="276999"/>
          </a:xfrm>
          <a:prstGeom prst="rect">
            <a:avLst/>
          </a:prstGeom>
          <a:noFill/>
        </p:spPr>
        <p:txBody>
          <a:bodyPr wrap="square" rtlCol="0">
            <a:spAutoFit/>
          </a:bodyPr>
          <a:lstStyle/>
          <a:p>
            <a:r>
              <a:rPr lang="en-CA" sz="1200" b="1" dirty="0"/>
              <a:t>7</a:t>
            </a:r>
            <a:r>
              <a:rPr lang="en-CA" sz="1200" b="1" baseline="30000" dirty="0"/>
              <a:t>th</a:t>
            </a:r>
            <a:r>
              <a:rPr lang="en-CA" sz="1200" b="1" dirty="0"/>
              <a:t> Head</a:t>
            </a:r>
          </a:p>
        </p:txBody>
      </p:sp>
      <p:sp>
        <p:nvSpPr>
          <p:cNvPr id="46" name="TextBox 45">
            <a:extLst>
              <a:ext uri="{FF2B5EF4-FFF2-40B4-BE49-F238E27FC236}">
                <a16:creationId xmlns:a16="http://schemas.microsoft.com/office/drawing/2014/main" id="{23CA0059-6170-45CA-AF21-CA6B79E38936}"/>
              </a:ext>
            </a:extLst>
          </p:cNvPr>
          <p:cNvSpPr txBox="1"/>
          <p:nvPr/>
        </p:nvSpPr>
        <p:spPr>
          <a:xfrm>
            <a:off x="85104" y="6502953"/>
            <a:ext cx="4416195" cy="246221"/>
          </a:xfrm>
          <a:prstGeom prst="rect">
            <a:avLst/>
          </a:prstGeom>
          <a:noFill/>
        </p:spPr>
        <p:txBody>
          <a:bodyPr wrap="square" rtlCol="0">
            <a:spAutoFit/>
          </a:bodyPr>
          <a:lstStyle/>
          <a:p>
            <a:r>
              <a:rPr lang="en-CA" sz="1000" b="1" dirty="0"/>
              <a:t>Church and state : Protestantism and republicanism combined</a:t>
            </a:r>
          </a:p>
        </p:txBody>
      </p:sp>
      <p:sp>
        <p:nvSpPr>
          <p:cNvPr id="47" name="TextBox 46">
            <a:extLst>
              <a:ext uri="{FF2B5EF4-FFF2-40B4-BE49-F238E27FC236}">
                <a16:creationId xmlns:a16="http://schemas.microsoft.com/office/drawing/2014/main" id="{3FFF9A5E-163B-4AC7-9C11-0F9A44C00C18}"/>
              </a:ext>
            </a:extLst>
          </p:cNvPr>
          <p:cNvSpPr txBox="1"/>
          <p:nvPr/>
        </p:nvSpPr>
        <p:spPr>
          <a:xfrm>
            <a:off x="1870337" y="4192221"/>
            <a:ext cx="1852752" cy="1569660"/>
          </a:xfrm>
          <a:prstGeom prst="rect">
            <a:avLst/>
          </a:prstGeom>
          <a:noFill/>
        </p:spPr>
        <p:txBody>
          <a:bodyPr wrap="square" rtlCol="0">
            <a:spAutoFit/>
          </a:bodyPr>
          <a:lstStyle/>
          <a:p>
            <a:r>
              <a:rPr lang="en-CA" sz="1200" dirty="0"/>
              <a:t>Decree by the Papacy</a:t>
            </a:r>
          </a:p>
          <a:p>
            <a:r>
              <a:rPr lang="en-CA" sz="1200" dirty="0"/>
              <a:t>Against law of God</a:t>
            </a:r>
          </a:p>
          <a:p>
            <a:r>
              <a:rPr lang="en-CA" sz="1200" dirty="0"/>
              <a:t>Sunday vs Sabbath</a:t>
            </a:r>
          </a:p>
          <a:p>
            <a:r>
              <a:rPr lang="en-CA" sz="1200" dirty="0"/>
              <a:t>Liberty of Conscience oppressed</a:t>
            </a:r>
          </a:p>
          <a:p>
            <a:r>
              <a:rPr lang="en-CA" sz="1200" dirty="0"/>
              <a:t>Church and State</a:t>
            </a:r>
          </a:p>
          <a:p>
            <a:r>
              <a:rPr lang="en-CA" sz="1200" dirty="0"/>
              <a:t>Persecution</a:t>
            </a:r>
          </a:p>
          <a:p>
            <a:r>
              <a:rPr lang="en-CA" sz="1200" dirty="0"/>
              <a:t>No equality</a:t>
            </a:r>
          </a:p>
        </p:txBody>
      </p:sp>
      <p:sp>
        <p:nvSpPr>
          <p:cNvPr id="48" name="TextBox 47">
            <a:extLst>
              <a:ext uri="{FF2B5EF4-FFF2-40B4-BE49-F238E27FC236}">
                <a16:creationId xmlns:a16="http://schemas.microsoft.com/office/drawing/2014/main" id="{8FE10FA2-3F48-4010-8A68-AAC35817B448}"/>
              </a:ext>
            </a:extLst>
          </p:cNvPr>
          <p:cNvSpPr txBox="1"/>
          <p:nvPr/>
        </p:nvSpPr>
        <p:spPr>
          <a:xfrm>
            <a:off x="3487610" y="4192221"/>
            <a:ext cx="1610970" cy="1938992"/>
          </a:xfrm>
          <a:prstGeom prst="rect">
            <a:avLst/>
          </a:prstGeom>
          <a:noFill/>
        </p:spPr>
        <p:txBody>
          <a:bodyPr wrap="square" rtlCol="0">
            <a:spAutoFit/>
          </a:bodyPr>
          <a:lstStyle/>
          <a:p>
            <a:r>
              <a:rPr lang="en-CA" sz="1200" dirty="0"/>
              <a:t>Decree by State of Virginia</a:t>
            </a:r>
          </a:p>
          <a:p>
            <a:r>
              <a:rPr lang="en-CA" sz="1200" dirty="0"/>
              <a:t>Against law of God</a:t>
            </a:r>
          </a:p>
          <a:p>
            <a:r>
              <a:rPr lang="en-CA" sz="1200" dirty="0"/>
              <a:t>Sunday vs Sabbath</a:t>
            </a:r>
          </a:p>
          <a:p>
            <a:r>
              <a:rPr lang="en-CA" sz="1200" dirty="0"/>
              <a:t>Liberty of Conscience oppressed</a:t>
            </a:r>
          </a:p>
          <a:p>
            <a:r>
              <a:rPr lang="en-CA" sz="1200" dirty="0"/>
              <a:t>Church and State</a:t>
            </a:r>
          </a:p>
          <a:p>
            <a:r>
              <a:rPr lang="en-CA" sz="1200" dirty="0"/>
              <a:t>Persecution</a:t>
            </a:r>
          </a:p>
          <a:p>
            <a:r>
              <a:rPr lang="en-CA" sz="1200" dirty="0"/>
              <a:t>No equality</a:t>
            </a:r>
          </a:p>
        </p:txBody>
      </p:sp>
      <p:sp>
        <p:nvSpPr>
          <p:cNvPr id="49" name="TextBox 48">
            <a:extLst>
              <a:ext uri="{FF2B5EF4-FFF2-40B4-BE49-F238E27FC236}">
                <a16:creationId xmlns:a16="http://schemas.microsoft.com/office/drawing/2014/main" id="{FF70E5FC-DA8D-490C-88E6-606B343CA323}"/>
              </a:ext>
            </a:extLst>
          </p:cNvPr>
          <p:cNvSpPr txBox="1"/>
          <p:nvPr/>
        </p:nvSpPr>
        <p:spPr>
          <a:xfrm>
            <a:off x="10455183" y="4309675"/>
            <a:ext cx="1522566" cy="1569660"/>
          </a:xfrm>
          <a:prstGeom prst="rect">
            <a:avLst/>
          </a:prstGeom>
          <a:noFill/>
        </p:spPr>
        <p:txBody>
          <a:bodyPr wrap="square" rtlCol="0">
            <a:spAutoFit/>
          </a:bodyPr>
          <a:lstStyle/>
          <a:p>
            <a:r>
              <a:rPr lang="en-CA" sz="1200" dirty="0"/>
              <a:t>Decree by 7</a:t>
            </a:r>
            <a:r>
              <a:rPr lang="en-CA" sz="1200" baseline="30000" dirty="0"/>
              <a:t>th</a:t>
            </a:r>
            <a:r>
              <a:rPr lang="en-CA" sz="1200" dirty="0"/>
              <a:t> head</a:t>
            </a:r>
          </a:p>
          <a:p>
            <a:r>
              <a:rPr lang="en-CA" sz="1200" dirty="0"/>
              <a:t>Against law of God</a:t>
            </a:r>
          </a:p>
          <a:p>
            <a:r>
              <a:rPr lang="en-CA" sz="1200" dirty="0"/>
              <a:t>Liberty of Conscience oppressed</a:t>
            </a:r>
          </a:p>
          <a:p>
            <a:r>
              <a:rPr lang="en-CA" sz="1200" dirty="0"/>
              <a:t>Church and State</a:t>
            </a:r>
          </a:p>
          <a:p>
            <a:r>
              <a:rPr lang="en-CA" sz="1200" dirty="0"/>
              <a:t>Persecution</a:t>
            </a:r>
          </a:p>
          <a:p>
            <a:r>
              <a:rPr lang="en-CA" sz="1200" dirty="0"/>
              <a:t>No equality</a:t>
            </a:r>
          </a:p>
        </p:txBody>
      </p:sp>
      <p:sp>
        <p:nvSpPr>
          <p:cNvPr id="50" name="TextBox 49">
            <a:extLst>
              <a:ext uri="{FF2B5EF4-FFF2-40B4-BE49-F238E27FC236}">
                <a16:creationId xmlns:a16="http://schemas.microsoft.com/office/drawing/2014/main" id="{5509DAB6-65DE-410D-A6C9-BD0AA449BCE2}"/>
              </a:ext>
            </a:extLst>
          </p:cNvPr>
          <p:cNvSpPr txBox="1"/>
          <p:nvPr/>
        </p:nvSpPr>
        <p:spPr>
          <a:xfrm>
            <a:off x="214251" y="6013975"/>
            <a:ext cx="1341173" cy="276999"/>
          </a:xfrm>
          <a:prstGeom prst="rect">
            <a:avLst/>
          </a:prstGeom>
          <a:noFill/>
        </p:spPr>
        <p:txBody>
          <a:bodyPr wrap="square" rtlCol="0">
            <a:spAutoFit/>
          </a:bodyPr>
          <a:lstStyle/>
          <a:p>
            <a:r>
              <a:rPr lang="en-CA" sz="1200" dirty="0">
                <a:solidFill>
                  <a:srgbClr val="00B050"/>
                </a:solidFill>
              </a:rPr>
              <a:t>Done nationally</a:t>
            </a:r>
          </a:p>
        </p:txBody>
      </p:sp>
      <p:sp>
        <p:nvSpPr>
          <p:cNvPr id="51" name="TextBox 50">
            <a:extLst>
              <a:ext uri="{FF2B5EF4-FFF2-40B4-BE49-F238E27FC236}">
                <a16:creationId xmlns:a16="http://schemas.microsoft.com/office/drawing/2014/main" id="{792FFD53-F364-4D1A-9016-EDD1D3D75F42}"/>
              </a:ext>
            </a:extLst>
          </p:cNvPr>
          <p:cNvSpPr txBox="1"/>
          <p:nvPr/>
        </p:nvSpPr>
        <p:spPr>
          <a:xfrm>
            <a:off x="1672030" y="6025039"/>
            <a:ext cx="1341173" cy="276999"/>
          </a:xfrm>
          <a:prstGeom prst="rect">
            <a:avLst/>
          </a:prstGeom>
          <a:noFill/>
        </p:spPr>
        <p:txBody>
          <a:bodyPr wrap="square" rtlCol="0">
            <a:spAutoFit/>
          </a:bodyPr>
          <a:lstStyle/>
          <a:p>
            <a:r>
              <a:rPr lang="en-CA" sz="1200" dirty="0">
                <a:solidFill>
                  <a:srgbClr val="00B050"/>
                </a:solidFill>
              </a:rPr>
              <a:t>Done nationally</a:t>
            </a:r>
          </a:p>
        </p:txBody>
      </p:sp>
      <p:sp>
        <p:nvSpPr>
          <p:cNvPr id="52" name="TextBox 51">
            <a:extLst>
              <a:ext uri="{FF2B5EF4-FFF2-40B4-BE49-F238E27FC236}">
                <a16:creationId xmlns:a16="http://schemas.microsoft.com/office/drawing/2014/main" id="{4BE55F46-1E39-4C90-B117-FE0126631FBF}"/>
              </a:ext>
            </a:extLst>
          </p:cNvPr>
          <p:cNvSpPr txBox="1"/>
          <p:nvPr/>
        </p:nvSpPr>
        <p:spPr>
          <a:xfrm>
            <a:off x="3306739" y="6066193"/>
            <a:ext cx="1791841" cy="276999"/>
          </a:xfrm>
          <a:prstGeom prst="rect">
            <a:avLst/>
          </a:prstGeom>
          <a:noFill/>
        </p:spPr>
        <p:txBody>
          <a:bodyPr wrap="square" rtlCol="0">
            <a:spAutoFit/>
          </a:bodyPr>
          <a:lstStyle/>
          <a:p>
            <a:r>
              <a:rPr lang="en-CA" sz="1200" dirty="0">
                <a:solidFill>
                  <a:srgbClr val="00B050"/>
                </a:solidFill>
              </a:rPr>
              <a:t>Not Done nationally</a:t>
            </a:r>
          </a:p>
        </p:txBody>
      </p:sp>
      <p:sp>
        <p:nvSpPr>
          <p:cNvPr id="3" name="Slide Number Placeholder 2">
            <a:extLst>
              <a:ext uri="{FF2B5EF4-FFF2-40B4-BE49-F238E27FC236}">
                <a16:creationId xmlns:a16="http://schemas.microsoft.com/office/drawing/2014/main" id="{CC5E0836-1D9F-421B-BA08-DE587F25B525}"/>
              </a:ext>
            </a:extLst>
          </p:cNvPr>
          <p:cNvSpPr>
            <a:spLocks noGrp="1"/>
          </p:cNvSpPr>
          <p:nvPr>
            <p:ph type="sldNum" sz="quarter" idx="12"/>
          </p:nvPr>
        </p:nvSpPr>
        <p:spPr/>
        <p:txBody>
          <a:bodyPr/>
          <a:lstStyle/>
          <a:p>
            <a:fld id="{CA9F504A-471B-4830-A8C9-D0F8BA9299FE}" type="slidenum">
              <a:rPr lang="en-CA" smtClean="0"/>
              <a:t>8</a:t>
            </a:fld>
            <a:endParaRPr lang="en-CA"/>
          </a:p>
        </p:txBody>
      </p:sp>
    </p:spTree>
    <p:extLst>
      <p:ext uri="{BB962C8B-B14F-4D97-AF65-F5344CB8AC3E}">
        <p14:creationId xmlns:p14="http://schemas.microsoft.com/office/powerpoint/2010/main" val="5149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2E7AF-2E6E-4E6B-A1F7-A3476A3D68EA}"/>
              </a:ext>
            </a:extLst>
          </p:cNvPr>
          <p:cNvSpPr>
            <a:spLocks noGrp="1"/>
          </p:cNvSpPr>
          <p:nvPr>
            <p:ph type="title"/>
          </p:nvPr>
        </p:nvSpPr>
        <p:spPr/>
        <p:txBody>
          <a:bodyPr>
            <a:normAutofit/>
          </a:bodyPr>
          <a:lstStyle/>
          <a:p>
            <a:r>
              <a:rPr lang="en-CA" sz="6000" dirty="0"/>
              <a:t>What are the characteristics of a Sunday Law?</a:t>
            </a:r>
          </a:p>
        </p:txBody>
      </p:sp>
      <p:sp>
        <p:nvSpPr>
          <p:cNvPr id="3" name="Slide Number Placeholder 2">
            <a:extLst>
              <a:ext uri="{FF2B5EF4-FFF2-40B4-BE49-F238E27FC236}">
                <a16:creationId xmlns:a16="http://schemas.microsoft.com/office/drawing/2014/main" id="{39640E1B-E214-44C6-B3BE-D7307165ABCB}"/>
              </a:ext>
            </a:extLst>
          </p:cNvPr>
          <p:cNvSpPr>
            <a:spLocks noGrp="1"/>
          </p:cNvSpPr>
          <p:nvPr>
            <p:ph type="sldNum" sz="quarter" idx="12"/>
          </p:nvPr>
        </p:nvSpPr>
        <p:spPr/>
        <p:txBody>
          <a:bodyPr/>
          <a:lstStyle/>
          <a:p>
            <a:fld id="{CA9F504A-471B-4830-A8C9-D0F8BA9299FE}" type="slidenum">
              <a:rPr lang="en-CA" smtClean="0"/>
              <a:t>9</a:t>
            </a:fld>
            <a:endParaRPr lang="en-CA"/>
          </a:p>
        </p:txBody>
      </p:sp>
    </p:spTree>
    <p:extLst>
      <p:ext uri="{BB962C8B-B14F-4D97-AF65-F5344CB8AC3E}">
        <p14:creationId xmlns:p14="http://schemas.microsoft.com/office/powerpoint/2010/main" val="14344476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4041</TotalTime>
  <Words>11518</Words>
  <Application>Microsoft Office PowerPoint</Application>
  <PresentationFormat>Widescreen</PresentationFormat>
  <Paragraphs>715</Paragraphs>
  <Slides>73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Arial</vt:lpstr>
      <vt:lpstr>Avenir</vt:lpstr>
      <vt:lpstr>Calibri</vt:lpstr>
      <vt:lpstr>Droid Serif</vt:lpstr>
      <vt:lpstr>Open Sans</vt:lpstr>
      <vt:lpstr>Rockwell</vt:lpstr>
      <vt:lpstr>Rockwell Condensed</vt:lpstr>
      <vt:lpstr>Wingdings</vt:lpstr>
      <vt:lpstr>Wood Type</vt:lpstr>
      <vt:lpstr>Identifying 1850 as A Sunday Law</vt:lpstr>
      <vt:lpstr>When did a Sunday law occur in the past?</vt:lpstr>
      <vt:lpstr>AD 321</vt:lpstr>
      <vt:lpstr>PowerPoint Presentation</vt:lpstr>
      <vt:lpstr>538 AD</vt:lpstr>
      <vt:lpstr>PowerPoint Presentation</vt:lpstr>
      <vt:lpstr>1619 : Law Enacted by the state of Virginia</vt:lpstr>
      <vt:lpstr>    Sunday Laws</vt:lpstr>
      <vt:lpstr>What are the characteristics of a Sunday Law?</vt:lpstr>
      <vt:lpstr>the characteristics of a Sunday Law</vt:lpstr>
      <vt:lpstr>The Sunday law characteristics</vt:lpstr>
      <vt:lpstr>Sunday law characteristics</vt:lpstr>
      <vt:lpstr>Triple application of the Sunday law</vt:lpstr>
      <vt:lpstr>How readest thou?</vt:lpstr>
      <vt:lpstr>Parable teachings: the methodology</vt:lpstr>
      <vt:lpstr>Publishing date</vt:lpstr>
      <vt:lpstr>Historical context</vt:lpstr>
      <vt:lpstr>Historical context</vt:lpstr>
      <vt:lpstr>The title: the sins of Babylon</vt:lpstr>
      <vt:lpstr>The tittle: the sins of Babylon</vt:lpstr>
      <vt:lpstr>PowerPoint Presentation</vt:lpstr>
      <vt:lpstr>First paragraph – first sentence - most important word(s)</vt:lpstr>
      <vt:lpstr>First paragraph – first sentence - most important word(s)</vt:lpstr>
      <vt:lpstr>First paragraph – first sentence - most important word(s)</vt:lpstr>
      <vt:lpstr>PowerPoint Presentation</vt:lpstr>
      <vt:lpstr>First paragraph – a compare and contrast</vt:lpstr>
      <vt:lpstr>PowerPoint Presentation</vt:lpstr>
      <vt:lpstr>PowerPoint Presentation</vt:lpstr>
      <vt:lpstr>Second paragraph – a repeat and enlarge</vt:lpstr>
      <vt:lpstr>PowerPoint Presentation</vt:lpstr>
      <vt:lpstr>Third paragraph – locating the second and third angels</vt:lpstr>
      <vt:lpstr>Third paragraph – locating the second and third angels</vt:lpstr>
      <vt:lpstr>Third paragraph – locating the second and third angels</vt:lpstr>
      <vt:lpstr>Third paragraph – locating the second and third angels</vt:lpstr>
      <vt:lpstr>PowerPoint Presentation</vt:lpstr>
      <vt:lpstr>PowerPoint Presentation</vt:lpstr>
      <vt:lpstr>PowerPoint Presentation</vt:lpstr>
      <vt:lpstr>PowerPoint Presentation</vt:lpstr>
      <vt:lpstr>fourth paragraph – identifying the sin and a compare and contrast </vt:lpstr>
      <vt:lpstr>PowerPoint Presentation</vt:lpstr>
      <vt:lpstr>PowerPoint Presentation</vt:lpstr>
      <vt:lpstr>fifth paragraph – identifying Babylon and a compare and contrast </vt:lpstr>
      <vt:lpstr>fifth paragraph –compare and contrast </vt:lpstr>
      <vt:lpstr>fifth paragraph –compare and contrast </vt:lpstr>
      <vt:lpstr>fifth paragraph –The land of light is the United states</vt:lpstr>
      <vt:lpstr>fifth paragraph –compare and contrast </vt:lpstr>
      <vt:lpstr>sixth paragraph – the conclusion</vt:lpstr>
      <vt:lpstr>sixth paragraph – the conclusion</vt:lpstr>
      <vt:lpstr>Comparing  1st paragraph and the conclusion</vt:lpstr>
      <vt:lpstr>PowerPoint Presentation</vt:lpstr>
      <vt:lpstr>How to prove 1863 as the second coming?</vt:lpstr>
      <vt:lpstr>How to prove 1863 as the second coming? The 2520</vt:lpstr>
      <vt:lpstr>The 2520</vt:lpstr>
      <vt:lpstr>The 2520, continued</vt:lpstr>
      <vt:lpstr>2520, continued</vt:lpstr>
      <vt:lpstr>The 2520 chiasm</vt:lpstr>
      <vt:lpstr>SUMMARY</vt:lpstr>
      <vt:lpstr>Another witness: the table of contents</vt:lpstr>
      <vt:lpstr>Table of content, continued</vt:lpstr>
      <vt:lpstr>The table of contents, continued</vt:lpstr>
      <vt:lpstr>A warning</vt:lpstr>
      <vt:lpstr>PowerPoint Presentation</vt:lpstr>
      <vt:lpstr>The structure of the chapters</vt:lpstr>
      <vt:lpstr>questions</vt:lpstr>
      <vt:lpstr>IDENTIFYING CIVIL WAR</vt:lpstr>
      <vt:lpstr>Civil war = JTT</vt:lpstr>
      <vt:lpstr>Civil war</vt:lpstr>
      <vt:lpstr>The fugitive slave law</vt:lpstr>
      <vt:lpstr>Characteristics of fugitive slave law – a compare and contrast with sl</vt:lpstr>
      <vt:lpstr>Fugitive slave act, continues</vt:lpstr>
      <vt:lpstr>Fugitive slave act, continues</vt:lpstr>
      <vt:lpstr>Is it acceptable?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1850 as A Sunday Law</dc:title>
  <dc:creator>Katia Marion</dc:creator>
  <cp:lastModifiedBy>Katia Marion</cp:lastModifiedBy>
  <cp:revision>152</cp:revision>
  <cp:lastPrinted>2021-05-20T23:09:42Z</cp:lastPrinted>
  <dcterms:created xsi:type="dcterms:W3CDTF">2021-05-12T02:19:23Z</dcterms:created>
  <dcterms:modified xsi:type="dcterms:W3CDTF">2021-06-14T16:57:51Z</dcterms:modified>
</cp:coreProperties>
</file>