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8" r:id="rId1"/>
  </p:sldMasterIdLst>
  <p:notesMasterIdLst>
    <p:notesMasterId r:id="rId42"/>
  </p:notesMasterIdLst>
  <p:sldIdLst>
    <p:sldId id="256" r:id="rId2"/>
    <p:sldId id="258" r:id="rId3"/>
    <p:sldId id="257"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60" r:id="rId20"/>
    <p:sldId id="279" r:id="rId21"/>
    <p:sldId id="280" r:id="rId22"/>
    <p:sldId id="277" r:id="rId23"/>
    <p:sldId id="284" r:id="rId24"/>
    <p:sldId id="283" r:id="rId25"/>
    <p:sldId id="282" r:id="rId26"/>
    <p:sldId id="285" r:id="rId27"/>
    <p:sldId id="286" r:id="rId28"/>
    <p:sldId id="287" r:id="rId29"/>
    <p:sldId id="289" r:id="rId30"/>
    <p:sldId id="288" r:id="rId31"/>
    <p:sldId id="290" r:id="rId32"/>
    <p:sldId id="291" r:id="rId33"/>
    <p:sldId id="292" r:id="rId34"/>
    <p:sldId id="294" r:id="rId35"/>
    <p:sldId id="293" r:id="rId36"/>
    <p:sldId id="295" r:id="rId37"/>
    <p:sldId id="296" r:id="rId38"/>
    <p:sldId id="259" r:id="rId39"/>
    <p:sldId id="278" r:id="rId40"/>
    <p:sldId id="26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ry Thoms" initials="HT" lastIdx="3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EDD6"/>
    <a:srgbClr val="AFED23"/>
    <a:srgbClr val="ED4DD6"/>
    <a:srgbClr val="E6351C"/>
    <a:srgbClr val="9C28E6"/>
    <a:srgbClr val="E25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72"/>
    <p:restoredTop sz="67940"/>
  </p:normalViewPr>
  <p:slideViewPr>
    <p:cSldViewPr snapToGrid="0" snapToObjects="1">
      <p:cViewPr>
        <p:scale>
          <a:sx n="68" d="100"/>
          <a:sy n="68" d="100"/>
        </p:scale>
        <p:origin x="2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5T13:16:10.518" idx="27">
    <p:pos x="7336" y="2809"/>
    <p:text>11:16  Rome arrives in history battling the KN (Greece). Conquers Syria 65BC.
Then He conquers the Glorious Land. (Palestine). 63BC 1st he uses his Feet, then his Hand.  Vs 17 He goes to Egypt. (Battle of Actium 31 BC).   Vs 24 He rules the world for a time. 360 years. Then he falls. Constantine moves his Capital from Rome in the west to Rome in the East. How does Rome Fall? Ans. Dan 11:30  What happens to Rome? The ships of Chittim come against him. These are the Trumpet powers in Revelation 8. The Germanic Hords. The decent from the North and northern Africa upon Rome and Rome breaks up into 10.</p:text>
    <p:extLst>
      <p:ext uri="{C676402C-5697-4E1C-873F-D02D1690AC5C}">
        <p15:threadingInfo xmlns:p15="http://schemas.microsoft.com/office/powerpoint/2012/main" timeZoneBias="180"/>
      </p:ext>
    </p:extLst>
  </p:cm>
  <p:cm authorId="1" dt="2021-05-15T20:42:00.498" idx="35">
    <p:pos x="282" y="282"/>
    <p:text>Under the Papal power, 3 out of the 4 trumpet powers have to be disposed of. 3 things are taken away and 3 things are given to it - Seat (330 AD), Power (508 AD), &amp; Authority (533 AD) Rev 13:2.  Once the three 3 geographic areas are taken with it's power and authority, it rules for 1260 years (time, times, 1/2 time). Then it's going to fall by a trumpet power. The French Revolution (6th Trumpet of Rev. 11)</p:text>
    <p:extLst>
      <p:ext uri="{C676402C-5697-4E1C-873F-D02D1690AC5C}">
        <p15:threadingInfo xmlns:p15="http://schemas.microsoft.com/office/powerpoint/2012/main" timeZoneBias="180"/>
      </p:ext>
    </p:extLst>
  </p:cm>
  <p:cm authorId="1" dt="2021-05-15T21:37:05.352" idx="36">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619EE-553E-4145-99AC-2BD75E005A2F}" type="datetimeFigureOut">
              <a:rPr lang="en-US" smtClean="0"/>
              <a:t>5/15/21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B686D-A665-8349-8E61-D3DDD3B8E73D}" type="slidenum">
              <a:rPr lang="en-US" smtClean="0"/>
              <a:t>‹#›</a:t>
            </a:fld>
            <a:endParaRPr lang="en-US"/>
          </a:p>
        </p:txBody>
      </p:sp>
    </p:spTree>
    <p:extLst>
      <p:ext uri="{BB962C8B-B14F-4D97-AF65-F5344CB8AC3E}">
        <p14:creationId xmlns:p14="http://schemas.microsoft.com/office/powerpoint/2010/main" val="3213263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1</a:t>
            </a:fld>
            <a:endParaRPr lang="en-US"/>
          </a:p>
        </p:txBody>
      </p:sp>
    </p:spTree>
    <p:extLst>
      <p:ext uri="{BB962C8B-B14F-4D97-AF65-F5344CB8AC3E}">
        <p14:creationId xmlns:p14="http://schemas.microsoft.com/office/powerpoint/2010/main" val="3643675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off my picture</a:t>
            </a:r>
          </a:p>
        </p:txBody>
      </p:sp>
      <p:sp>
        <p:nvSpPr>
          <p:cNvPr id="4" name="Slide Number Placeholder 3"/>
          <p:cNvSpPr>
            <a:spLocks noGrp="1"/>
          </p:cNvSpPr>
          <p:nvPr>
            <p:ph type="sldNum" sz="quarter" idx="10"/>
          </p:nvPr>
        </p:nvSpPr>
        <p:spPr/>
        <p:txBody>
          <a:bodyPr/>
          <a:lstStyle/>
          <a:p>
            <a:fld id="{3ABB686D-A665-8349-8E61-D3DDD3B8E73D}" type="slidenum">
              <a:rPr lang="en-US" smtClean="0"/>
              <a:t>15</a:t>
            </a:fld>
            <a:endParaRPr lang="en-US"/>
          </a:p>
        </p:txBody>
      </p:sp>
    </p:spTree>
    <p:extLst>
      <p:ext uri="{BB962C8B-B14F-4D97-AF65-F5344CB8AC3E}">
        <p14:creationId xmlns:p14="http://schemas.microsoft.com/office/powerpoint/2010/main" val="3445295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11:16  Rome arrives in history battling the KN (Greece). Conquers Syria 65BC.</a:t>
            </a:r>
          </a:p>
          <a:p>
            <a:r>
              <a:rPr lang="en-US" dirty="0"/>
              <a:t>Then He conquers the Glorious Land. (Palestine). 63BC 1st he uses his Feet, then his Hand.  </a:t>
            </a:r>
          </a:p>
          <a:p>
            <a:r>
              <a:rPr lang="en-US" dirty="0"/>
              <a:t>Vs 17 He goes to Egypt. (Battle of Actium 31 BC).   </a:t>
            </a:r>
          </a:p>
          <a:p>
            <a:r>
              <a:rPr lang="en-US" dirty="0"/>
              <a:t>Vs 24 He rules the world for a time. 360 years. </a:t>
            </a:r>
          </a:p>
          <a:p>
            <a:r>
              <a:rPr lang="en-US" dirty="0"/>
              <a:t>Then he falls. Constantine moves his Capital from Rome in the west to Rome in the East. How does Rome Fall? </a:t>
            </a:r>
          </a:p>
          <a:p>
            <a:endParaRPr lang="en-US" dirty="0"/>
          </a:p>
          <a:p>
            <a:r>
              <a:rPr lang="en-US" dirty="0"/>
              <a:t>Ans. Dan 11:30  </a:t>
            </a:r>
          </a:p>
          <a:p>
            <a:r>
              <a:rPr lang="en-US" dirty="0"/>
              <a:t>For the ships of </a:t>
            </a:r>
            <a:r>
              <a:rPr lang="en-US" dirty="0" err="1"/>
              <a:t>Chittim</a:t>
            </a:r>
            <a:r>
              <a:rPr lang="en-US" dirty="0"/>
              <a:t> shall come against him: therefore he shall be grieved, and return, and have indignation against the holy covenant: so shall he do; he shall even return, and have intelligence with them that forsake the holy covenant. </a:t>
            </a:r>
          </a:p>
          <a:p>
            <a:endParaRPr lang="en-US" dirty="0"/>
          </a:p>
          <a:p>
            <a:r>
              <a:rPr lang="en-US" dirty="0"/>
              <a:t>What happens to Rome? The ships of </a:t>
            </a:r>
            <a:r>
              <a:rPr lang="en-US" dirty="0" err="1"/>
              <a:t>Chittim</a:t>
            </a:r>
            <a:r>
              <a:rPr lang="en-US" dirty="0"/>
              <a:t> come against him. These are the Trumpet powers in Revelation 8. The Germanic </a:t>
            </a:r>
            <a:r>
              <a:rPr lang="en-US" dirty="0" err="1"/>
              <a:t>Hords</a:t>
            </a:r>
            <a:r>
              <a:rPr lang="en-US" dirty="0"/>
              <a:t>. The decent from the North and northern Africa upon Rome and Rome breaks up into 10.</a:t>
            </a:r>
          </a:p>
          <a:p>
            <a:endParaRPr lang="en-US" dirty="0"/>
          </a:p>
          <a:p>
            <a:r>
              <a:rPr lang="en-US" dirty="0"/>
              <a:t>Under the Papal power, 3 out of the 4 trumpet powers have to be disposed of. 3 things are taken away and</a:t>
            </a:r>
          </a:p>
          <a:p>
            <a:endParaRPr lang="en-US" dirty="0"/>
          </a:p>
          <a:p>
            <a:r>
              <a:rPr lang="en-US" dirty="0"/>
              <a:t> 3 things are given to it - </a:t>
            </a:r>
            <a:r>
              <a:rPr lang="en-US" b="1" dirty="0"/>
              <a:t>Seat</a:t>
            </a:r>
            <a:r>
              <a:rPr lang="en-US" dirty="0"/>
              <a:t> (330 AD), </a:t>
            </a:r>
            <a:r>
              <a:rPr lang="en-US" b="1" dirty="0"/>
              <a:t>Power</a:t>
            </a:r>
            <a:r>
              <a:rPr lang="en-US" dirty="0"/>
              <a:t> (508 AD), &amp; </a:t>
            </a:r>
            <a:r>
              <a:rPr lang="en-US" b="1" dirty="0"/>
              <a:t>Authority</a:t>
            </a:r>
            <a:r>
              <a:rPr lang="en-US" dirty="0"/>
              <a:t> (533 AD) Rev 13:2.  </a:t>
            </a:r>
          </a:p>
          <a:p>
            <a:endParaRPr lang="en-US" dirty="0"/>
          </a:p>
          <a:p>
            <a:r>
              <a:rPr lang="en-US" dirty="0"/>
              <a:t>Once the three 3 geographic areas are taken with it's power and authority, it rules for 1260 years (time, times, 1/2 time). </a:t>
            </a:r>
          </a:p>
          <a:p>
            <a:r>
              <a:rPr lang="en-US" dirty="0"/>
              <a:t>Then it's going to fall by a trumpet power. The French Revolution (6th Trumpet of Rev. 11)</a:t>
            </a:r>
          </a:p>
          <a:p>
            <a:endParaRPr lang="en-US" dirty="0"/>
          </a:p>
          <a:p>
            <a:r>
              <a:rPr lang="en-US" dirty="0"/>
              <a:t>1798 – The KS comes against the KN. Daniel Ch. 8 Unsealed</a:t>
            </a:r>
          </a:p>
          <a:p>
            <a:r>
              <a:rPr lang="en-US" dirty="0"/>
              <a:t>1989 – The KN retaliates against the KS. Daniel Ch. 11 Unsealed</a:t>
            </a:r>
          </a:p>
          <a:p>
            <a:r>
              <a:rPr lang="en-US" dirty="0"/>
              <a:t>1st KS Taken Down, then SL, and then the World</a:t>
            </a:r>
          </a:p>
          <a:p>
            <a:endParaRPr lang="en-US" dirty="0"/>
          </a:p>
          <a:p>
            <a:r>
              <a:rPr lang="en-US" dirty="0"/>
              <a:t>We are between the TOE and the SL. We are living between 2 verses. This gap needs to be understood. </a:t>
            </a:r>
          </a:p>
          <a:p>
            <a:endParaRPr lang="en-US" dirty="0"/>
          </a:p>
          <a:p>
            <a:r>
              <a:rPr lang="en-US" b="1" dirty="0"/>
              <a:t>How do we fill in a gap?</a:t>
            </a:r>
          </a:p>
        </p:txBody>
      </p:sp>
      <p:sp>
        <p:nvSpPr>
          <p:cNvPr id="4" name="Slide Number Placeholder 3"/>
          <p:cNvSpPr>
            <a:spLocks noGrp="1"/>
          </p:cNvSpPr>
          <p:nvPr>
            <p:ph type="sldNum" sz="quarter" idx="10"/>
          </p:nvPr>
        </p:nvSpPr>
        <p:spPr/>
        <p:txBody>
          <a:bodyPr/>
          <a:lstStyle/>
          <a:p>
            <a:fld id="{3ABB686D-A665-8349-8E61-D3DDD3B8E73D}" type="slidenum">
              <a:rPr lang="en-US" smtClean="0"/>
              <a:t>17</a:t>
            </a:fld>
            <a:endParaRPr lang="en-US"/>
          </a:p>
        </p:txBody>
      </p:sp>
    </p:spTree>
    <p:extLst>
      <p:ext uri="{BB962C8B-B14F-4D97-AF65-F5344CB8AC3E}">
        <p14:creationId xmlns:p14="http://schemas.microsoft.com/office/powerpoint/2010/main" val="1982011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fill in a gap?</a:t>
            </a:r>
          </a:p>
          <a:p>
            <a:endParaRPr lang="en-US" dirty="0"/>
          </a:p>
          <a:p>
            <a:r>
              <a:rPr lang="en-US" dirty="0"/>
              <a:t>Before we understood Dan. 11:40-45, Reform Lines were understood.</a:t>
            </a:r>
          </a:p>
          <a:p>
            <a:r>
              <a:rPr lang="en-US" dirty="0"/>
              <a:t>We are going to look at the reform line to whom the message was given. The Priests</a:t>
            </a:r>
          </a:p>
          <a:p>
            <a:endParaRPr lang="en-US" dirty="0"/>
          </a:p>
          <a:p>
            <a:r>
              <a:rPr lang="en-US" dirty="0"/>
              <a:t>5 Waymarks, &amp; 4 Dispensations (or  Gap).</a:t>
            </a:r>
          </a:p>
          <a:p>
            <a:r>
              <a:rPr lang="en-US" dirty="0"/>
              <a:t>How do we fill the spaces. We need to remember how God has led us in the past.</a:t>
            </a:r>
          </a:p>
          <a:p>
            <a:endParaRPr lang="en-US" dirty="0"/>
          </a:p>
          <a:p>
            <a:r>
              <a:rPr lang="en-US" dirty="0"/>
              <a:t>1989 – The Book of Daniel is unsealed</a:t>
            </a:r>
          </a:p>
          <a:p>
            <a:pPr marL="171450" indent="-171450">
              <a:buFontTx/>
              <a:buChar char="-"/>
            </a:pPr>
            <a:r>
              <a:rPr lang="en-US" dirty="0"/>
              <a:t>There is going to be an increase of knowledge</a:t>
            </a:r>
          </a:p>
          <a:p>
            <a:pPr marL="628650" lvl="1" indent="-171450">
              <a:buFontTx/>
              <a:buChar char="-"/>
            </a:pPr>
            <a:r>
              <a:rPr lang="en-US" dirty="0"/>
              <a:t>On Reform Lines (1991)</a:t>
            </a:r>
          </a:p>
          <a:p>
            <a:pPr marL="628650" lvl="1" indent="-171450">
              <a:buFontTx/>
              <a:buChar char="-"/>
            </a:pPr>
            <a:r>
              <a:rPr lang="en-US" dirty="0"/>
              <a:t>On Daniel 11:40-45 (1996)</a:t>
            </a:r>
          </a:p>
          <a:p>
            <a:pPr marL="171450" lvl="0" indent="-171450">
              <a:buFontTx/>
              <a:buChar char="-"/>
            </a:pPr>
            <a:r>
              <a:rPr lang="en-US" dirty="0"/>
              <a:t>9/11 The Trumpet power (3</a:t>
            </a:r>
            <a:r>
              <a:rPr lang="en-US" baseline="30000" dirty="0"/>
              <a:t>rd</a:t>
            </a:r>
            <a:r>
              <a:rPr lang="en-US" dirty="0"/>
              <a:t> woe arrives on the world stage)</a:t>
            </a:r>
          </a:p>
          <a:p>
            <a:pPr marL="628650" lvl="1" indent="-171450">
              <a:buFontTx/>
              <a:buChar char="-"/>
            </a:pPr>
            <a:r>
              <a:rPr lang="en-US" dirty="0"/>
              <a:t>First two woes took out Rome in the East</a:t>
            </a:r>
          </a:p>
          <a:p>
            <a:pPr marL="628650" lvl="1" indent="-171450">
              <a:buFontTx/>
              <a:buChar char="-"/>
            </a:pPr>
            <a:r>
              <a:rPr lang="en-US" dirty="0"/>
              <a:t>One Woe is left</a:t>
            </a:r>
          </a:p>
          <a:p>
            <a:pPr marL="628650" lvl="1" indent="-171450">
              <a:buFontTx/>
              <a:buChar char="-"/>
            </a:pPr>
            <a:r>
              <a:rPr lang="en-US" dirty="0"/>
              <a:t>Part of the 7</a:t>
            </a:r>
            <a:r>
              <a:rPr lang="en-US" baseline="30000" dirty="0"/>
              <a:t>th</a:t>
            </a:r>
            <a:r>
              <a:rPr lang="en-US" dirty="0"/>
              <a:t> trumpet arrives at 9/11</a:t>
            </a:r>
          </a:p>
          <a:p>
            <a:pPr marL="628650" lvl="1" indent="-171450">
              <a:buFontTx/>
              <a:buChar char="-"/>
            </a:pPr>
            <a:r>
              <a:rPr lang="en-US" dirty="0"/>
              <a:t>This is a major waymark</a:t>
            </a:r>
          </a:p>
          <a:p>
            <a:pPr marL="628650" lvl="1" indent="-171450">
              <a:buFontTx/>
              <a:buChar char="-"/>
            </a:pPr>
            <a:endParaRPr lang="en-US" dirty="0"/>
          </a:p>
          <a:p>
            <a:pPr marL="171450" lvl="0" indent="-171450">
              <a:buFontTx/>
              <a:buChar char="-"/>
            </a:pPr>
            <a:r>
              <a:rPr lang="en-US" dirty="0"/>
              <a:t>1996 Not much new growth in understanding on Dan. 11:40-45</a:t>
            </a:r>
          </a:p>
          <a:p>
            <a:pPr marL="171450" lvl="0" indent="-171450">
              <a:buFontTx/>
              <a:buChar char="-"/>
            </a:pPr>
            <a:endParaRPr lang="en-US" dirty="0"/>
          </a:p>
          <a:p>
            <a:pPr marL="171450" lvl="0" indent="-171450">
              <a:buFontTx/>
              <a:buChar char="-"/>
            </a:pPr>
            <a:r>
              <a:rPr lang="en-US" dirty="0"/>
              <a:t>What we used to teach was that we were living between 2 verses. We seen the past as having been revealed and the future as things still needed to be fulfilled.</a:t>
            </a:r>
          </a:p>
          <a:p>
            <a:pPr marL="171450" lvl="0" indent="-171450">
              <a:buFontTx/>
              <a:buChar char="-"/>
            </a:pPr>
            <a:r>
              <a:rPr lang="en-US" dirty="0"/>
              <a:t>Elder Parminder began teaching that we can’t live between verses. There’s no space.</a:t>
            </a:r>
          </a:p>
          <a:p>
            <a:pPr marL="171450" lvl="0" indent="-171450">
              <a:buFontTx/>
              <a:buChar char="-"/>
            </a:pPr>
            <a:endParaRPr lang="en-US" dirty="0"/>
          </a:p>
          <a:p>
            <a:pPr marL="171450" lvl="0" indent="-171450">
              <a:buFontTx/>
              <a:buChar char="-"/>
            </a:pPr>
            <a:r>
              <a:rPr lang="en-US" dirty="0"/>
              <a:t>2012 – Formalization: A series of studies on 2520</a:t>
            </a:r>
          </a:p>
          <a:p>
            <a:pPr marL="171450" lvl="0" indent="-171450">
              <a:buFontTx/>
              <a:buChar char="-"/>
            </a:pPr>
            <a:r>
              <a:rPr lang="en-US" dirty="0"/>
              <a:t>2014 We are tested on this increase of knowledge</a:t>
            </a:r>
          </a:p>
          <a:p>
            <a:pPr marL="0" lvl="0" indent="0">
              <a:buFontTx/>
              <a:buNone/>
            </a:pPr>
            <a:r>
              <a:rPr lang="en-US" dirty="0"/>
              <a:t>but not much growth on Dan. 11:40-45</a:t>
            </a:r>
          </a:p>
          <a:p>
            <a:pPr marL="0" lvl="0" indent="0">
              <a:buFontTx/>
              <a:buNone/>
            </a:pPr>
            <a:endParaRPr lang="en-US" dirty="0"/>
          </a:p>
          <a:p>
            <a:pPr marL="0" lvl="0" indent="0">
              <a:buFontTx/>
              <a:buNone/>
            </a:pPr>
            <a:r>
              <a:rPr lang="en-US" dirty="0"/>
              <a:t>2014 – Great light is given on Ezra 7:9. God deals with His people in 3 steps, The 1</a:t>
            </a:r>
            <a:r>
              <a:rPr lang="en-US" baseline="30000" dirty="0"/>
              <a:t>st</a:t>
            </a:r>
            <a:r>
              <a:rPr lang="en-US" dirty="0"/>
              <a:t> lot called out (the Priests) and then a 2</a:t>
            </a:r>
            <a:r>
              <a:rPr lang="en-US" baseline="30000" dirty="0"/>
              <a:t>nd</a:t>
            </a:r>
            <a:r>
              <a:rPr lang="en-US" dirty="0"/>
              <a:t> lot (the Levites) and they then go to the World. (Nethanims)</a:t>
            </a:r>
          </a:p>
          <a:p>
            <a:pPr marL="0" lvl="0" indent="0">
              <a:buFontTx/>
              <a:buNone/>
            </a:pPr>
            <a:r>
              <a:rPr lang="en-US" dirty="0"/>
              <a:t>This is all from the idea of fractals. </a:t>
            </a:r>
          </a:p>
          <a:p>
            <a:pPr marL="0" lvl="0" indent="0">
              <a:buFontTx/>
              <a:buNone/>
            </a:pPr>
            <a:r>
              <a:rPr lang="en-US" dirty="0"/>
              <a:t>The line of the priest is a fraction of a bigger line.</a:t>
            </a:r>
          </a:p>
          <a:p>
            <a:pPr marL="0" lvl="0" indent="0">
              <a:buFontTx/>
              <a:buNone/>
            </a:pPr>
            <a:endParaRPr lang="en-US" dirty="0"/>
          </a:p>
          <a:p>
            <a:pPr marL="0" lvl="0" indent="0">
              <a:buFontTx/>
              <a:buNone/>
            </a:pPr>
            <a:r>
              <a:rPr lang="en-US" dirty="0"/>
              <a:t>2016 – Major additional light is given on Dan. 11:40-45</a:t>
            </a:r>
          </a:p>
          <a:p>
            <a:pPr marL="628650" lvl="1" indent="-171450">
              <a:buFont typeface="Arial" panose="020B0604020202020204" pitchFamily="34" charset="0"/>
              <a:buChar char="•"/>
            </a:pPr>
            <a:r>
              <a:rPr lang="en-US" dirty="0"/>
              <a:t>20 </a:t>
            </a:r>
            <a:r>
              <a:rPr lang="en-US" dirty="0" err="1"/>
              <a:t>yrs</a:t>
            </a:r>
            <a:r>
              <a:rPr lang="en-US" dirty="0"/>
              <a:t> taken to seriously fill the gap.</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dirty="0"/>
              <a:t>How do we fill the gap??</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1. Go back into history by going back into Daniel 11. Two interesting Battles take place. Raphia and Panium (Dan. 11:10-13).  This comes to our understanding from the Kingdom of Greece.</a:t>
            </a:r>
          </a:p>
          <a:p>
            <a:pPr marL="0" lvl="0" indent="0">
              <a:buFontTx/>
              <a:buNone/>
            </a:pPr>
            <a:endParaRPr lang="en-US" dirty="0"/>
          </a:p>
          <a:p>
            <a:pPr marL="0" lvl="0" indent="0">
              <a:buFontTx/>
              <a:buNone/>
            </a:pPr>
            <a:r>
              <a:rPr lang="en-US" dirty="0"/>
              <a:t>EGW Quote</a:t>
            </a:r>
          </a:p>
          <a:p>
            <a:pPr marL="0" lvl="0" indent="0">
              <a:buFontTx/>
              <a:buNone/>
            </a:pPr>
            <a:endParaRPr lang="en-US" dirty="0"/>
          </a:p>
          <a:p>
            <a:pPr marL="171450" lvl="0" indent="-171450">
              <a:buFontTx/>
              <a:buChar char="-"/>
            </a:pPr>
            <a:endParaRPr lang="en-US" dirty="0"/>
          </a:p>
          <a:p>
            <a:pPr marL="171450" lvl="0" indent="-171450">
              <a:buFontTx/>
              <a:buChar char="-"/>
            </a:pPr>
            <a:endParaRPr lang="en-US" dirty="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18</a:t>
            </a:fld>
            <a:endParaRPr lang="en-US"/>
          </a:p>
        </p:txBody>
      </p:sp>
    </p:spTree>
    <p:extLst>
      <p:ext uri="{BB962C8B-B14F-4D97-AF65-F5344CB8AC3E}">
        <p14:creationId xmlns:p14="http://schemas.microsoft.com/office/powerpoint/2010/main" val="192558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she saying?</a:t>
            </a:r>
          </a:p>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19</a:t>
            </a:fld>
            <a:endParaRPr lang="en-US"/>
          </a:p>
        </p:txBody>
      </p:sp>
    </p:spTree>
    <p:extLst>
      <p:ext uri="{BB962C8B-B14F-4D97-AF65-F5344CB8AC3E}">
        <p14:creationId xmlns:p14="http://schemas.microsoft.com/office/powerpoint/2010/main" val="565144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she saying?</a:t>
            </a:r>
          </a:p>
          <a:p>
            <a:endParaRPr lang="en-US" dirty="0"/>
          </a:p>
          <a:p>
            <a:r>
              <a:rPr lang="en-US" dirty="0"/>
              <a:t>Sister White is post 1798, but pre 1989. She is saying that Dan. 11 is nearly fulfilled except that of Dan. 11:40-45. </a:t>
            </a:r>
          </a:p>
          <a:p>
            <a:r>
              <a:rPr lang="en-US" dirty="0"/>
              <a:t>She takes us back to vs. 30. </a:t>
            </a:r>
          </a:p>
          <a:p>
            <a:endParaRPr lang="en-US" b="1" dirty="0"/>
          </a:p>
          <a:p>
            <a:r>
              <a:rPr lang="en-US" b="0" dirty="0"/>
              <a:t>Vs 30 is in the history of the Papal time period. </a:t>
            </a:r>
          </a:p>
          <a:p>
            <a:r>
              <a:rPr lang="en-US" b="0" dirty="0"/>
              <a:t>She says “scenes similar to this will take place.</a:t>
            </a:r>
          </a:p>
          <a:p>
            <a:endParaRPr lang="en-US" b="0" dirty="0"/>
          </a:p>
          <a:p>
            <a:r>
              <a:rPr lang="en-US" b="0" dirty="0"/>
              <a:t>How Rome rises to take control at the end of the world, will be like what it has done before. It follows the pattern.</a:t>
            </a:r>
          </a:p>
          <a:p>
            <a:endParaRPr lang="en-US" b="0" dirty="0"/>
          </a:p>
          <a:p>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fld id="{3ABB686D-A665-8349-8E61-D3DDD3B8E73D}" type="slidenum">
              <a:rPr lang="en-US" smtClean="0"/>
              <a:t>20</a:t>
            </a:fld>
            <a:endParaRPr lang="en-US"/>
          </a:p>
        </p:txBody>
      </p:sp>
    </p:spTree>
    <p:extLst>
      <p:ext uri="{BB962C8B-B14F-4D97-AF65-F5344CB8AC3E}">
        <p14:creationId xmlns:p14="http://schemas.microsoft.com/office/powerpoint/2010/main" val="4232330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But what happened when we discovered Raphia and Panium? We are not going back into the history of Rome. Where where we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are going back into the history of Greece to find a pattern and waymarks in it’s history that follows these patterns that will be repeated at the end of the world. It’s the 2 battles of Raphia and Panium.</a:t>
            </a:r>
          </a:p>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21</a:t>
            </a:fld>
            <a:endParaRPr lang="en-US"/>
          </a:p>
        </p:txBody>
      </p:sp>
    </p:spTree>
    <p:extLst>
      <p:ext uri="{BB962C8B-B14F-4D97-AF65-F5344CB8AC3E}">
        <p14:creationId xmlns:p14="http://schemas.microsoft.com/office/powerpoint/2010/main" val="1269831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We recognize that 2019 is the Battle of Raphia</a:t>
            </a:r>
          </a:p>
          <a:p>
            <a:pPr marL="171450" lvl="0" indent="-171450">
              <a:buFontTx/>
              <a:buChar char="-"/>
            </a:pPr>
            <a:r>
              <a:rPr lang="en-US" dirty="0"/>
              <a:t>2021 will bring the Battle of Panium.</a:t>
            </a:r>
          </a:p>
          <a:p>
            <a:pPr marL="171450" lvl="0" indent="-171450">
              <a:buFontTx/>
              <a:buChar char="-"/>
            </a:pPr>
            <a:r>
              <a:rPr lang="en-US" dirty="0"/>
              <a:t>By going back into not just the history of Rome but also into Greece, we can see an increase of knowledge. </a:t>
            </a:r>
          </a:p>
          <a:p>
            <a:pPr marL="171450" lvl="0" indent="-171450">
              <a:buFontTx/>
              <a:buChar char="-"/>
            </a:pPr>
            <a:r>
              <a:rPr lang="en-US" dirty="0"/>
              <a:t>This backs up the concept that everything prior to Rome, should accumulate in Rome. We should see the history of all former nations. “The lives were prolonged for a season”. The life of Greece is prolonged as we see it resurface in the history of Rome.</a:t>
            </a:r>
          </a:p>
          <a:p>
            <a:pPr marL="171450" lvl="0" indent="-171450">
              <a:buFontTx/>
              <a:buChar char="-"/>
            </a:pPr>
            <a:endParaRPr lang="en-US" dirty="0"/>
          </a:p>
          <a:p>
            <a:pPr marL="171450" lvl="0" indent="-171450">
              <a:buFontTx/>
              <a:buChar char="-"/>
            </a:pPr>
            <a:r>
              <a:rPr lang="en-US" dirty="0"/>
              <a:t>We’ve added a couple of waymarks.</a:t>
            </a:r>
          </a:p>
          <a:p>
            <a:pPr marL="171450" lvl="0" indent="-171450">
              <a:buFontTx/>
              <a:buChar char="-"/>
            </a:pPr>
            <a:endParaRPr lang="en-US" dirty="0"/>
          </a:p>
          <a:p>
            <a:pPr marL="171450" lvl="0" indent="-171450">
              <a:buFontTx/>
              <a:buChar char="-"/>
            </a:pPr>
            <a:r>
              <a:rPr lang="en-US" dirty="0"/>
              <a:t>Now God is going to really fill the gap exponentially. </a:t>
            </a:r>
          </a:p>
          <a:p>
            <a:pPr marL="171450" lvl="0" indent="-171450">
              <a:buFontTx/>
              <a:buChar char="-"/>
            </a:pPr>
            <a:r>
              <a:rPr lang="en-US" dirty="0"/>
              <a:t>God uses 2 things to give us this explosion of information.</a:t>
            </a:r>
          </a:p>
          <a:p>
            <a:pPr marL="171450" lvl="0" indent="-171450">
              <a:buFontTx/>
              <a:buChar char="-"/>
            </a:pPr>
            <a:r>
              <a:rPr lang="en-US" dirty="0"/>
              <a:t>1. He uses </a:t>
            </a:r>
            <a:r>
              <a:rPr lang="en-US" b="1" dirty="0"/>
              <a:t>Parables</a:t>
            </a:r>
            <a:r>
              <a:rPr lang="en-US" dirty="0"/>
              <a:t> as a methodology. This way we can take literal things to explain spiritual things. (In COL it is phrases as “the known to explain the unknown”)</a:t>
            </a:r>
          </a:p>
          <a:p>
            <a:pPr marL="171450" lvl="0" indent="-171450">
              <a:buFontTx/>
              <a:buChar char="-"/>
            </a:pPr>
            <a:endParaRPr lang="en-US" dirty="0"/>
          </a:p>
          <a:p>
            <a:pPr marL="171450" lvl="0" indent="-171450">
              <a:buFontTx/>
              <a:buChar char="-"/>
            </a:pPr>
            <a:r>
              <a:rPr lang="en-US" dirty="0"/>
              <a:t>Elder Parminder uses this method but it is not well accepted and he also teaches us how to use this method. </a:t>
            </a:r>
          </a:p>
          <a:p>
            <a:pPr marL="171450" lvl="0" indent="-171450">
              <a:buFontTx/>
              <a:buChar char="-"/>
            </a:pPr>
            <a:r>
              <a:rPr lang="en-US" dirty="0"/>
              <a:t>Parable teaching will help us to dig out treasure from the Word of God.</a:t>
            </a:r>
          </a:p>
          <a:p>
            <a:pPr marL="171450" lvl="0" indent="-171450">
              <a:buFontTx/>
              <a:buChar char="-"/>
            </a:pPr>
            <a:endParaRPr lang="en-US" dirty="0"/>
          </a:p>
          <a:p>
            <a:pPr marL="171450" lvl="0" indent="-171450">
              <a:buFontTx/>
              <a:buChar char="-"/>
            </a:pPr>
            <a:r>
              <a:rPr lang="en-US" dirty="0"/>
              <a:t>2. We need an example. We need a Parable. That Parable is Acts 27.</a:t>
            </a:r>
          </a:p>
          <a:p>
            <a:pPr marL="171450" lvl="0" indent="-171450">
              <a:buFontTx/>
              <a:buChar char="-"/>
            </a:pPr>
            <a:endParaRPr lang="en-US" dirty="0"/>
          </a:p>
          <a:p>
            <a:pPr marL="171450" lvl="0" indent="-171450">
              <a:buFontTx/>
              <a:buChar char="-"/>
            </a:pPr>
            <a:r>
              <a:rPr lang="en-US" dirty="0"/>
              <a:t>In Acts 27 we will see that the Church is on a collision coarse with Rome. It’s Paul’s last journey going to Rome.</a:t>
            </a:r>
          </a:p>
          <a:p>
            <a:pPr marL="171450" lvl="0" indent="-171450">
              <a:buFontTx/>
              <a:buChar char="-"/>
            </a:pPr>
            <a:r>
              <a:rPr lang="en-US" dirty="0"/>
              <a:t>Two ships will have to be taken.</a:t>
            </a:r>
          </a:p>
          <a:p>
            <a:pPr marL="171450" lvl="0" indent="-171450">
              <a:buFontTx/>
              <a:buChar char="-"/>
            </a:pPr>
            <a:r>
              <a:rPr lang="en-US" dirty="0"/>
              <a:t>These are 2 parallel stories</a:t>
            </a:r>
          </a:p>
          <a:p>
            <a:pPr marL="171450" lvl="0" indent="-171450">
              <a:buFontTx/>
              <a:buChar char="-"/>
            </a:pPr>
            <a:endParaRPr lang="en-US" dirty="0"/>
          </a:p>
          <a:p>
            <a:pPr marL="171450" lvl="0" indent="-171450">
              <a:buFontTx/>
              <a:buChar char="-"/>
            </a:pPr>
            <a:r>
              <a:rPr lang="en-US" dirty="0"/>
              <a:t>The First Ship Adramyttium.</a:t>
            </a:r>
          </a:p>
          <a:p>
            <a:pPr marL="171450" lvl="0" indent="-171450">
              <a:buFontTx/>
              <a:buChar char="-"/>
            </a:pPr>
            <a:endParaRPr lang="en-US" dirty="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22</a:t>
            </a:fld>
            <a:endParaRPr lang="en-US"/>
          </a:p>
        </p:txBody>
      </p:sp>
    </p:spTree>
    <p:extLst>
      <p:ext uri="{BB962C8B-B14F-4D97-AF65-F5344CB8AC3E}">
        <p14:creationId xmlns:p14="http://schemas.microsoft.com/office/powerpoint/2010/main" val="2971703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Adramyttium is the story of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is the Second Ship?</a:t>
            </a:r>
          </a:p>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23</a:t>
            </a:fld>
            <a:endParaRPr lang="en-US"/>
          </a:p>
        </p:txBody>
      </p:sp>
    </p:spTree>
    <p:extLst>
      <p:ext uri="{BB962C8B-B14F-4D97-AF65-F5344CB8AC3E}">
        <p14:creationId xmlns:p14="http://schemas.microsoft.com/office/powerpoint/2010/main" val="2525835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Second Ship </a:t>
            </a:r>
            <a:r>
              <a:rPr lang="en-US" b="1" dirty="0"/>
              <a:t>Alexandria</a:t>
            </a:r>
            <a:r>
              <a:rPr lang="en-US" b="0" dirty="0"/>
              <a:t> is the Kingdom of God. It’s His Church. It’s the </a:t>
            </a:r>
            <a:r>
              <a:rPr lang="en-US" b="1" dirty="0"/>
              <a:t>Stone</a:t>
            </a:r>
            <a:r>
              <a:rPr lang="en-US" b="0" dirty="0"/>
              <a:t> that goes successfully through the </a:t>
            </a:r>
            <a:r>
              <a:rPr lang="en-US" b="1" dirty="0"/>
              <a:t>investigative judgment</a:t>
            </a:r>
            <a:r>
              <a:rPr lang="en-US" b="0" dirty="0"/>
              <a:t>. The church which is cleansed and prepared to give </a:t>
            </a:r>
            <a:r>
              <a:rPr lang="en-US" b="1" dirty="0"/>
              <a:t>tidings</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It's a good 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Acts 27 is a parable that gives us more information about what we already have in Daniel.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Daniel is our increase of knowledge but that it's only a certain amount of knowledge.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God is going to now pack a ton of information into Daniel using parable methodology.</a:t>
            </a:r>
          </a:p>
          <a:p>
            <a:r>
              <a:rPr lang="en-CA" sz="1200" kern="1200" dirty="0">
                <a:solidFill>
                  <a:schemeClr val="tx1"/>
                </a:solidFill>
                <a:effectLst/>
                <a:latin typeface="+mn-lt"/>
                <a:ea typeface="+mn-ea"/>
                <a:cs typeface="+mn-cs"/>
              </a:rPr>
              <a:t>The parable to start it all off is Acts 27.</a:t>
            </a:r>
          </a:p>
          <a:p>
            <a:r>
              <a:rPr lang="en-CA" sz="1200" kern="1200" dirty="0">
                <a:solidFill>
                  <a:schemeClr val="tx1"/>
                </a:solidFill>
                <a:effectLst/>
                <a:latin typeface="+mn-lt"/>
                <a:ea typeface="+mn-ea"/>
                <a:cs typeface="+mn-cs"/>
              </a:rPr>
              <a:t>The reason is because God's church is heading on a collision course with Rome.</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Sister White says, “the last events that will be revealed in prophecies, are those concerned with the man of sin. The man of sin is Rome.</a:t>
            </a:r>
          </a:p>
          <a:p>
            <a:r>
              <a:rPr lang="en-CA"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24</a:t>
            </a:fld>
            <a:endParaRPr lang="en-US"/>
          </a:p>
        </p:txBody>
      </p:sp>
    </p:spTree>
    <p:extLst>
      <p:ext uri="{BB962C8B-B14F-4D97-AF65-F5344CB8AC3E}">
        <p14:creationId xmlns:p14="http://schemas.microsoft.com/office/powerpoint/2010/main" val="3311897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So we need to understand Parable Methodology,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the Parable of Acts 27 that </a:t>
            </a:r>
            <a:r>
              <a:rPr lang="en-CA" sz="1200" kern="1200" dirty="0">
                <a:solidFill>
                  <a:schemeClr val="tx1"/>
                </a:solidFill>
                <a:effectLst/>
                <a:latin typeface="+mn-lt"/>
                <a:ea typeface="+mn-ea"/>
                <a:cs typeface="+mn-cs"/>
              </a:rPr>
              <a:t>opened all this understanding up to 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In Acts 27 Paul will have to get onto 2 ships. These are 2 lines of prophecy that we compare with each other.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Lets go to Acts 27:27. What is this? It is the Midnight Cry.</a:t>
            </a: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25</a:t>
            </a:fld>
            <a:endParaRPr lang="en-US"/>
          </a:p>
        </p:txBody>
      </p:sp>
    </p:spTree>
    <p:extLst>
      <p:ext uri="{BB962C8B-B14F-4D97-AF65-F5344CB8AC3E}">
        <p14:creationId xmlns:p14="http://schemas.microsoft.com/office/powerpoint/2010/main" val="12921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fear unless we forget. Good memory. We have everything to fear.  </a:t>
            </a:r>
          </a:p>
          <a:p>
            <a:r>
              <a:rPr lang="en-US" dirty="0"/>
              <a:t>We are going to review what God has taught us.</a:t>
            </a:r>
          </a:p>
        </p:txBody>
      </p:sp>
      <p:sp>
        <p:nvSpPr>
          <p:cNvPr id="4" name="Slide Number Placeholder 3"/>
          <p:cNvSpPr>
            <a:spLocks noGrp="1"/>
          </p:cNvSpPr>
          <p:nvPr>
            <p:ph type="sldNum" sz="quarter" idx="10"/>
          </p:nvPr>
        </p:nvSpPr>
        <p:spPr/>
        <p:txBody>
          <a:bodyPr/>
          <a:lstStyle/>
          <a:p>
            <a:fld id="{3ABB686D-A665-8349-8E61-D3DDD3B8E73D}" type="slidenum">
              <a:rPr lang="en-US" smtClean="0"/>
              <a:t>2</a:t>
            </a:fld>
            <a:endParaRPr lang="en-US"/>
          </a:p>
        </p:txBody>
      </p:sp>
    </p:spTree>
    <p:extLst>
      <p:ext uri="{BB962C8B-B14F-4D97-AF65-F5344CB8AC3E}">
        <p14:creationId xmlns:p14="http://schemas.microsoft.com/office/powerpoint/2010/main" val="3867486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So what are they doing? They're watching.</a:t>
            </a:r>
          </a:p>
          <a:p>
            <a:r>
              <a:rPr lang="en-CA" sz="1200" kern="1200" dirty="0">
                <a:solidFill>
                  <a:schemeClr val="tx1"/>
                </a:solidFill>
                <a:effectLst/>
                <a:latin typeface="+mn-lt"/>
                <a:ea typeface="+mn-ea"/>
                <a:cs typeface="+mn-cs"/>
              </a:rPr>
              <a:t>And as soon as they see land they're going to cry out.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What acts 27 brought to us was the midnight cry message.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We could see land. What was the land we could see?</a:t>
            </a:r>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26</a:t>
            </a:fld>
            <a:endParaRPr lang="en-US"/>
          </a:p>
        </p:txBody>
      </p:sp>
    </p:spTree>
    <p:extLst>
      <p:ext uri="{BB962C8B-B14F-4D97-AF65-F5344CB8AC3E}">
        <p14:creationId xmlns:p14="http://schemas.microsoft.com/office/powerpoint/2010/main" val="2468868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We could see 2019.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We could see the next waymark which is the COP. </a:t>
            </a:r>
          </a:p>
          <a:p>
            <a:pPr marL="171450" lvl="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midnight cry message is going to bring a deluge of information during this time period.</a:t>
            </a: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27</a:t>
            </a:fld>
            <a:endParaRPr lang="en-US"/>
          </a:p>
        </p:txBody>
      </p:sp>
    </p:spTree>
    <p:extLst>
      <p:ext uri="{BB962C8B-B14F-4D97-AF65-F5344CB8AC3E}">
        <p14:creationId xmlns:p14="http://schemas.microsoft.com/office/powerpoint/2010/main" val="3858193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So there were 276 people on that ship. Three of those people</a:t>
            </a:r>
          </a:p>
          <a:p>
            <a:r>
              <a:rPr lang="en-CA" sz="1200" kern="1200" dirty="0">
                <a:solidFill>
                  <a:schemeClr val="tx1"/>
                </a:solidFill>
                <a:effectLst/>
                <a:latin typeface="+mn-lt"/>
                <a:ea typeface="+mn-ea"/>
                <a:cs typeface="+mn-cs"/>
              </a:rPr>
              <a:t>were Paul and Luke and Aristarchus.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We take those three out of the equation we've got 273 people left. What then occurred was we took that number 273 and we went back in history. </a:t>
            </a:r>
          </a:p>
          <a:p>
            <a:r>
              <a:rPr lang="en-CA" sz="1200" kern="1200" dirty="0">
                <a:solidFill>
                  <a:schemeClr val="tx1"/>
                </a:solidFill>
                <a:effectLst/>
                <a:latin typeface="+mn-lt"/>
                <a:ea typeface="+mn-ea"/>
                <a:cs typeface="+mn-cs"/>
              </a:rPr>
              <a:t>We went to 273 BC.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273 BC, Ptolemy ii of Egypt enters into a league with Rome.</a:t>
            </a:r>
          </a:p>
          <a:p>
            <a:r>
              <a:rPr lang="en-CA" sz="1200" kern="1200" dirty="0">
                <a:solidFill>
                  <a:schemeClr val="tx1"/>
                </a:solidFill>
                <a:effectLst/>
                <a:latin typeface="+mn-lt"/>
                <a:ea typeface="+mn-ea"/>
                <a:cs typeface="+mn-cs"/>
              </a:rPr>
              <a:t>He establishes diplomatic relations and friendship with Rome.</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28</a:t>
            </a:fld>
            <a:endParaRPr lang="en-US"/>
          </a:p>
        </p:txBody>
      </p:sp>
    </p:spTree>
    <p:extLst>
      <p:ext uri="{BB962C8B-B14F-4D97-AF65-F5344CB8AC3E}">
        <p14:creationId xmlns:p14="http://schemas.microsoft.com/office/powerpoint/2010/main" val="511232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Then begins this landslide of information as we go back into what history? We're going back again into the beginning of the history of Greece.</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What’s 273 all about?</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Go to Dan. 11:3</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29</a:t>
            </a:fld>
            <a:endParaRPr lang="en-US"/>
          </a:p>
        </p:txBody>
      </p:sp>
    </p:spTree>
    <p:extLst>
      <p:ext uri="{BB962C8B-B14F-4D97-AF65-F5344CB8AC3E}">
        <p14:creationId xmlns:p14="http://schemas.microsoft.com/office/powerpoint/2010/main" val="371405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What we've done with 273 BC is, it takes you to that verse, but it takes you in between the events that are in that verse. We have to get into that verse and break it up.</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Between the death of Alexander and the rise of these four great generals.</a:t>
            </a:r>
          </a:p>
          <a:p>
            <a:r>
              <a:rPr lang="en-CA" sz="1200" kern="1200" dirty="0">
                <a:solidFill>
                  <a:schemeClr val="tx1"/>
                </a:solidFill>
                <a:effectLst/>
                <a:latin typeface="+mn-lt"/>
                <a:ea typeface="+mn-ea"/>
                <a:cs typeface="+mn-cs"/>
              </a:rPr>
              <a:t>These generals fought and hoped to be the next Alexander the Great. They wanted to be his successor. </a:t>
            </a:r>
          </a:p>
          <a:p>
            <a:r>
              <a:rPr lang="en-CA" sz="1200" kern="1200" dirty="0">
                <a:solidFill>
                  <a:schemeClr val="tx1"/>
                </a:solidFill>
                <a:effectLst/>
                <a:latin typeface="+mn-lt"/>
                <a:ea typeface="+mn-ea"/>
                <a:cs typeface="+mn-cs"/>
              </a:rPr>
              <a:t>In Greek, the word “successor” means Diadochi. These battles are the Diadochi</a:t>
            </a:r>
            <a:r>
              <a:rPr lang="en-CA" dirty="0">
                <a:effectLst/>
              </a:rPr>
              <a:t> wars.</a:t>
            </a:r>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30</a:t>
            </a:fld>
            <a:endParaRPr lang="en-US"/>
          </a:p>
        </p:txBody>
      </p:sp>
    </p:spTree>
    <p:extLst>
      <p:ext uri="{BB962C8B-B14F-4D97-AF65-F5344CB8AC3E}">
        <p14:creationId xmlns:p14="http://schemas.microsoft.com/office/powerpoint/2010/main" val="3114542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31</a:t>
            </a:fld>
            <a:endParaRPr lang="en-US"/>
          </a:p>
        </p:txBody>
      </p:sp>
    </p:spTree>
    <p:extLst>
      <p:ext uri="{BB962C8B-B14F-4D97-AF65-F5344CB8AC3E}">
        <p14:creationId xmlns:p14="http://schemas.microsoft.com/office/powerpoint/2010/main" val="1980974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32</a:t>
            </a:fld>
            <a:endParaRPr lang="en-US"/>
          </a:p>
        </p:txBody>
      </p:sp>
    </p:spTree>
    <p:extLst>
      <p:ext uri="{BB962C8B-B14F-4D97-AF65-F5344CB8AC3E}">
        <p14:creationId xmlns:p14="http://schemas.microsoft.com/office/powerpoint/2010/main" val="2451266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What we can now do is bring in our understanding of Acts 27,</a:t>
            </a:r>
          </a:p>
          <a:p>
            <a:pPr marL="171450" lvl="0" indent="-171450">
              <a:buFontTx/>
              <a:buChar char="-"/>
            </a:pPr>
            <a:r>
              <a:rPr lang="en-US" dirty="0"/>
              <a:t>Which takes us to the Diadochi wars,</a:t>
            </a:r>
          </a:p>
          <a:p>
            <a:pPr marL="171450" lvl="0" indent="-171450">
              <a:buFontTx/>
              <a:buChar char="-"/>
            </a:pPr>
            <a:r>
              <a:rPr lang="en-US" dirty="0"/>
              <a:t>WW2 etc. (all the things that belong to it)</a:t>
            </a:r>
          </a:p>
          <a:p>
            <a:pPr marL="171450" lvl="0" indent="-171450">
              <a:buFontTx/>
              <a:buChar char="-"/>
            </a:pPr>
            <a:r>
              <a:rPr lang="en-US" dirty="0"/>
              <a:t>(Line upon line histories)</a:t>
            </a:r>
          </a:p>
          <a:p>
            <a:pPr marL="171450" lvl="0" indent="-171450">
              <a:buFontTx/>
              <a:buChar char="-"/>
            </a:pPr>
            <a:endParaRPr lang="en-US" dirty="0"/>
          </a:p>
          <a:p>
            <a:pPr marL="171450" lvl="0" indent="-171450">
              <a:buFontTx/>
              <a:buChar char="-"/>
            </a:pPr>
            <a:r>
              <a:rPr lang="en-US" dirty="0"/>
              <a:t>All this extra information starts filling in the gap, particularly between 2014 - 2019.</a:t>
            </a:r>
          </a:p>
          <a:p>
            <a:pPr marL="171450" lvl="0" indent="-171450">
              <a:buFontTx/>
              <a:buChar char="-"/>
            </a:pPr>
            <a:endParaRPr lang="en-US" dirty="0"/>
          </a:p>
          <a:p>
            <a:pPr marL="171450" lvl="0" indent="-171450">
              <a:buFontTx/>
              <a:buChar char="-"/>
            </a:pPr>
            <a:r>
              <a:rPr lang="en-US" dirty="0"/>
              <a:t>There’s more gaps to be filled.</a:t>
            </a:r>
          </a:p>
          <a:p>
            <a:pPr marL="171450" lvl="0" indent="-171450">
              <a:buFontTx/>
              <a:buChar char="-"/>
            </a:pPr>
            <a:r>
              <a:rPr lang="en-US" dirty="0"/>
              <a:t>We learned that there are 2 Battles, Raphia and Panium.</a:t>
            </a:r>
          </a:p>
          <a:p>
            <a:pPr marL="171450" lvl="0" indent="-171450">
              <a:buFontTx/>
              <a:buChar char="-"/>
            </a:pPr>
            <a:r>
              <a:rPr lang="en-US" dirty="0"/>
              <a:t>Looking at the Diadochi wars, we learned that there are actually 4 battles.</a:t>
            </a:r>
          </a:p>
          <a:p>
            <a:pPr marL="171450" lvl="0" indent="-171450">
              <a:buFontTx/>
              <a:buChar char="-"/>
            </a:pPr>
            <a:endParaRPr lang="en-US" dirty="0"/>
          </a:p>
          <a:p>
            <a:pPr marL="171450" lvl="0" indent="-171450">
              <a:buFontTx/>
              <a:buChar char="-"/>
            </a:pPr>
            <a:r>
              <a:rPr lang="en-US" dirty="0"/>
              <a:t>There is the battle of Ipsus, </a:t>
            </a:r>
          </a:p>
          <a:p>
            <a:pPr marL="171450" lvl="0" indent="-171450">
              <a:buFontTx/>
              <a:buChar char="-"/>
            </a:pPr>
            <a:r>
              <a:rPr lang="en-US" dirty="0"/>
              <a:t>The battle of Heraclea</a:t>
            </a:r>
          </a:p>
          <a:p>
            <a:pPr marL="171450" lvl="0" indent="-171450">
              <a:buFontTx/>
              <a:buChar char="-"/>
            </a:pPr>
            <a:r>
              <a:rPr lang="en-US" dirty="0"/>
              <a:t>The battle of Asculum  (another name for Raphia)</a:t>
            </a:r>
          </a:p>
          <a:p>
            <a:pPr marL="171450" lvl="0" indent="-171450">
              <a:buFontTx/>
              <a:buChar char="-"/>
            </a:pPr>
            <a:r>
              <a:rPr lang="en-US" dirty="0"/>
              <a:t>The battle of Beneventum</a:t>
            </a:r>
          </a:p>
          <a:p>
            <a:pPr marL="171450" lvl="0" indent="-171450">
              <a:buFontTx/>
              <a:buChar char="-"/>
            </a:pPr>
            <a:endParaRPr lang="en-US" dirty="0"/>
          </a:p>
          <a:p>
            <a:pPr marL="171450" lvl="0" indent="-171450">
              <a:buFontTx/>
              <a:buChar char="-"/>
            </a:pPr>
            <a:r>
              <a:rPr lang="en-US" dirty="0"/>
              <a:t>When we take a look at the battle of Ipsus, we should understand what happened in 2016 as Ipsus is a type of the events that took place.</a:t>
            </a:r>
          </a:p>
          <a:p>
            <a:pPr marL="171450" lvl="0" indent="-171450">
              <a:buFontTx/>
              <a:buChar char="-"/>
            </a:pPr>
            <a:r>
              <a:rPr lang="en-US" dirty="0"/>
              <a:t>We have gone from 2 battles to 4 battles.</a:t>
            </a:r>
          </a:p>
          <a:p>
            <a:pPr marL="171450" lvl="0" indent="-171450">
              <a:buFontTx/>
              <a:buChar char="-"/>
            </a:pPr>
            <a:r>
              <a:rPr lang="en-US" dirty="0"/>
              <a:t>All this, because of Acts 27 which took us back into a previous history of Greece.</a:t>
            </a:r>
          </a:p>
          <a:p>
            <a:pPr marL="171450" lvl="0" indent="-171450">
              <a:buFontTx/>
              <a:buChar char="-"/>
            </a:pPr>
            <a:r>
              <a:rPr lang="en-US" dirty="0"/>
              <a:t>Greece has become a wealth of information that can place into our time period.</a:t>
            </a:r>
          </a:p>
          <a:p>
            <a:pPr marL="171450" lvl="0" indent="-171450">
              <a:buFontTx/>
              <a:buChar char="-"/>
            </a:pPr>
            <a:endParaRPr lang="en-US" dirty="0"/>
          </a:p>
          <a:p>
            <a:pPr marL="171450" lvl="0" indent="-171450">
              <a:buFontTx/>
              <a:buChar char="-"/>
            </a:pPr>
            <a:r>
              <a:rPr lang="en-US" dirty="0"/>
              <a:t>In the battles of </a:t>
            </a:r>
            <a:r>
              <a:rPr lang="en-CA" sz="1200" dirty="0"/>
              <a:t>Pyrrhus, what did he fight with? It was a new mode of warfare. Elephants. What’s so special about Elephants? They never forget. They absorb and retain information. These elephants were weaponized.</a:t>
            </a:r>
          </a:p>
          <a:p>
            <a:pPr marL="171450" lvl="0" indent="-171450">
              <a:buFontTx/>
              <a:buChar char="-"/>
            </a:pPr>
            <a:endParaRPr lang="en-CA" sz="1200" dirty="0"/>
          </a:p>
          <a:p>
            <a:pPr marL="171450" lvl="0" indent="-171450">
              <a:buFontTx/>
              <a:buChar char="-"/>
            </a:pPr>
            <a:r>
              <a:rPr lang="en-CA" sz="1200" dirty="0"/>
              <a:t>From that we understood that the mode of warfare for this whole time period is Information War.</a:t>
            </a:r>
          </a:p>
          <a:p>
            <a:pPr marL="171450" lvl="0" indent="-171450">
              <a:buFontTx/>
              <a:buChar char="-"/>
            </a:pPr>
            <a:r>
              <a:rPr lang="en-CA" sz="1200" dirty="0"/>
              <a:t>It’s information because in 1989 WWW was invented and now the world is going to experience a deluge of information that is not forgotten and can be weaponized.</a:t>
            </a:r>
          </a:p>
          <a:p>
            <a:pPr marL="171450" lvl="0" indent="-171450">
              <a:buFontTx/>
              <a:buChar char="-"/>
            </a:pPr>
            <a:endParaRPr lang="en-CA" sz="1200" dirty="0"/>
          </a:p>
          <a:p>
            <a:pPr marL="171450" lvl="0" indent="-171450">
              <a:buFontTx/>
              <a:buChar char="-"/>
            </a:pPr>
            <a:r>
              <a:rPr lang="en-CA" sz="1200" dirty="0"/>
              <a:t>When information is weaponized, it is called a conspiracy theory. </a:t>
            </a:r>
          </a:p>
          <a:p>
            <a:pPr marL="171450" lvl="0" indent="-171450">
              <a:buFontTx/>
              <a:buChar char="-"/>
            </a:pPr>
            <a:r>
              <a:rPr lang="en-CA" sz="1200" dirty="0"/>
              <a:t>We don’t want to use other peoples weapons that will eventually hurt and kill people.</a:t>
            </a:r>
          </a:p>
          <a:p>
            <a:pPr marL="171450" lvl="0" indent="-171450">
              <a:buFontTx/>
              <a:buChar char="-"/>
            </a:pPr>
            <a:r>
              <a:rPr lang="en-CA" sz="1200" dirty="0"/>
              <a:t>That’s why we fight so much against it.</a:t>
            </a:r>
          </a:p>
          <a:p>
            <a:pPr marL="171450" lvl="0" indent="-171450">
              <a:buFontTx/>
              <a:buChar char="-"/>
            </a:pPr>
            <a:endParaRPr lang="en-CA" sz="1200" dirty="0"/>
          </a:p>
          <a:p>
            <a:pPr marL="171450" lvl="0" indent="-171450">
              <a:buFontTx/>
              <a:buChar char="-"/>
            </a:pPr>
            <a:r>
              <a:rPr lang="en-CA" sz="1200" dirty="0"/>
              <a:t>The counter part is that of truth, of fact, of science, of fact checking.</a:t>
            </a:r>
          </a:p>
          <a:p>
            <a:pPr marL="171450" lvl="0" indent="-171450">
              <a:buFontTx/>
              <a:buChar char="-"/>
            </a:pPr>
            <a:endParaRPr lang="en-US" dirty="0"/>
          </a:p>
          <a:p>
            <a:pPr marL="171450" lvl="0" indent="-171450">
              <a:buFontTx/>
              <a:buChar char="-"/>
            </a:pPr>
            <a:r>
              <a:rPr lang="en-US" dirty="0"/>
              <a:t>From WW2 we can also understand that there is war on 2 fronts.</a:t>
            </a:r>
          </a:p>
          <a:p>
            <a:pPr marL="171450" lvl="0" indent="-171450">
              <a:buFontTx/>
              <a:buChar char="-"/>
            </a:pPr>
            <a:r>
              <a:rPr lang="en-US" dirty="0"/>
              <a:t>Not only is there a visible war in the East, there also an internal civil war going on in the home front as well.</a:t>
            </a:r>
          </a:p>
          <a:p>
            <a:pPr marL="171450" lvl="0" indent="-171450">
              <a:buFontTx/>
              <a:buChar char="-"/>
            </a:pPr>
            <a:endParaRPr lang="en-US" dirty="0"/>
          </a:p>
          <a:p>
            <a:pPr marL="171450" lvl="0" indent="-171450">
              <a:buFontTx/>
              <a:buChar char="-"/>
            </a:pPr>
            <a:r>
              <a:rPr lang="en-US" dirty="0"/>
              <a:t>Another thing we can learn are the winners in these battles.</a:t>
            </a:r>
          </a:p>
          <a:p>
            <a:pPr marL="171450" lvl="0" indent="-171450">
              <a:buFontTx/>
              <a:buChar char="-"/>
            </a:pPr>
            <a:r>
              <a:rPr lang="en-US" dirty="0"/>
              <a:t>1989 – KN</a:t>
            </a:r>
          </a:p>
          <a:p>
            <a:pPr marL="171450" lvl="0" indent="-171450">
              <a:buFontTx/>
              <a:buChar char="-"/>
            </a:pPr>
            <a:r>
              <a:rPr lang="en-US" dirty="0"/>
              <a:t>2016 (Ipsus) – KS</a:t>
            </a:r>
          </a:p>
          <a:p>
            <a:pPr marL="171450" lvl="0" indent="-171450">
              <a:buFontTx/>
              <a:buChar char="-"/>
            </a:pPr>
            <a:r>
              <a:rPr lang="en-US" dirty="0"/>
              <a:t>Heraclea – KS</a:t>
            </a:r>
          </a:p>
          <a:p>
            <a:pPr marL="171450" lvl="0" indent="-171450">
              <a:buFontTx/>
              <a:buChar char="-"/>
            </a:pPr>
            <a:r>
              <a:rPr lang="en-US" dirty="0"/>
              <a:t>Raphia – KS</a:t>
            </a:r>
          </a:p>
          <a:p>
            <a:pPr marL="171450" lvl="0" indent="-171450">
              <a:buFontTx/>
              <a:buChar char="-"/>
            </a:pPr>
            <a:r>
              <a:rPr lang="en-US" dirty="0"/>
              <a:t>Beneventum - KN</a:t>
            </a:r>
          </a:p>
          <a:p>
            <a:pPr marL="171450" lvl="0" indent="-171450">
              <a:buFontTx/>
              <a:buChar char="-"/>
            </a:pPr>
            <a:endParaRPr lang="en-US" dirty="0"/>
          </a:p>
          <a:p>
            <a:pPr marL="171450" lvl="0" indent="-171450">
              <a:buFontTx/>
              <a:buChar char="-"/>
            </a:pPr>
            <a:r>
              <a:rPr lang="en-US" dirty="0"/>
              <a:t>1798 – KN pushes at him, Deadly wound upon the KN. He doesn’t die. He dies in 1799.</a:t>
            </a:r>
          </a:p>
          <a:p>
            <a:pPr marL="171450" lvl="0" indent="-171450">
              <a:buFontTx/>
              <a:buChar char="-"/>
            </a:pPr>
            <a:r>
              <a:rPr lang="en-US" dirty="0"/>
              <a:t>1989 – The retaliation, The Soviet Union, KS receives a deadly wound.</a:t>
            </a:r>
          </a:p>
          <a:p>
            <a:pPr marL="171450" lvl="0" indent="-171450">
              <a:buFontTx/>
              <a:buChar char="-"/>
            </a:pPr>
            <a:r>
              <a:rPr lang="en-US" dirty="0"/>
              <a:t>1991 – Soviet Union dies or collapses</a:t>
            </a:r>
          </a:p>
          <a:p>
            <a:pPr marL="171450" lvl="0" indent="-171450">
              <a:buFontTx/>
              <a:buChar char="-"/>
            </a:pPr>
            <a:endParaRPr lang="en-US" dirty="0"/>
          </a:p>
          <a:p>
            <a:pPr marL="171450" lvl="0" indent="-171450">
              <a:buFontTx/>
              <a:buChar char="-"/>
            </a:pPr>
            <a:r>
              <a:rPr lang="en-US" dirty="0"/>
              <a:t>With understanding the type of war and the death of </a:t>
            </a:r>
            <a:r>
              <a:rPr lang="en-CA" sz="1200" dirty="0"/>
              <a:t>Pyrrhus</a:t>
            </a:r>
            <a:endParaRPr lang="en-US" dirty="0"/>
          </a:p>
          <a:p>
            <a:pPr marL="171450" lvl="0" indent="-171450">
              <a:buFontTx/>
              <a:buChar char="-"/>
            </a:pPr>
            <a:endParaRPr lang="en-US" dirty="0"/>
          </a:p>
          <a:p>
            <a:pPr marL="171450" lvl="0" indent="-171450">
              <a:buFontTx/>
              <a:buChar char="-"/>
            </a:pPr>
            <a:r>
              <a:rPr lang="en-US" dirty="0"/>
              <a:t>We need to expand the line to the SL because we need to reach vs. 41.</a:t>
            </a:r>
          </a:p>
          <a:p>
            <a:pPr marL="171450" lvl="0" indent="-171450">
              <a:buFontTx/>
              <a:buChar char="-"/>
            </a:pPr>
            <a:r>
              <a:rPr lang="en-US" dirty="0"/>
              <a:t>See chart</a:t>
            </a:r>
          </a:p>
          <a:p>
            <a:pPr marL="171450" lvl="0" indent="-171450">
              <a:buFontTx/>
              <a:buChar char="-"/>
            </a:pPr>
            <a:endParaRPr lang="en-US" dirty="0"/>
          </a:p>
          <a:p>
            <a:pPr marL="171450" lvl="0" indent="-171450">
              <a:buFontTx/>
              <a:buChar char="-"/>
            </a:pPr>
            <a:endParaRPr lang="en-US" dirty="0"/>
          </a:p>
          <a:p>
            <a:pPr marL="171450" lvl="0" indent="-171450">
              <a:buFontTx/>
              <a:buChar char="-"/>
            </a:pPr>
            <a:endParaRPr lang="en-US" dirty="0"/>
          </a:p>
          <a:p>
            <a:pPr marL="171450" lvl="0" indent="-171450">
              <a:buFontTx/>
              <a:buChar char="-"/>
            </a:pPr>
            <a:endParaRPr lang="en-US" dirty="0"/>
          </a:p>
          <a:p>
            <a:pPr marL="171450" lvl="0" indent="-171450">
              <a:buFontTx/>
              <a:buChar char="-"/>
            </a:pPr>
            <a:endParaRPr lang="en-US" dirty="0"/>
          </a:p>
          <a:p>
            <a:pPr marL="171450" lvl="0" indent="-171450">
              <a:buFontTx/>
              <a:buChar char="-"/>
            </a:pPr>
            <a:endParaRPr lang="en-US" dirty="0"/>
          </a:p>
          <a:p>
            <a:pPr marL="171450" lvl="0" indent="-171450">
              <a:buFontTx/>
              <a:buChar char="-"/>
            </a:pPr>
            <a:endParaRPr lang="en-US" dirty="0"/>
          </a:p>
          <a:p>
            <a:pPr marL="171450" lvl="0" indent="-171450">
              <a:buFontTx/>
              <a:buChar char="-"/>
            </a:pPr>
            <a:endParaRPr lang="en-US" dirty="0"/>
          </a:p>
          <a:p>
            <a:pPr marL="171450" lvl="0" indent="-171450">
              <a:buFontTx/>
              <a:buChar char="-"/>
            </a:pPr>
            <a:endParaRPr lang="en-US" dirty="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33</a:t>
            </a:fld>
            <a:endParaRPr lang="en-US"/>
          </a:p>
        </p:txBody>
      </p:sp>
    </p:spTree>
    <p:extLst>
      <p:ext uri="{BB962C8B-B14F-4D97-AF65-F5344CB8AC3E}">
        <p14:creationId xmlns:p14="http://schemas.microsoft.com/office/powerpoint/2010/main" val="2792259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gap is from 1989 to the Sunday Law (vs. 41)</a:t>
            </a:r>
          </a:p>
          <a:p>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fld id="{3ABB686D-A665-8349-8E61-D3DDD3B8E73D}" type="slidenum">
              <a:rPr lang="en-US" smtClean="0"/>
              <a:t>34</a:t>
            </a:fld>
            <a:endParaRPr lang="en-US"/>
          </a:p>
        </p:txBody>
      </p:sp>
    </p:spTree>
    <p:extLst>
      <p:ext uri="{BB962C8B-B14F-4D97-AF65-F5344CB8AC3E}">
        <p14:creationId xmlns:p14="http://schemas.microsoft.com/office/powerpoint/2010/main" val="1312310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Now we can fill the whole space because we know that there is going to be a battle where the KS is going to die.</a:t>
            </a:r>
          </a:p>
          <a:p>
            <a:pPr marL="171450" lvl="0" indent="-171450">
              <a:buFontTx/>
              <a:buChar char="-"/>
            </a:pPr>
            <a:endParaRPr lang="en-US" dirty="0"/>
          </a:p>
          <a:p>
            <a:pPr marL="171450" lvl="0" indent="-171450">
              <a:buFontTx/>
              <a:buChar char="-"/>
            </a:pPr>
            <a:r>
              <a:rPr lang="en-US" dirty="0"/>
              <a:t>Panium – deadly wound</a:t>
            </a:r>
          </a:p>
          <a:p>
            <a:pPr marL="171450" lvl="0" indent="-171450">
              <a:buFontTx/>
              <a:buChar char="-"/>
            </a:pPr>
            <a:r>
              <a:rPr lang="en-US" dirty="0"/>
              <a:t>SL – KS Dies</a:t>
            </a:r>
          </a:p>
          <a:p>
            <a:pPr marL="171450" lvl="0" indent="-171450">
              <a:buFontTx/>
              <a:buChar char="-"/>
            </a:pPr>
            <a:endParaRPr lang="en-US" dirty="0"/>
          </a:p>
          <a:p>
            <a:pPr marL="171450" lvl="0" indent="-171450">
              <a:buFontTx/>
              <a:buChar char="-"/>
            </a:pPr>
            <a:r>
              <a:rPr lang="en-US" dirty="0"/>
              <a:t>All this information that we are to understand from 1989 to the SL was all given to us within the short time frame of 2014 – 2019.</a:t>
            </a:r>
          </a:p>
          <a:p>
            <a:pPr marL="171450" lvl="0" indent="-171450">
              <a:buFontTx/>
              <a:buChar char="-"/>
            </a:pPr>
            <a:endParaRPr lang="en-US" dirty="0"/>
          </a:p>
          <a:p>
            <a:pPr marL="171450" lvl="0" indent="-171450">
              <a:buFontTx/>
              <a:buChar char="-"/>
            </a:pPr>
            <a:r>
              <a:rPr lang="en-US" dirty="0"/>
              <a:t>For 20 years there and been little growth and then within 3 years there has been this </a:t>
            </a:r>
            <a:r>
              <a:rPr lang="en-CA" sz="1200" b="0" i="0" kern="1200" dirty="0">
                <a:solidFill>
                  <a:schemeClr val="tx1"/>
                </a:solidFill>
                <a:effectLst/>
                <a:latin typeface="+mn-lt"/>
                <a:ea typeface="+mn-ea"/>
                <a:cs typeface="+mn-cs"/>
              </a:rPr>
              <a:t>exponential explosion the has come through our understanding of Parables and our understanding of Acts 27, where we can now populate this gap.</a:t>
            </a:r>
          </a:p>
          <a:p>
            <a:pPr marL="171450" lvl="0" indent="-171450">
              <a:buFontTx/>
              <a:buChar char="-"/>
            </a:pPr>
            <a:endParaRPr lang="en-CA" sz="1200" b="0" i="0" kern="1200" dirty="0">
              <a:solidFill>
                <a:schemeClr val="tx1"/>
              </a:solidFill>
              <a:effectLst/>
              <a:latin typeface="+mn-lt"/>
              <a:ea typeface="+mn-ea"/>
              <a:cs typeface="+mn-cs"/>
            </a:endParaRPr>
          </a:p>
          <a:p>
            <a:pPr marL="171450" lvl="0" indent="-171450">
              <a:buFontTx/>
              <a:buChar char="-"/>
            </a:pPr>
            <a:r>
              <a:rPr lang="en-CA" sz="1200" b="0" i="0" kern="1200" dirty="0">
                <a:solidFill>
                  <a:schemeClr val="tx1"/>
                </a:solidFill>
                <a:effectLst/>
                <a:latin typeface="+mn-lt"/>
                <a:ea typeface="+mn-ea"/>
                <a:cs typeface="+mn-cs"/>
              </a:rPr>
              <a:t>There’s going to be more information because we are in 2021.</a:t>
            </a:r>
          </a:p>
          <a:p>
            <a:pPr marL="171450" lvl="0" indent="-171450">
              <a:buFontTx/>
              <a:buChar char="-"/>
            </a:pPr>
            <a:endParaRPr lang="en-CA" sz="1200" b="0" i="0" kern="1200" dirty="0">
              <a:solidFill>
                <a:schemeClr val="tx1"/>
              </a:solidFill>
              <a:effectLst/>
              <a:latin typeface="+mn-lt"/>
              <a:ea typeface="+mn-ea"/>
              <a:cs typeface="+mn-cs"/>
            </a:endParaRPr>
          </a:p>
          <a:p>
            <a:pPr marL="171450" lvl="0" indent="-171450">
              <a:buFontTx/>
              <a:buChar char="-"/>
            </a:pPr>
            <a:endParaRPr lang="en-US" dirty="0"/>
          </a:p>
          <a:p>
            <a:pPr marL="171450" lvl="0" indent="-171450">
              <a:buFontTx/>
              <a:buChar char="-"/>
            </a:pPr>
            <a:endParaRPr lang="en-US" dirty="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35</a:t>
            </a:fld>
            <a:endParaRPr lang="en-US"/>
          </a:p>
        </p:txBody>
      </p:sp>
    </p:spTree>
    <p:extLst>
      <p:ext uri="{BB962C8B-B14F-4D97-AF65-F5344CB8AC3E}">
        <p14:creationId xmlns:p14="http://schemas.microsoft.com/office/powerpoint/2010/main" val="1744108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up the kingdoms of Bible Prophecy</a:t>
            </a:r>
          </a:p>
          <a:p>
            <a:endParaRPr lang="en-US" dirty="0"/>
          </a:p>
          <a:p>
            <a:r>
              <a:rPr lang="en-US" dirty="0"/>
              <a:t>Repeat and Enlarge</a:t>
            </a:r>
          </a:p>
          <a:p>
            <a:endParaRPr lang="en-US" dirty="0"/>
          </a:p>
          <a:p>
            <a:r>
              <a:rPr lang="en-US" dirty="0"/>
              <a:t>We can see this in the chapters of Daniel 7, 8, and 11</a:t>
            </a:r>
          </a:p>
          <a:p>
            <a:endParaRPr lang="en-US" dirty="0"/>
          </a:p>
          <a:p>
            <a:r>
              <a:rPr lang="en-US" dirty="0"/>
              <a:t>There are different stories with different themes but the same kingdoms</a:t>
            </a:r>
          </a:p>
        </p:txBody>
      </p:sp>
      <p:sp>
        <p:nvSpPr>
          <p:cNvPr id="4" name="Slide Number Placeholder 3"/>
          <p:cNvSpPr>
            <a:spLocks noGrp="1"/>
          </p:cNvSpPr>
          <p:nvPr>
            <p:ph type="sldNum" sz="quarter" idx="10"/>
          </p:nvPr>
        </p:nvSpPr>
        <p:spPr/>
        <p:txBody>
          <a:bodyPr/>
          <a:lstStyle/>
          <a:p>
            <a:fld id="{3ABB686D-A665-8349-8E61-D3DDD3B8E73D}" type="slidenum">
              <a:rPr lang="en-US" smtClean="0"/>
              <a:t>3</a:t>
            </a:fld>
            <a:endParaRPr lang="en-US"/>
          </a:p>
        </p:txBody>
      </p:sp>
    </p:spTree>
    <p:extLst>
      <p:ext uri="{BB962C8B-B14F-4D97-AF65-F5344CB8AC3E}">
        <p14:creationId xmlns:p14="http://schemas.microsoft.com/office/powerpoint/2010/main" val="1940354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lines are an over simplification and it’s needed so that we can clearly get a broad perspective of what is to happen.</a:t>
            </a:r>
          </a:p>
          <a:p>
            <a:endParaRPr lang="en-US" b="0" dirty="0"/>
          </a:p>
          <a:p>
            <a:endParaRPr lang="en-US" b="0" dirty="0"/>
          </a:p>
        </p:txBody>
      </p:sp>
      <p:sp>
        <p:nvSpPr>
          <p:cNvPr id="4" name="Slide Number Placeholder 3"/>
          <p:cNvSpPr>
            <a:spLocks noGrp="1"/>
          </p:cNvSpPr>
          <p:nvPr>
            <p:ph type="sldNum" sz="quarter" idx="10"/>
          </p:nvPr>
        </p:nvSpPr>
        <p:spPr/>
        <p:txBody>
          <a:bodyPr/>
          <a:lstStyle/>
          <a:p>
            <a:fld id="{3ABB686D-A665-8349-8E61-D3DDD3B8E73D}" type="slidenum">
              <a:rPr lang="en-US" smtClean="0"/>
              <a:t>36</a:t>
            </a:fld>
            <a:endParaRPr lang="en-US"/>
          </a:p>
        </p:txBody>
      </p:sp>
    </p:spTree>
    <p:extLst>
      <p:ext uri="{BB962C8B-B14F-4D97-AF65-F5344CB8AC3E}">
        <p14:creationId xmlns:p14="http://schemas.microsoft.com/office/powerpoint/2010/main" val="4116709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Then God can give us greater detail.</a:t>
            </a:r>
          </a:p>
          <a:p>
            <a:r>
              <a:rPr lang="en-US" b="0" dirty="0"/>
              <a:t>The poured a lot of detail upon us at once. That’s why it’s call the latter rain.</a:t>
            </a:r>
          </a:p>
          <a:p>
            <a:endParaRPr lang="en-US" b="0" dirty="0"/>
          </a:p>
          <a:p>
            <a:r>
              <a:rPr lang="en-US" b="0" dirty="0"/>
              <a:t>There is a complexity of Rome and we are beginning to see this as God has been giving us the details.</a:t>
            </a:r>
          </a:p>
          <a:p>
            <a:endParaRPr lang="en-US" b="0" dirty="0"/>
          </a:p>
          <a:p>
            <a:r>
              <a:rPr lang="en-US" b="0" dirty="0"/>
              <a:t>May God continue to bless us as He gives us advanced light. Amen</a:t>
            </a:r>
          </a:p>
          <a:p>
            <a:endParaRPr lang="en-US" b="0" dirty="0"/>
          </a:p>
        </p:txBody>
      </p:sp>
      <p:sp>
        <p:nvSpPr>
          <p:cNvPr id="4" name="Slide Number Placeholder 3"/>
          <p:cNvSpPr>
            <a:spLocks noGrp="1"/>
          </p:cNvSpPr>
          <p:nvPr>
            <p:ph type="sldNum" sz="quarter" idx="10"/>
          </p:nvPr>
        </p:nvSpPr>
        <p:spPr/>
        <p:txBody>
          <a:bodyPr/>
          <a:lstStyle/>
          <a:p>
            <a:fld id="{3ABB686D-A665-8349-8E61-D3DDD3B8E73D}" type="slidenum">
              <a:rPr lang="en-US" smtClean="0"/>
              <a:t>37</a:t>
            </a:fld>
            <a:endParaRPr lang="en-US"/>
          </a:p>
        </p:txBody>
      </p:sp>
    </p:spTree>
    <p:extLst>
      <p:ext uri="{BB962C8B-B14F-4D97-AF65-F5344CB8AC3E}">
        <p14:creationId xmlns:p14="http://schemas.microsoft.com/office/powerpoint/2010/main" val="514593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So there were 276 people on that ship. Three of those people</a:t>
            </a:r>
          </a:p>
          <a:p>
            <a:r>
              <a:rPr lang="en-CA" sz="1200" kern="1200" dirty="0">
                <a:solidFill>
                  <a:schemeClr val="tx1"/>
                </a:solidFill>
                <a:effectLst/>
                <a:latin typeface="+mn-lt"/>
                <a:ea typeface="+mn-ea"/>
                <a:cs typeface="+mn-cs"/>
              </a:rPr>
              <a:t>were Paul and Luke and Aristarchus.</a:t>
            </a:r>
          </a:p>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39</a:t>
            </a:fld>
            <a:endParaRPr lang="en-US"/>
          </a:p>
        </p:txBody>
      </p:sp>
    </p:spTree>
    <p:extLst>
      <p:ext uri="{BB962C8B-B14F-4D97-AF65-F5344CB8AC3E}">
        <p14:creationId xmlns:p14="http://schemas.microsoft.com/office/powerpoint/2010/main" val="47438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excuse the presence of Babylon in the vision because it was the in the reign of King Belshazzar's last year.</a:t>
            </a:r>
          </a:p>
          <a:p>
            <a:endParaRPr lang="en-US" dirty="0"/>
          </a:p>
          <a:p>
            <a:r>
              <a:rPr lang="en-US" dirty="0"/>
              <a:t>It's about to fall. "No need to mention”</a:t>
            </a:r>
          </a:p>
          <a:p>
            <a:endParaRPr lang="en-US" dirty="0"/>
          </a:p>
          <a:p>
            <a:r>
              <a:rPr lang="en-US" dirty="0"/>
              <a:t>Different approach. Repeat &amp; Enlarge. Gives confidence to go back and fill in the gaps. </a:t>
            </a:r>
          </a:p>
          <a:p>
            <a:endParaRPr lang="en-US" dirty="0"/>
          </a:p>
          <a:p>
            <a:r>
              <a:rPr lang="en-US" dirty="0"/>
              <a:t>Who remembers the theme?</a:t>
            </a:r>
          </a:p>
          <a:p>
            <a:endParaRPr lang="en-US" dirty="0"/>
          </a:p>
          <a:p>
            <a:r>
              <a:rPr lang="en-US" dirty="0"/>
              <a:t>Religion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4</a:t>
            </a:fld>
            <a:endParaRPr lang="en-US"/>
          </a:p>
        </p:txBody>
      </p:sp>
    </p:spTree>
    <p:extLst>
      <p:ext uri="{BB962C8B-B14F-4D97-AF65-F5344CB8AC3E}">
        <p14:creationId xmlns:p14="http://schemas.microsoft.com/office/powerpoint/2010/main" val="3643715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Repeat &amp; Enlarge. Go back with confidence and fill in the gaps.</a:t>
            </a:r>
          </a:p>
          <a:p>
            <a:endParaRPr lang="en-US" dirty="0"/>
          </a:p>
          <a:p>
            <a:r>
              <a:rPr lang="en-US" dirty="0"/>
              <a:t>What is Chapter 8 about? How they "think”</a:t>
            </a:r>
          </a:p>
          <a:p>
            <a:endParaRPr lang="en-US" dirty="0"/>
          </a:p>
          <a:p>
            <a:r>
              <a:rPr lang="en-US" dirty="0"/>
              <a:t>Exaltation Grows through the ages.</a:t>
            </a:r>
          </a:p>
          <a:p>
            <a:r>
              <a:rPr lang="en-US" dirty="0"/>
              <a:t>Go back to the story of Babylon</a:t>
            </a:r>
          </a:p>
          <a:p>
            <a:r>
              <a:rPr lang="en-US" dirty="0"/>
              <a:t>Cursed and eats grass like an ox for 7 years.</a:t>
            </a:r>
          </a:p>
        </p:txBody>
      </p:sp>
      <p:sp>
        <p:nvSpPr>
          <p:cNvPr id="4" name="Slide Number Placeholder 3"/>
          <p:cNvSpPr>
            <a:spLocks noGrp="1"/>
          </p:cNvSpPr>
          <p:nvPr>
            <p:ph type="sldNum" sz="quarter" idx="10"/>
          </p:nvPr>
        </p:nvSpPr>
        <p:spPr/>
        <p:txBody>
          <a:bodyPr/>
          <a:lstStyle/>
          <a:p>
            <a:fld id="{3ABB686D-A665-8349-8E61-D3DDD3B8E73D}" type="slidenum">
              <a:rPr lang="en-US" smtClean="0"/>
              <a:t>5</a:t>
            </a:fld>
            <a:endParaRPr lang="en-US"/>
          </a:p>
        </p:txBody>
      </p:sp>
    </p:spTree>
    <p:extLst>
      <p:ext uri="{BB962C8B-B14F-4D97-AF65-F5344CB8AC3E}">
        <p14:creationId xmlns:p14="http://schemas.microsoft.com/office/powerpoint/2010/main" val="227110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Cursed and eats grass like an ox for 7 years.</a:t>
            </a:r>
          </a:p>
        </p:txBody>
      </p:sp>
      <p:sp>
        <p:nvSpPr>
          <p:cNvPr id="4" name="Slide Number Placeholder 3"/>
          <p:cNvSpPr>
            <a:spLocks noGrp="1"/>
          </p:cNvSpPr>
          <p:nvPr>
            <p:ph type="sldNum" sz="quarter" idx="10"/>
          </p:nvPr>
        </p:nvSpPr>
        <p:spPr/>
        <p:txBody>
          <a:bodyPr/>
          <a:lstStyle/>
          <a:p>
            <a:fld id="{3ABB686D-A665-8349-8E61-D3DDD3B8E73D}" type="slidenum">
              <a:rPr lang="en-US" smtClean="0"/>
              <a:t>6</a:t>
            </a:fld>
            <a:endParaRPr lang="en-US"/>
          </a:p>
        </p:txBody>
      </p:sp>
    </p:spTree>
    <p:extLst>
      <p:ext uri="{BB962C8B-B14F-4D97-AF65-F5344CB8AC3E}">
        <p14:creationId xmlns:p14="http://schemas.microsoft.com/office/powerpoint/2010/main" val="19719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Who is the KN? What is the purpose of the KN?</a:t>
            </a:r>
          </a:p>
        </p:txBody>
      </p:sp>
      <p:sp>
        <p:nvSpPr>
          <p:cNvPr id="4" name="Slide Number Placeholder 3"/>
          <p:cNvSpPr>
            <a:spLocks noGrp="1"/>
          </p:cNvSpPr>
          <p:nvPr>
            <p:ph type="sldNum" sz="quarter" idx="10"/>
          </p:nvPr>
        </p:nvSpPr>
        <p:spPr/>
        <p:txBody>
          <a:bodyPr/>
          <a:lstStyle/>
          <a:p>
            <a:fld id="{3ABB686D-A665-8349-8E61-D3DDD3B8E73D}" type="slidenum">
              <a:rPr lang="en-US" smtClean="0"/>
              <a:t>7</a:t>
            </a:fld>
            <a:endParaRPr lang="en-US"/>
          </a:p>
        </p:txBody>
      </p:sp>
    </p:spTree>
    <p:extLst>
      <p:ext uri="{BB962C8B-B14F-4D97-AF65-F5344CB8AC3E}">
        <p14:creationId xmlns:p14="http://schemas.microsoft.com/office/powerpoint/2010/main" val="3175437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Nebuchadnezzar was sent to Jerusalem to bring Judgment upon them.</a:t>
            </a:r>
          </a:p>
          <a:p>
            <a:endParaRPr lang="en-US" dirty="0"/>
          </a:p>
          <a:p>
            <a:r>
              <a:rPr lang="en-US" dirty="0"/>
              <a:t>Babylon can be put in as the King of the North</a:t>
            </a:r>
          </a:p>
        </p:txBody>
      </p:sp>
      <p:sp>
        <p:nvSpPr>
          <p:cNvPr id="4" name="Slide Number Placeholder 3"/>
          <p:cNvSpPr>
            <a:spLocks noGrp="1"/>
          </p:cNvSpPr>
          <p:nvPr>
            <p:ph type="sldNum" sz="quarter" idx="10"/>
          </p:nvPr>
        </p:nvSpPr>
        <p:spPr/>
        <p:txBody>
          <a:bodyPr/>
          <a:lstStyle/>
          <a:p>
            <a:fld id="{3ABB686D-A665-8349-8E61-D3DDD3B8E73D}" type="slidenum">
              <a:rPr lang="en-US" smtClean="0"/>
              <a:t>9</a:t>
            </a:fld>
            <a:endParaRPr lang="en-US"/>
          </a:p>
        </p:txBody>
      </p:sp>
    </p:spTree>
    <p:extLst>
      <p:ext uri="{BB962C8B-B14F-4D97-AF65-F5344CB8AC3E}">
        <p14:creationId xmlns:p14="http://schemas.microsoft.com/office/powerpoint/2010/main" val="3819504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 witnesses gives us </a:t>
            </a:r>
            <a:r>
              <a:rPr lang="en-US" dirty="0" err="1"/>
              <a:t>licence</a:t>
            </a:r>
            <a:r>
              <a:rPr lang="en-US" dirty="0"/>
              <a:t> to fill in the gap in making Babylon the 1st kingdom.</a:t>
            </a:r>
          </a:p>
          <a:p>
            <a:endParaRPr lang="en-US" dirty="0"/>
          </a:p>
          <a:p>
            <a:endParaRPr lang="en-US" dirty="0"/>
          </a:p>
        </p:txBody>
      </p:sp>
      <p:sp>
        <p:nvSpPr>
          <p:cNvPr id="4" name="Slide Number Placeholder 3"/>
          <p:cNvSpPr>
            <a:spLocks noGrp="1"/>
          </p:cNvSpPr>
          <p:nvPr>
            <p:ph type="sldNum" sz="quarter" idx="10"/>
          </p:nvPr>
        </p:nvSpPr>
        <p:spPr/>
        <p:txBody>
          <a:bodyPr/>
          <a:lstStyle/>
          <a:p>
            <a:fld id="{3ABB686D-A665-8349-8E61-D3DDD3B8E73D}" type="slidenum">
              <a:rPr lang="en-US" smtClean="0"/>
              <a:t>10</a:t>
            </a:fld>
            <a:endParaRPr lang="en-US"/>
          </a:p>
        </p:txBody>
      </p:sp>
    </p:spTree>
    <p:extLst>
      <p:ext uri="{BB962C8B-B14F-4D97-AF65-F5344CB8AC3E}">
        <p14:creationId xmlns:p14="http://schemas.microsoft.com/office/powerpoint/2010/main" val="2042809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F943381-C53C-6849-9BBE-8B1B3A13AEA7}" type="datetimeFigureOut">
              <a:rPr lang="en-US" smtClean="0"/>
              <a:t>5/15/21</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33875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943381-C53C-6849-9BBE-8B1B3A13AEA7}" type="datetimeFigureOut">
              <a:rPr lang="en-US" smtClean="0"/>
              <a:t>5/15/21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186885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F943381-C53C-6849-9BBE-8B1B3A13AEA7}" type="datetimeFigureOut">
              <a:rPr lang="en-US" smtClean="0"/>
              <a:t>5/15/21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292896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F943381-C53C-6849-9BBE-8B1B3A13AEA7}" type="datetimeFigureOut">
              <a:rPr lang="en-US" smtClean="0"/>
              <a:t>5/15/21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034C3914-4449-E543-8938-E20DEFC2F8D1}"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34716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F943381-C53C-6849-9BBE-8B1B3A13AEA7}" type="datetimeFigureOut">
              <a:rPr lang="en-US" smtClean="0"/>
              <a:t>5/15/21</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1513348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F943381-C53C-6849-9BBE-8B1B3A13AEA7}" type="datetimeFigureOut">
              <a:rPr lang="en-US" smtClean="0"/>
              <a:t>5/15/21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2620306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F943381-C53C-6849-9BBE-8B1B3A13AEA7}" type="datetimeFigureOut">
              <a:rPr lang="en-US" smtClean="0"/>
              <a:t>5/15/21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2629545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943381-C53C-6849-9BBE-8B1B3A13AEA7}" type="datetimeFigureOut">
              <a:rPr lang="en-US" smtClean="0"/>
              <a:t>5/15/21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909763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F943381-C53C-6849-9BBE-8B1B3A13AEA7}" type="datetimeFigureOut">
              <a:rPr lang="en-US" smtClean="0"/>
              <a:t>5/15/21</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84430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943381-C53C-6849-9BBE-8B1B3A13AEA7}" type="datetimeFigureOut">
              <a:rPr lang="en-US" smtClean="0"/>
              <a:t>5/15/21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1480489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F943381-C53C-6849-9BBE-8B1B3A13AEA7}" type="datetimeFigureOut">
              <a:rPr lang="en-US" smtClean="0"/>
              <a:t>5/15/21</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2784336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943381-C53C-6849-9BBE-8B1B3A13AEA7}" type="datetimeFigureOut">
              <a:rPr lang="en-US" smtClean="0"/>
              <a:t>5/15/21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2871776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943381-C53C-6849-9BBE-8B1B3A13AEA7}" type="datetimeFigureOut">
              <a:rPr lang="en-US" smtClean="0"/>
              <a:t>5/15/21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3621511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943381-C53C-6849-9BBE-8B1B3A13AEA7}" type="datetimeFigureOut">
              <a:rPr lang="en-US" smtClean="0"/>
              <a:t>5/15/21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1893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43381-C53C-6849-9BBE-8B1B3A13AEA7}" type="datetimeFigureOut">
              <a:rPr lang="en-US" smtClean="0"/>
              <a:t>5/15/21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30485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943381-C53C-6849-9BBE-8B1B3A13AEA7}" type="datetimeFigureOut">
              <a:rPr lang="en-US" smtClean="0"/>
              <a:t>5/15/21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305470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943381-C53C-6849-9BBE-8B1B3A13AEA7}" type="datetimeFigureOut">
              <a:rPr lang="en-US" smtClean="0"/>
              <a:t>5/15/21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C3914-4449-E543-8938-E20DEFC2F8D1}" type="slidenum">
              <a:rPr lang="en-US" smtClean="0"/>
              <a:t>‹#›</a:t>
            </a:fld>
            <a:endParaRPr lang="en-US"/>
          </a:p>
        </p:txBody>
      </p:sp>
    </p:spTree>
    <p:extLst>
      <p:ext uri="{BB962C8B-B14F-4D97-AF65-F5344CB8AC3E}">
        <p14:creationId xmlns:p14="http://schemas.microsoft.com/office/powerpoint/2010/main" val="3647278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F943381-C53C-6849-9BBE-8B1B3A13AEA7}" type="datetimeFigureOut">
              <a:rPr lang="en-US" smtClean="0"/>
              <a:t>5/15/21</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34C3914-4449-E543-8938-E20DEFC2F8D1}" type="slidenum">
              <a:rPr lang="en-US" smtClean="0"/>
              <a:t>‹#›</a:t>
            </a:fld>
            <a:endParaRPr lang="en-US"/>
          </a:p>
        </p:txBody>
      </p:sp>
    </p:spTree>
    <p:extLst>
      <p:ext uri="{BB962C8B-B14F-4D97-AF65-F5344CB8AC3E}">
        <p14:creationId xmlns:p14="http://schemas.microsoft.com/office/powerpoint/2010/main" val="2985705214"/>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AE27-591E-774C-AD6F-17154DE0355B}"/>
              </a:ext>
            </a:extLst>
          </p:cNvPr>
          <p:cNvSpPr>
            <a:spLocks noGrp="1"/>
          </p:cNvSpPr>
          <p:nvPr>
            <p:ph type="ctrTitle"/>
          </p:nvPr>
        </p:nvSpPr>
        <p:spPr/>
        <p:txBody>
          <a:bodyPr/>
          <a:lstStyle/>
          <a:p>
            <a:r>
              <a:rPr lang="en-US" dirty="0"/>
              <a:t>The Light of the Midnight Cry</a:t>
            </a:r>
          </a:p>
        </p:txBody>
      </p:sp>
      <p:sp>
        <p:nvSpPr>
          <p:cNvPr id="3" name="Subtitle 2">
            <a:extLst>
              <a:ext uri="{FF2B5EF4-FFF2-40B4-BE49-F238E27FC236}">
                <a16:creationId xmlns:a16="http://schemas.microsoft.com/office/drawing/2014/main" id="{D063DBBE-D1EC-0E4B-ABA3-1BAE87C22A6F}"/>
              </a:ext>
            </a:extLst>
          </p:cNvPr>
          <p:cNvSpPr>
            <a:spLocks noGrp="1"/>
          </p:cNvSpPr>
          <p:nvPr>
            <p:ph type="subTitle" idx="1"/>
          </p:nvPr>
        </p:nvSpPr>
        <p:spPr/>
        <p:txBody>
          <a:bodyPr>
            <a:normAutofit fontScale="92500" lnSpcReduction="10000"/>
          </a:bodyPr>
          <a:lstStyle/>
          <a:p>
            <a:r>
              <a:rPr lang="en-US" dirty="0"/>
              <a:t>Condensed from Terrie Lambert</a:t>
            </a:r>
          </a:p>
          <a:p>
            <a:r>
              <a:rPr lang="en-US" dirty="0"/>
              <a:t>Aug. 22, 2020</a:t>
            </a:r>
          </a:p>
        </p:txBody>
      </p:sp>
    </p:spTree>
    <p:extLst>
      <p:ext uri="{BB962C8B-B14F-4D97-AF65-F5344CB8AC3E}">
        <p14:creationId xmlns:p14="http://schemas.microsoft.com/office/powerpoint/2010/main" val="169931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p:txBody>
          <a:bodyPr/>
          <a:lstStyle/>
          <a:p>
            <a:r>
              <a:rPr lang="en-US" dirty="0"/>
              <a:t>When Information isn’t Given</a:t>
            </a:r>
          </a:p>
        </p:txBody>
      </p:sp>
      <p:sp>
        <p:nvSpPr>
          <p:cNvPr id="3" name="Content Placeholder 2">
            <a:extLst>
              <a:ext uri="{FF2B5EF4-FFF2-40B4-BE49-F238E27FC236}">
                <a16:creationId xmlns:a16="http://schemas.microsoft.com/office/drawing/2014/main" id="{2C6C8100-3AA3-BD44-8213-4C9C5B960290}"/>
              </a:ext>
            </a:extLst>
          </p:cNvPr>
          <p:cNvSpPr>
            <a:spLocks noGrp="1"/>
          </p:cNvSpPr>
          <p:nvPr>
            <p:ph idx="1"/>
          </p:nvPr>
        </p:nvSpPr>
        <p:spPr>
          <a:xfrm>
            <a:off x="635000" y="2194560"/>
            <a:ext cx="7747000" cy="3850640"/>
          </a:xfrm>
        </p:spPr>
        <p:txBody>
          <a:bodyPr>
            <a:noAutofit/>
          </a:bodyPr>
          <a:lstStyle/>
          <a:p>
            <a:r>
              <a:rPr lang="en-US" sz="3600" dirty="0">
                <a:latin typeface="Arial" panose="020B0604020202020204" pitchFamily="34" charset="0"/>
                <a:cs typeface="Arial" panose="020B0604020202020204" pitchFamily="34" charset="0"/>
              </a:rPr>
              <a:t>By two or three witnesses</a:t>
            </a:r>
          </a:p>
          <a:p>
            <a:pPr lvl="1"/>
            <a:r>
              <a:rPr lang="en-US" sz="3600" dirty="0">
                <a:latin typeface="Arial" panose="020B0604020202020204" pitchFamily="34" charset="0"/>
                <a:cs typeface="Arial" panose="020B0604020202020204" pitchFamily="34" charset="0"/>
              </a:rPr>
              <a:t>Daniel 2 and 7 shows us that Babylon is the first kingdom of Bible prophecy.</a:t>
            </a:r>
          </a:p>
          <a:p>
            <a:r>
              <a:rPr lang="en-US" sz="3600" dirty="0">
                <a:latin typeface="Arial" panose="020B0604020202020204" pitchFamily="34" charset="0"/>
                <a:cs typeface="Arial" panose="020B0604020202020204" pitchFamily="34" charset="0"/>
              </a:rPr>
              <a:t>God had a reason for not mentioning them in Daniel 8 and 11.</a:t>
            </a:r>
          </a:p>
        </p:txBody>
      </p:sp>
    </p:spTree>
    <p:extLst>
      <p:ext uri="{BB962C8B-B14F-4D97-AF65-F5344CB8AC3E}">
        <p14:creationId xmlns:p14="http://schemas.microsoft.com/office/powerpoint/2010/main" val="2204030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God illustrates the end from the beginning</a:t>
            </a:r>
            <a:endParaRPr lang="en-US" dirty="0"/>
          </a:p>
        </p:txBody>
      </p:sp>
      <p:sp>
        <p:nvSpPr>
          <p:cNvPr id="3" name="Content Placeholder 2">
            <a:extLst>
              <a:ext uri="{FF2B5EF4-FFF2-40B4-BE49-F238E27FC236}">
                <a16:creationId xmlns:a16="http://schemas.microsoft.com/office/drawing/2014/main" id="{2C6C8100-3AA3-BD44-8213-4C9C5B960290}"/>
              </a:ext>
            </a:extLst>
          </p:cNvPr>
          <p:cNvSpPr>
            <a:spLocks noGrp="1"/>
          </p:cNvSpPr>
          <p:nvPr>
            <p:ph idx="1"/>
          </p:nvPr>
        </p:nvSpPr>
        <p:spPr>
          <a:xfrm>
            <a:off x="584200" y="2499360"/>
            <a:ext cx="7950200" cy="3867573"/>
          </a:xfrm>
        </p:spPr>
        <p:txBody>
          <a:bodyPr>
            <a:normAutofit lnSpcReduction="10000"/>
          </a:bodyPr>
          <a:lstStyle/>
          <a:p>
            <a:r>
              <a:rPr lang="en-US" sz="2800" dirty="0">
                <a:latin typeface="Arial" panose="020B0604020202020204" pitchFamily="34" charset="0"/>
                <a:cs typeface="Arial" panose="020B0604020202020204" pitchFamily="34" charset="0"/>
              </a:rPr>
              <a:t>Daniel 8 begins with the ram, a 2 horn power.</a:t>
            </a:r>
          </a:p>
          <a:p>
            <a:r>
              <a:rPr lang="en-US" sz="2800" dirty="0">
                <a:latin typeface="Arial" panose="020B0604020202020204" pitchFamily="34" charset="0"/>
                <a:cs typeface="Arial" panose="020B0604020202020204" pitchFamily="34" charset="0"/>
              </a:rPr>
              <a:t>It is the two horned power of Medo-Persia that will illustrate the kingdom at the end of the world.</a:t>
            </a:r>
          </a:p>
          <a:p>
            <a:pPr lvl="1"/>
            <a:r>
              <a:rPr lang="en-US" sz="2600" dirty="0">
                <a:latin typeface="Arial" panose="020B0604020202020204" pitchFamily="34" charset="0"/>
                <a:cs typeface="Arial" panose="020B0604020202020204" pitchFamily="34" charset="0"/>
              </a:rPr>
              <a:t>Exaltation is going to mimic that of Medo-Persia.</a:t>
            </a:r>
          </a:p>
          <a:p>
            <a:r>
              <a:rPr lang="en-US" sz="2800" dirty="0">
                <a:latin typeface="Arial" panose="020B0604020202020204" pitchFamily="34" charset="0"/>
                <a:cs typeface="Arial" panose="020B0604020202020204" pitchFamily="34" charset="0"/>
              </a:rPr>
              <a:t>Daniel 11 story deals with the KN, whose purpose is to bring judgment upon God’s people. Medo-Persia is marked as the 1</a:t>
            </a:r>
            <a:r>
              <a:rPr lang="en-US" sz="2800" baseline="30000" dirty="0">
                <a:latin typeface="Arial" panose="020B0604020202020204" pitchFamily="34" charset="0"/>
                <a:cs typeface="Arial" panose="020B0604020202020204" pitchFamily="34" charset="0"/>
              </a:rPr>
              <a:t>st</a:t>
            </a:r>
            <a:r>
              <a:rPr lang="en-US" sz="2800" dirty="0">
                <a:latin typeface="Arial" panose="020B0604020202020204" pitchFamily="34" charset="0"/>
                <a:cs typeface="Arial" panose="020B0604020202020204" pitchFamily="34" charset="0"/>
              </a:rPr>
              <a:t> kingdom, so we are to learn a lesson of how they illustrate that particular story.</a:t>
            </a:r>
          </a:p>
        </p:txBody>
      </p:sp>
    </p:spTree>
    <p:extLst>
      <p:ext uri="{BB962C8B-B14F-4D97-AF65-F5344CB8AC3E}">
        <p14:creationId xmlns:p14="http://schemas.microsoft.com/office/powerpoint/2010/main" val="610499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God illustrates the end from the beginning</a:t>
            </a:r>
            <a:endParaRPr lang="en-US" dirty="0"/>
          </a:p>
        </p:txBody>
      </p:sp>
      <p:sp>
        <p:nvSpPr>
          <p:cNvPr id="3" name="Content Placeholder 2">
            <a:extLst>
              <a:ext uri="{FF2B5EF4-FFF2-40B4-BE49-F238E27FC236}">
                <a16:creationId xmlns:a16="http://schemas.microsoft.com/office/drawing/2014/main" id="{2C6C8100-3AA3-BD44-8213-4C9C5B960290}"/>
              </a:ext>
            </a:extLst>
          </p:cNvPr>
          <p:cNvSpPr>
            <a:spLocks noGrp="1"/>
          </p:cNvSpPr>
          <p:nvPr>
            <p:ph idx="1"/>
          </p:nvPr>
        </p:nvSpPr>
        <p:spPr>
          <a:xfrm>
            <a:off x="584200" y="2499360"/>
            <a:ext cx="7950200" cy="4121573"/>
          </a:xfrm>
        </p:spPr>
        <p:txBody>
          <a:bodyPr>
            <a:normAutofit lnSpcReduction="10000"/>
          </a:bodyPr>
          <a:lstStyle/>
          <a:p>
            <a:r>
              <a:rPr lang="en-US" sz="2800" dirty="0">
                <a:latin typeface="Arial" panose="020B0604020202020204" pitchFamily="34" charset="0"/>
                <a:cs typeface="Arial" panose="020B0604020202020204" pitchFamily="34" charset="0"/>
              </a:rPr>
              <a:t>Daniel 2 begins with literal Babylon and the end is spiritual Babylon. (Also seen in Revelation)</a:t>
            </a:r>
          </a:p>
          <a:p>
            <a:r>
              <a:rPr lang="en-US" sz="2800" dirty="0">
                <a:latin typeface="Arial" panose="020B0604020202020204" pitchFamily="34" charset="0"/>
                <a:cs typeface="Arial" panose="020B0604020202020204" pitchFamily="34" charset="0"/>
              </a:rPr>
              <a:t>Daniel 7 begins with the Lion (Babylon) and the story evolves around their behavior in Politics. </a:t>
            </a:r>
          </a:p>
          <a:p>
            <a:r>
              <a:rPr lang="en-US" sz="2800" dirty="0">
                <a:latin typeface="Arial" panose="020B0604020202020204" pitchFamily="34" charset="0"/>
                <a:cs typeface="Arial" panose="020B0604020202020204" pitchFamily="34" charset="0"/>
              </a:rPr>
              <a:t>In Chapter 8 and 11, there are lessons to be learned not from Babylon but from Medo-Persia.</a:t>
            </a:r>
          </a:p>
          <a:p>
            <a:r>
              <a:rPr lang="en-US" sz="2800" dirty="0">
                <a:latin typeface="Arial" panose="020B0604020202020204" pitchFamily="34" charset="0"/>
                <a:cs typeface="Arial" panose="020B0604020202020204" pitchFamily="34" charset="0"/>
              </a:rPr>
              <a:t>2 Lessons:</a:t>
            </a:r>
          </a:p>
          <a:p>
            <a:pPr lvl="1"/>
            <a:r>
              <a:rPr lang="en-US" sz="2600" dirty="0">
                <a:latin typeface="Arial" panose="020B0604020202020204" pitchFamily="34" charset="0"/>
                <a:cs typeface="Arial" panose="020B0604020202020204" pitchFamily="34" charset="0"/>
              </a:rPr>
              <a:t>We can fill a space</a:t>
            </a:r>
          </a:p>
          <a:p>
            <a:pPr lvl="1"/>
            <a:r>
              <a:rPr lang="en-US" sz="2600" dirty="0">
                <a:latin typeface="Arial" panose="020B0604020202020204" pitchFamily="34" charset="0"/>
                <a:cs typeface="Arial" panose="020B0604020202020204" pitchFamily="34" charset="0"/>
              </a:rPr>
              <a:t>There is a reason why that space wasn’t filled.</a:t>
            </a:r>
          </a:p>
        </p:txBody>
      </p:sp>
    </p:spTree>
    <p:extLst>
      <p:ext uri="{BB962C8B-B14F-4D97-AF65-F5344CB8AC3E}">
        <p14:creationId xmlns:p14="http://schemas.microsoft.com/office/powerpoint/2010/main" val="312840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895600" y="764373"/>
            <a:ext cx="8398933" cy="793494"/>
          </a:xfrm>
        </p:spPr>
        <p:txBody>
          <a:bodyPr/>
          <a:lstStyle/>
          <a:p>
            <a:r>
              <a:rPr lang="en-US" dirty="0"/>
              <a:t>Increase of knowledge</a:t>
            </a:r>
          </a:p>
        </p:txBody>
      </p:sp>
      <p:graphicFrame>
        <p:nvGraphicFramePr>
          <p:cNvPr id="9" name="Content Placeholder 3">
            <a:extLst>
              <a:ext uri="{FF2B5EF4-FFF2-40B4-BE49-F238E27FC236}">
                <a16:creationId xmlns:a16="http://schemas.microsoft.com/office/drawing/2014/main" id="{01B3063F-95B2-CC48-B25F-22181DBC0E1F}"/>
              </a:ext>
            </a:extLst>
          </p:cNvPr>
          <p:cNvGraphicFramePr>
            <a:graphicFrameLocks noGrp="1"/>
          </p:cNvGraphicFramePr>
          <p:nvPr>
            <p:ph idx="1"/>
            <p:extLst>
              <p:ext uri="{D42A27DB-BD31-4B8C-83A1-F6EECF244321}">
                <p14:modId xmlns:p14="http://schemas.microsoft.com/office/powerpoint/2010/main" val="3568059233"/>
              </p:ext>
            </p:extLst>
          </p:nvPr>
        </p:nvGraphicFramePr>
        <p:xfrm>
          <a:off x="964262" y="3052685"/>
          <a:ext cx="8060890" cy="3075397"/>
        </p:xfrm>
        <a:graphic>
          <a:graphicData uri="http://schemas.openxmlformats.org/drawingml/2006/table">
            <a:tbl>
              <a:tblPr>
                <a:tableStyleId>{5940675A-B579-460E-94D1-54222C63F5DA}</a:tableStyleId>
              </a:tblPr>
              <a:tblGrid>
                <a:gridCol w="1612178">
                  <a:extLst>
                    <a:ext uri="{9D8B030D-6E8A-4147-A177-3AD203B41FA5}">
                      <a16:colId xmlns:a16="http://schemas.microsoft.com/office/drawing/2014/main" val="451154900"/>
                    </a:ext>
                  </a:extLst>
                </a:gridCol>
                <a:gridCol w="1612178">
                  <a:extLst>
                    <a:ext uri="{9D8B030D-6E8A-4147-A177-3AD203B41FA5}">
                      <a16:colId xmlns:a16="http://schemas.microsoft.com/office/drawing/2014/main" val="3262314940"/>
                    </a:ext>
                  </a:extLst>
                </a:gridCol>
                <a:gridCol w="1612178">
                  <a:extLst>
                    <a:ext uri="{9D8B030D-6E8A-4147-A177-3AD203B41FA5}">
                      <a16:colId xmlns:a16="http://schemas.microsoft.com/office/drawing/2014/main" val="810263979"/>
                    </a:ext>
                  </a:extLst>
                </a:gridCol>
                <a:gridCol w="1612178">
                  <a:extLst>
                    <a:ext uri="{9D8B030D-6E8A-4147-A177-3AD203B41FA5}">
                      <a16:colId xmlns:a16="http://schemas.microsoft.com/office/drawing/2014/main" val="3440093628"/>
                    </a:ext>
                  </a:extLst>
                </a:gridCol>
                <a:gridCol w="1612178">
                  <a:extLst>
                    <a:ext uri="{9D8B030D-6E8A-4147-A177-3AD203B41FA5}">
                      <a16:colId xmlns:a16="http://schemas.microsoft.com/office/drawing/2014/main" val="2279445471"/>
                    </a:ext>
                  </a:extLst>
                </a:gridCol>
              </a:tblGrid>
              <a:tr h="674081">
                <a:tc>
                  <a:txBody>
                    <a:bodyPr/>
                    <a:lstStyle/>
                    <a:p>
                      <a:pPr marL="108000" algn="l" fontAlgn="b"/>
                      <a:r>
                        <a:rPr lang="en-CA" sz="2000" b="1" u="none" strike="noStrike" dirty="0">
                          <a:effectLst/>
                          <a:latin typeface="+mj-lt"/>
                        </a:rPr>
                        <a:t>Theme</a:t>
                      </a:r>
                      <a:r>
                        <a:rPr lang="en-CA" sz="2000" u="none" strike="noStrike" dirty="0">
                          <a:effectLst/>
                          <a:latin typeface="+mj-lt"/>
                        </a:rPr>
                        <a:t> </a:t>
                      </a:r>
                      <a:r>
                        <a:rPr lang="en-CA" sz="2000" b="1" u="none" strike="noStrike" dirty="0">
                          <a:effectLst/>
                          <a:latin typeface="+mj-lt"/>
                        </a:rPr>
                        <a:t>→</a:t>
                      </a:r>
                      <a:endParaRPr lang="en-CA" sz="2000" b="1" i="0" u="none" strike="noStrike" dirty="0">
                        <a:solidFill>
                          <a:srgbClr val="000000"/>
                        </a:solidFill>
                        <a:effectLst/>
                        <a:latin typeface="+mj-lt"/>
                      </a:endParaRPr>
                    </a:p>
                  </a:txBody>
                  <a:tcPr marL="9525" marR="9525" marT="9525" marB="0" anchor="ctr">
                    <a:lnL w="76200" cap="flat" cmpd="sng" algn="ctr">
                      <a:solidFill>
                        <a:schemeClr val="tx1"/>
                      </a:solidFill>
                      <a:prstDash val="solid"/>
                      <a:round/>
                      <a:headEnd type="none" w="med" len="med"/>
                      <a:tailEnd type="none" w="med" len="med"/>
                    </a:lnL>
                    <a:solidFill>
                      <a:srgbClr val="E6351C"/>
                    </a:solidFill>
                  </a:tcPr>
                </a:tc>
                <a:tc>
                  <a:txBody>
                    <a:bodyPr/>
                    <a:lstStyle/>
                    <a:p>
                      <a:pPr marL="108000" algn="ctr" fontAlgn="ctr"/>
                      <a:r>
                        <a:rPr lang="en-CA" sz="2000" b="1" i="0" u="none" strike="noStrike" dirty="0">
                          <a:solidFill>
                            <a:schemeClr val="tx1"/>
                          </a:solidFill>
                          <a:effectLst/>
                          <a:latin typeface="+mj-lt"/>
                        </a:rPr>
                        <a:t>King &amp; Kingdom</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Politics</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Religion</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Purpose</a:t>
                      </a:r>
                    </a:p>
                  </a:txBody>
                  <a:tcPr marL="9525" marR="9525" marT="9525" marB="0" anchor="ctr">
                    <a:lnR w="76200" cap="flat" cmpd="sng" algn="ctr">
                      <a:solidFill>
                        <a:schemeClr val="tx1"/>
                      </a:solidFill>
                      <a:prstDash val="solid"/>
                      <a:round/>
                      <a:headEnd type="none" w="med" len="med"/>
                      <a:tailEnd type="none" w="med" len="med"/>
                    </a:lnR>
                    <a:solidFill>
                      <a:srgbClr val="E6351C"/>
                    </a:solidFill>
                  </a:tcPr>
                </a:tc>
                <a:extLst>
                  <a:ext uri="{0D108BD9-81ED-4DB2-BD59-A6C34878D82A}">
                    <a16:rowId xmlns:a16="http://schemas.microsoft.com/office/drawing/2014/main" val="3483472726"/>
                  </a:ext>
                </a:extLst>
              </a:tr>
              <a:tr h="408597">
                <a:tc>
                  <a:txBody>
                    <a:bodyPr/>
                    <a:lstStyle/>
                    <a:p>
                      <a:pPr algn="l" fontAlgn="b"/>
                      <a:r>
                        <a:rPr lang="en-CA" sz="1200" b="1" u="none" strike="noStrike" dirty="0">
                          <a:effectLst/>
                          <a:latin typeface="Candara" panose="020E0502030303020204" pitchFamily="34" charset="0"/>
                        </a:rPr>
                        <a:t>    </a:t>
                      </a:r>
                      <a:r>
                        <a:rPr lang="en-CA" sz="1800" b="1" i="0" u="none" strike="noStrike" dirty="0">
                          <a:effectLst/>
                          <a:latin typeface="Candara" panose="020E0502030303020204" pitchFamily="34" charset="0"/>
                        </a:rPr>
                        <a:t>Kingdom</a:t>
                      </a:r>
                      <a:r>
                        <a:rPr lang="en-CA" sz="1200" b="1" i="0" u="none" strike="noStrike" dirty="0">
                          <a:effectLst/>
                          <a:latin typeface="Candara" panose="020E0502030303020204" pitchFamily="34" charset="0"/>
                        </a:rPr>
                        <a:t> </a:t>
                      </a:r>
                      <a:r>
                        <a:rPr lang="en-CA" sz="2400" b="1" u="none" strike="noStrike" dirty="0">
                          <a:effectLst/>
                        </a:rPr>
                        <a:t>↓</a:t>
                      </a:r>
                      <a:endParaRPr lang="en-CA" sz="2400" b="1" i="0" u="none" strike="noStrike" dirty="0">
                        <a:solidFill>
                          <a:srgbClr val="000000"/>
                        </a:solidFill>
                        <a:effectLst/>
                        <a:latin typeface="Calibri" panose="020F0502020204030204" pitchFamily="34" charset="0"/>
                      </a:endParaRPr>
                    </a:p>
                  </a:txBody>
                  <a:tcPr marL="9525"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algn="ctr" fontAlgn="ctr"/>
                      <a:r>
                        <a:rPr lang="en-CA" sz="1800" b="1" u="none" strike="noStrike" dirty="0">
                          <a:effectLst/>
                        </a:rPr>
                        <a:t>Daniel 2</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7</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8</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11</a:t>
                      </a:r>
                      <a:endParaRPr lang="en-CA" sz="1800" b="1" i="0" u="none" strike="noStrike" dirty="0">
                        <a:solidFill>
                          <a:srgbClr val="000000"/>
                        </a:solidFill>
                        <a:effectLst/>
                        <a:latin typeface="Calibri" panose="020F0502020204030204" pitchFamily="34" charset="0"/>
                      </a:endParaRPr>
                    </a:p>
                  </a:txBody>
                  <a:tcPr marL="9525"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2545671670"/>
                  </a:ext>
                </a:extLst>
              </a:tr>
              <a:tr h="290276">
                <a:tc>
                  <a:txBody>
                    <a:bodyPr/>
                    <a:lstStyle/>
                    <a:p>
                      <a:pPr marL="108000" algn="l" fontAlgn="b"/>
                      <a:r>
                        <a:rPr lang="en-CA" sz="1600" u="none" strike="noStrike" dirty="0">
                          <a:effectLst/>
                          <a:latin typeface="Arial" panose="020B0604020202020204" pitchFamily="34" charset="0"/>
                          <a:cs typeface="Arial" panose="020B0604020202020204" pitchFamily="34" charset="0"/>
                        </a:rPr>
                        <a:t> Babylon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Head of Gold</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Lion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Ox (Pride)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4211835752"/>
                  </a:ext>
                </a:extLst>
              </a:tr>
              <a:tr h="290276">
                <a:tc>
                  <a:txBody>
                    <a:bodyPr/>
                    <a:lstStyle/>
                    <a:p>
                      <a:pPr marL="108000" algn="l" fontAlgn="b"/>
                      <a:r>
                        <a:rPr lang="en-CA" sz="1600" u="none" strike="noStrike" dirty="0">
                          <a:effectLst/>
                          <a:latin typeface="Arial" panose="020B0604020202020204" pitchFamily="34" charset="0"/>
                          <a:cs typeface="Arial" panose="020B0604020202020204" pitchFamily="34" charset="0"/>
                        </a:rPr>
                        <a:t> Medo-Persia</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Breast of Silver</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Bear</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Ram (Great)</a:t>
                      </a: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3552450750"/>
                  </a:ext>
                </a:extLst>
              </a:tr>
              <a:tr h="541339">
                <a:tc>
                  <a:txBody>
                    <a:bodyPr/>
                    <a:lstStyle/>
                    <a:p>
                      <a:pPr marL="108000" algn="l" fontAlgn="b"/>
                      <a:r>
                        <a:rPr lang="en-CA" sz="1600" u="none" strike="noStrike" dirty="0">
                          <a:effectLst/>
                          <a:latin typeface="Arial" panose="020B0604020202020204" pitchFamily="34" charset="0"/>
                          <a:cs typeface="Arial" panose="020B0604020202020204" pitchFamily="34" charset="0"/>
                        </a:rPr>
                        <a:t> Greece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Thighs of Brass</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Leopard</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He-Goat (Very Great)</a:t>
                      </a: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1180461289"/>
                  </a:ext>
                </a:extLst>
              </a:tr>
              <a:tr h="290276">
                <a:tc rowSpan="3">
                  <a:txBody>
                    <a:bodyPr/>
                    <a:lstStyle/>
                    <a:p>
                      <a:pPr marL="108000" algn="l" fontAlgn="b"/>
                      <a:r>
                        <a:rPr lang="en-CA" sz="1600" u="none" strike="noStrike" dirty="0">
                          <a:effectLst/>
                          <a:latin typeface="Arial" panose="020B0604020202020204" pitchFamily="34" charset="0"/>
                          <a:cs typeface="Arial" panose="020B0604020202020204" pitchFamily="34" charset="0"/>
                        </a:rPr>
                        <a:t>Rome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Legs of Iron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rowSpan="3">
                  <a:txBody>
                    <a:bodyPr/>
                    <a:lstStyle/>
                    <a:p>
                      <a:pPr marL="108000" algn="l" fontAlgn="b"/>
                      <a:r>
                        <a:rPr lang="en-CA" sz="1600" u="none" strike="noStrike" dirty="0">
                          <a:effectLst/>
                          <a:latin typeface="Arial" panose="020B0604020202020204" pitchFamily="34" charset="0"/>
                          <a:cs typeface="Arial" panose="020B0604020202020204" pitchFamily="34" charset="0"/>
                        </a:rPr>
                        <a:t>Non Descript Beast </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B w="76200" cap="flat" cmpd="sng" algn="ctr">
                      <a:solidFill>
                        <a:schemeClr val="tx1"/>
                      </a:solidFill>
                      <a:prstDash val="solid"/>
                      <a:round/>
                      <a:headEnd type="none" w="med" len="med"/>
                      <a:tailEnd type="none" w="med" len="med"/>
                    </a:lnB>
                    <a:solidFill>
                      <a:schemeClr val="accent4">
                        <a:lumMod val="50000"/>
                      </a:schemeClr>
                    </a:solidFill>
                  </a:tcPr>
                </a:tc>
                <a:tc rowSpan="3">
                  <a:txBody>
                    <a:bodyPr/>
                    <a:lstStyle/>
                    <a:p>
                      <a:pPr marL="108000" algn="l" fontAlgn="b"/>
                      <a:r>
                        <a:rPr lang="en-CA" sz="1600" u="none" strike="noStrike" dirty="0">
                          <a:solidFill>
                            <a:schemeClr val="tx1"/>
                          </a:solidFill>
                          <a:effectLst/>
                          <a:latin typeface="Arial" panose="020B0604020202020204" pitchFamily="34" charset="0"/>
                          <a:cs typeface="Arial" panose="020B0604020202020204" pitchFamily="34" charset="0"/>
                        </a:rPr>
                        <a:t> Horn </a:t>
                      </a:r>
                    </a:p>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(Exceeding Great)</a:t>
                      </a:r>
                    </a:p>
                  </a:txBody>
                  <a:tcPr marL="18000" marR="9525" marT="9525" marB="0" anchor="ctr">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3252510097"/>
                  </a:ext>
                </a:extLst>
              </a:tr>
              <a:tr h="290276">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Feet of Iron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vMerge="1">
                  <a:txBody>
                    <a:bodyPr/>
                    <a:lstStyle/>
                    <a:p>
                      <a:endParaRPr lang="en-US"/>
                    </a:p>
                  </a:txBody>
                  <a:tcPr/>
                </a:tc>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2998277651"/>
                  </a:ext>
                </a:extLst>
              </a:tr>
              <a:tr h="290276">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and Clay</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B w="76200" cap="flat" cmpd="sng" algn="ctr">
                      <a:solidFill>
                        <a:schemeClr val="tx1"/>
                      </a:solidFill>
                      <a:prstDash val="solid"/>
                      <a:round/>
                      <a:headEnd type="none" w="med" len="med"/>
                      <a:tailEnd type="none" w="med" len="med"/>
                    </a:lnB>
                    <a:solidFill>
                      <a:schemeClr val="accent4">
                        <a:lumMod val="50000"/>
                      </a:schemeClr>
                    </a:solidFill>
                  </a:tcPr>
                </a:tc>
                <a:tc vMerge="1">
                  <a:txBody>
                    <a:bodyPr/>
                    <a:lstStyle/>
                    <a:p>
                      <a:endParaRPr lang="en-US"/>
                    </a:p>
                  </a:txBody>
                  <a:tcPr/>
                </a:tc>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2204507262"/>
                  </a:ext>
                </a:extLst>
              </a:tr>
            </a:tbl>
          </a:graphicData>
        </a:graphic>
      </p:graphicFrame>
      <p:sp>
        <p:nvSpPr>
          <p:cNvPr id="10" name="TextBox 9">
            <a:extLst>
              <a:ext uri="{FF2B5EF4-FFF2-40B4-BE49-F238E27FC236}">
                <a16:creationId xmlns:a16="http://schemas.microsoft.com/office/drawing/2014/main" id="{0E47E472-2608-514E-A089-0F5B183419C8}"/>
              </a:ext>
            </a:extLst>
          </p:cNvPr>
          <p:cNvSpPr txBox="1"/>
          <p:nvPr/>
        </p:nvSpPr>
        <p:spPr>
          <a:xfrm>
            <a:off x="931334" y="2013054"/>
            <a:ext cx="8060890" cy="369332"/>
          </a:xfrm>
          <a:prstGeom prst="rect">
            <a:avLst/>
          </a:prstGeom>
          <a:noFill/>
        </p:spPr>
        <p:txBody>
          <a:bodyPr wrap="square" rtlCol="0">
            <a:spAutoFit/>
          </a:bodyPr>
          <a:lstStyle/>
          <a:p>
            <a:r>
              <a:rPr lang="en-US" dirty="0"/>
              <a:t>Accumulation of knowledge across the Chapters</a:t>
            </a:r>
          </a:p>
        </p:txBody>
      </p:sp>
      <p:sp>
        <p:nvSpPr>
          <p:cNvPr id="11" name="TextBox 10">
            <a:extLst>
              <a:ext uri="{FF2B5EF4-FFF2-40B4-BE49-F238E27FC236}">
                <a16:creationId xmlns:a16="http://schemas.microsoft.com/office/drawing/2014/main" id="{92BD19F1-D22B-7B4F-A221-588C57DE1468}"/>
              </a:ext>
            </a:extLst>
          </p:cNvPr>
          <p:cNvSpPr txBox="1"/>
          <p:nvPr/>
        </p:nvSpPr>
        <p:spPr>
          <a:xfrm>
            <a:off x="931334" y="2500383"/>
            <a:ext cx="7619999" cy="369332"/>
          </a:xfrm>
          <a:prstGeom prst="rect">
            <a:avLst/>
          </a:prstGeom>
          <a:noFill/>
        </p:spPr>
        <p:txBody>
          <a:bodyPr wrap="square" rtlCol="0">
            <a:spAutoFit/>
          </a:bodyPr>
          <a:lstStyle/>
          <a:p>
            <a:r>
              <a:rPr lang="en-US" dirty="0"/>
              <a:t>Accumulation of knowledge down through the Kingdoms </a:t>
            </a:r>
          </a:p>
        </p:txBody>
      </p:sp>
      <p:sp>
        <p:nvSpPr>
          <p:cNvPr id="12" name="Right Arrow 11">
            <a:extLst>
              <a:ext uri="{FF2B5EF4-FFF2-40B4-BE49-F238E27FC236}">
                <a16:creationId xmlns:a16="http://schemas.microsoft.com/office/drawing/2014/main" id="{26438A44-DA95-EA45-8556-A0DC44825670}"/>
              </a:ext>
            </a:extLst>
          </p:cNvPr>
          <p:cNvSpPr/>
          <p:nvPr/>
        </p:nvSpPr>
        <p:spPr>
          <a:xfrm>
            <a:off x="7095066" y="2048399"/>
            <a:ext cx="1456267" cy="349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18424CC5-571D-AA4E-80DE-E7EC0E0B72E4}"/>
              </a:ext>
            </a:extLst>
          </p:cNvPr>
          <p:cNvSpPr/>
          <p:nvPr/>
        </p:nvSpPr>
        <p:spPr>
          <a:xfrm>
            <a:off x="304799" y="3052685"/>
            <a:ext cx="338668" cy="1502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59C853E-5AE1-FF4B-948F-BC9FED4B56A3}"/>
              </a:ext>
            </a:extLst>
          </p:cNvPr>
          <p:cNvSpPr txBox="1"/>
          <p:nvPr/>
        </p:nvSpPr>
        <p:spPr>
          <a:xfrm>
            <a:off x="4994707" y="1367571"/>
            <a:ext cx="5760720" cy="369332"/>
          </a:xfrm>
          <a:prstGeom prst="rect">
            <a:avLst/>
          </a:prstGeom>
          <a:noFill/>
        </p:spPr>
        <p:txBody>
          <a:bodyPr wrap="square" rtlCol="0">
            <a:spAutoFit/>
          </a:bodyPr>
          <a:lstStyle/>
          <a:p>
            <a:pPr algn="ctr"/>
            <a:r>
              <a:rPr lang="en-US" dirty="0"/>
              <a:t>Repeat and Enlarge</a:t>
            </a:r>
          </a:p>
        </p:txBody>
      </p:sp>
    </p:spTree>
    <p:extLst>
      <p:ext uri="{BB962C8B-B14F-4D97-AF65-F5344CB8AC3E}">
        <p14:creationId xmlns:p14="http://schemas.microsoft.com/office/powerpoint/2010/main" val="2741291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Daniel 7:12</a:t>
            </a:r>
            <a:endParaRPr lang="en-US" dirty="0"/>
          </a:p>
        </p:txBody>
      </p:sp>
      <p:sp>
        <p:nvSpPr>
          <p:cNvPr id="3" name="Content Placeholder 2">
            <a:extLst>
              <a:ext uri="{FF2B5EF4-FFF2-40B4-BE49-F238E27FC236}">
                <a16:creationId xmlns:a16="http://schemas.microsoft.com/office/drawing/2014/main" id="{2C6C8100-3AA3-BD44-8213-4C9C5B960290}"/>
              </a:ext>
            </a:extLst>
          </p:cNvPr>
          <p:cNvSpPr>
            <a:spLocks noGrp="1"/>
          </p:cNvSpPr>
          <p:nvPr>
            <p:ph idx="1"/>
          </p:nvPr>
        </p:nvSpPr>
        <p:spPr>
          <a:xfrm>
            <a:off x="584200" y="2499360"/>
            <a:ext cx="7950200" cy="4121573"/>
          </a:xfrm>
        </p:spPr>
        <p:txBody>
          <a:bodyPr>
            <a:normAutofit/>
          </a:bodyPr>
          <a:lstStyle/>
          <a:p>
            <a:r>
              <a:rPr lang="en-US" sz="2800" dirty="0">
                <a:latin typeface="Arial" panose="020B0604020202020204" pitchFamily="34" charset="0"/>
                <a:cs typeface="Arial" panose="020B0604020202020204" pitchFamily="34" charset="0"/>
              </a:rPr>
              <a:t>“As concerning the rest of the beasts, they had their dominion taken away: yet their lives were prolonged for a season and time.”</a:t>
            </a:r>
          </a:p>
          <a:p>
            <a:r>
              <a:rPr lang="en-US" sz="2800" dirty="0">
                <a:latin typeface="Arial" panose="020B0604020202020204" pitchFamily="34" charset="0"/>
                <a:cs typeface="Arial" panose="020B0604020202020204" pitchFamily="34" charset="0"/>
              </a:rPr>
              <a:t>The beasts die but still live on.</a:t>
            </a:r>
          </a:p>
          <a:p>
            <a:r>
              <a:rPr lang="en-US" sz="2800" dirty="0">
                <a:latin typeface="Arial" panose="020B0604020202020204" pitchFamily="34" charset="0"/>
                <a:cs typeface="Arial" panose="020B0604020202020204" pitchFamily="34" charset="0"/>
              </a:rPr>
              <a:t>They live on in the 4</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Kingdom.</a:t>
            </a:r>
          </a:p>
          <a:p>
            <a:r>
              <a:rPr lang="en-US" sz="2800" dirty="0">
                <a:latin typeface="Arial" panose="020B0604020202020204" pitchFamily="34" charset="0"/>
                <a:cs typeface="Arial" panose="020B0604020202020204" pitchFamily="34" charset="0"/>
              </a:rPr>
              <a:t>We should expect the largest amount of information in the 4</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Kingdom in Dan. 11.</a:t>
            </a:r>
          </a:p>
          <a:p>
            <a:r>
              <a:rPr lang="en-US" sz="2800" dirty="0">
                <a:latin typeface="Arial" panose="020B0604020202020204" pitchFamily="34" charset="0"/>
                <a:cs typeface="Arial" panose="020B0604020202020204" pitchFamily="34" charset="0"/>
              </a:rPr>
              <a:t>Note: “Rome” is not named.</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691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Rome</a:t>
            </a:r>
            <a:endParaRPr lang="en-US" dirty="0"/>
          </a:p>
        </p:txBody>
      </p:sp>
      <p:sp>
        <p:nvSpPr>
          <p:cNvPr id="3" name="Content Placeholder 2">
            <a:extLst>
              <a:ext uri="{FF2B5EF4-FFF2-40B4-BE49-F238E27FC236}">
                <a16:creationId xmlns:a16="http://schemas.microsoft.com/office/drawing/2014/main" id="{2C6C8100-3AA3-BD44-8213-4C9C5B960290}"/>
              </a:ext>
            </a:extLst>
          </p:cNvPr>
          <p:cNvSpPr>
            <a:spLocks noGrp="1"/>
          </p:cNvSpPr>
          <p:nvPr>
            <p:ph idx="1"/>
          </p:nvPr>
        </p:nvSpPr>
        <p:spPr>
          <a:xfrm>
            <a:off x="3577388" y="1892968"/>
            <a:ext cx="5197643" cy="4965032"/>
          </a:xfrm>
        </p:spPr>
        <p:txBody>
          <a:bodyPr>
            <a:normAutofit lnSpcReduction="10000"/>
          </a:bodyPr>
          <a:lstStyle/>
          <a:p>
            <a:r>
              <a:rPr lang="en-US" sz="2800" dirty="0">
                <a:latin typeface="Arial" panose="020B0604020202020204" pitchFamily="34" charset="0"/>
                <a:cs typeface="Arial" panose="020B0604020202020204" pitchFamily="34" charset="0"/>
              </a:rPr>
              <a:t>The last kingdom is an amalgamation of all the kingdoms before it.</a:t>
            </a:r>
          </a:p>
          <a:p>
            <a:r>
              <a:rPr lang="en-US" sz="2800" dirty="0">
                <a:latin typeface="Arial" panose="020B0604020202020204" pitchFamily="34" charset="0"/>
                <a:cs typeface="Arial" panose="020B0604020202020204" pitchFamily="34" charset="0"/>
              </a:rPr>
              <a:t>The Stone of Dan. 2 doesn’t just affect Rome.</a:t>
            </a:r>
          </a:p>
          <a:p>
            <a:r>
              <a:rPr lang="en-US" sz="2800" dirty="0">
                <a:latin typeface="Arial" panose="020B0604020202020204" pitchFamily="34" charset="0"/>
                <a:cs typeface="Arial" panose="020B0604020202020204" pitchFamily="34" charset="0"/>
              </a:rPr>
              <a:t>The last kingdom is a complex kingdom as we bring all the information together.</a:t>
            </a:r>
          </a:p>
          <a:p>
            <a:r>
              <a:rPr lang="en-US" sz="2800" dirty="0">
                <a:latin typeface="Arial" panose="020B0604020202020204" pitchFamily="34" charset="0"/>
                <a:cs typeface="Arial" panose="020B0604020202020204" pitchFamily="34" charset="0"/>
              </a:rPr>
              <a:t>Dan. 11:14 Rome becomes involved in politics</a:t>
            </a:r>
          </a:p>
          <a:p>
            <a:r>
              <a:rPr lang="en-US" sz="2800" dirty="0">
                <a:latin typeface="Arial" panose="020B0604020202020204" pitchFamily="34" charset="0"/>
                <a:cs typeface="Arial" panose="020B0604020202020204" pitchFamily="34" charset="0"/>
              </a:rPr>
              <a:t>The robbers are the breakers of God’s people.  </a:t>
            </a:r>
          </a:p>
          <a:p>
            <a:endParaRPr lang="en-CA" dirty="0"/>
          </a:p>
        </p:txBody>
      </p:sp>
      <p:pic>
        <p:nvPicPr>
          <p:cNvPr id="5" name="Picture 4">
            <a:extLst>
              <a:ext uri="{FF2B5EF4-FFF2-40B4-BE49-F238E27FC236}">
                <a16:creationId xmlns:a16="http://schemas.microsoft.com/office/drawing/2014/main" id="{493FB766-E06C-BA48-9031-B94115D870E1}"/>
              </a:ext>
            </a:extLst>
          </p:cNvPr>
          <p:cNvPicPr>
            <a:picLocks noChangeAspect="1"/>
          </p:cNvPicPr>
          <p:nvPr/>
        </p:nvPicPr>
        <p:blipFill>
          <a:blip r:embed="rId3"/>
          <a:stretch>
            <a:fillRect/>
          </a:stretch>
        </p:blipFill>
        <p:spPr>
          <a:xfrm>
            <a:off x="313373" y="2057401"/>
            <a:ext cx="2923121" cy="4393451"/>
          </a:xfrm>
          <a:prstGeom prst="rect">
            <a:avLst/>
          </a:prstGeom>
        </p:spPr>
      </p:pic>
    </p:spTree>
    <p:extLst>
      <p:ext uri="{BB962C8B-B14F-4D97-AF65-F5344CB8AC3E}">
        <p14:creationId xmlns:p14="http://schemas.microsoft.com/office/powerpoint/2010/main" val="3884313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094BE6-ED31-A048-8BEC-5096A73B4CB2}"/>
              </a:ext>
            </a:extLst>
          </p:cNvPr>
          <p:cNvPicPr>
            <a:picLocks noChangeAspect="1"/>
          </p:cNvPicPr>
          <p:nvPr/>
        </p:nvPicPr>
        <p:blipFill>
          <a:blip r:embed="rId2"/>
          <a:stretch>
            <a:fillRect/>
          </a:stretch>
        </p:blipFill>
        <p:spPr>
          <a:xfrm>
            <a:off x="3868" y="0"/>
            <a:ext cx="12184264" cy="6858000"/>
          </a:xfrm>
          <a:prstGeom prst="rect">
            <a:avLst/>
          </a:prstGeom>
        </p:spPr>
      </p:pic>
      <p:sp>
        <p:nvSpPr>
          <p:cNvPr id="5" name="TextBox 4">
            <a:extLst>
              <a:ext uri="{FF2B5EF4-FFF2-40B4-BE49-F238E27FC236}">
                <a16:creationId xmlns:a16="http://schemas.microsoft.com/office/drawing/2014/main" id="{66D14961-C4A5-144D-94D0-A68EA2A07604}"/>
              </a:ext>
            </a:extLst>
          </p:cNvPr>
          <p:cNvSpPr txBox="1"/>
          <p:nvPr/>
        </p:nvSpPr>
        <p:spPr>
          <a:xfrm>
            <a:off x="4089399" y="6163733"/>
            <a:ext cx="4013201" cy="519351"/>
          </a:xfrm>
          <a:prstGeom prst="flowChartTerminator">
            <a:avLst/>
          </a:prstGeom>
          <a:solidFill>
            <a:schemeClr val="bg1"/>
          </a:solidFill>
          <a:ln w="12700" cap="rnd" cmpd="dbl">
            <a:solidFill>
              <a:schemeClr val="tx1"/>
            </a:solidFill>
            <a:round/>
          </a:ln>
        </p:spPr>
        <p:txBody>
          <a:bodyPr wrap="square" rtlCol="0">
            <a:spAutoFit/>
          </a:bodyPr>
          <a:lstStyle/>
          <a:p>
            <a:pPr algn="ctr"/>
            <a:r>
              <a:rPr lang="en-US" b="1" dirty="0"/>
              <a:t>Rome Establishes the Vision</a:t>
            </a:r>
          </a:p>
        </p:txBody>
      </p:sp>
    </p:spTree>
    <p:extLst>
      <p:ext uri="{BB962C8B-B14F-4D97-AF65-F5344CB8AC3E}">
        <p14:creationId xmlns:p14="http://schemas.microsoft.com/office/powerpoint/2010/main" val="1843099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History of Rome in Dan. 11</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18769" y="296778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22290" y="26228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6802195" y="26448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509678" y="26228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47215" y="26448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Arc 18">
            <a:extLst>
              <a:ext uri="{FF2B5EF4-FFF2-40B4-BE49-F238E27FC236}">
                <a16:creationId xmlns:a16="http://schemas.microsoft.com/office/drawing/2014/main" id="{F0E2146A-E077-9F45-851F-26AE827DDA37}"/>
              </a:ext>
            </a:extLst>
          </p:cNvPr>
          <p:cNvSpPr/>
          <p:nvPr/>
        </p:nvSpPr>
        <p:spPr>
          <a:xfrm>
            <a:off x="6802195" y="2322095"/>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FCBD8D15-618F-ED4B-AE90-80FC816A852C}"/>
              </a:ext>
            </a:extLst>
          </p:cNvPr>
          <p:cNvSpPr/>
          <p:nvPr/>
        </p:nvSpPr>
        <p:spPr>
          <a:xfrm rot="19306840">
            <a:off x="9020752" y="2872110"/>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F181E311-E09F-244D-B3A6-3129437C9782}"/>
              </a:ext>
            </a:extLst>
          </p:cNvPr>
          <p:cNvSpPr txBox="1"/>
          <p:nvPr/>
        </p:nvSpPr>
        <p:spPr>
          <a:xfrm>
            <a:off x="3832344" y="1976552"/>
            <a:ext cx="1354666" cy="646331"/>
          </a:xfrm>
          <a:prstGeom prst="rect">
            <a:avLst/>
          </a:prstGeom>
          <a:noFill/>
        </p:spPr>
        <p:txBody>
          <a:bodyPr wrap="square" rtlCol="0">
            <a:spAutoFit/>
          </a:bodyPr>
          <a:lstStyle/>
          <a:p>
            <a:pPr algn="ctr"/>
            <a:r>
              <a:rPr lang="en-US" dirty="0"/>
              <a:t>Glorious Land</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641436" y="3151337"/>
            <a:ext cx="1354666" cy="369332"/>
          </a:xfrm>
          <a:prstGeom prst="rect">
            <a:avLst/>
          </a:prstGeom>
          <a:noFill/>
        </p:spPr>
        <p:txBody>
          <a:bodyPr wrap="square" rtlCol="0">
            <a:spAutoFit/>
          </a:bodyPr>
          <a:lstStyle/>
          <a:p>
            <a:pPr algn="ctr"/>
            <a:r>
              <a:rPr lang="en-US" dirty="0"/>
              <a:t>65 BC</a:t>
            </a:r>
          </a:p>
        </p:txBody>
      </p:sp>
      <p:sp>
        <p:nvSpPr>
          <p:cNvPr id="34" name="TextBox 33">
            <a:extLst>
              <a:ext uri="{FF2B5EF4-FFF2-40B4-BE49-F238E27FC236}">
                <a16:creationId xmlns:a16="http://schemas.microsoft.com/office/drawing/2014/main" id="{13B780E8-45F9-4E46-9E4E-3622ED8A9378}"/>
              </a:ext>
            </a:extLst>
          </p:cNvPr>
          <p:cNvSpPr txBox="1"/>
          <p:nvPr/>
        </p:nvSpPr>
        <p:spPr>
          <a:xfrm>
            <a:off x="10151534" y="2469658"/>
            <a:ext cx="1354666" cy="369332"/>
          </a:xfrm>
          <a:prstGeom prst="rect">
            <a:avLst/>
          </a:prstGeom>
          <a:noFill/>
        </p:spPr>
        <p:txBody>
          <a:bodyPr wrap="square" rtlCol="0">
            <a:spAutoFit/>
          </a:bodyPr>
          <a:lstStyle/>
          <a:p>
            <a:pPr algn="ctr"/>
            <a:r>
              <a:rPr lang="en-US" dirty="0"/>
              <a:t>Rome Falls</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41436" y="1992772"/>
            <a:ext cx="1354666" cy="369332"/>
          </a:xfrm>
          <a:prstGeom prst="rect">
            <a:avLst/>
          </a:prstGeom>
          <a:noFill/>
        </p:spPr>
        <p:txBody>
          <a:bodyPr wrap="square" rtlCol="0">
            <a:spAutoFit/>
          </a:bodyPr>
          <a:lstStyle/>
          <a:p>
            <a:pPr algn="ctr"/>
            <a:r>
              <a:rPr lang="en-US" dirty="0"/>
              <a:t>KN - Syria</a:t>
            </a:r>
          </a:p>
        </p:txBody>
      </p:sp>
      <p:sp>
        <p:nvSpPr>
          <p:cNvPr id="36" name="TextBox 35">
            <a:extLst>
              <a:ext uri="{FF2B5EF4-FFF2-40B4-BE49-F238E27FC236}">
                <a16:creationId xmlns:a16="http://schemas.microsoft.com/office/drawing/2014/main" id="{EB84B89A-1F64-A942-8F84-26EADD2A29A5}"/>
              </a:ext>
            </a:extLst>
          </p:cNvPr>
          <p:cNvSpPr txBox="1"/>
          <p:nvPr/>
        </p:nvSpPr>
        <p:spPr>
          <a:xfrm>
            <a:off x="6085584" y="1996385"/>
            <a:ext cx="1354666" cy="369332"/>
          </a:xfrm>
          <a:prstGeom prst="rect">
            <a:avLst/>
          </a:prstGeom>
          <a:noFill/>
        </p:spPr>
        <p:txBody>
          <a:bodyPr wrap="square" rtlCol="0">
            <a:spAutoFit/>
          </a:bodyPr>
          <a:lstStyle/>
          <a:p>
            <a:pPr algn="ctr"/>
            <a:r>
              <a:rPr lang="en-US" dirty="0"/>
              <a:t>Egypt</a:t>
            </a:r>
          </a:p>
        </p:txBody>
      </p:sp>
      <p:sp>
        <p:nvSpPr>
          <p:cNvPr id="37" name="TextBox 36">
            <a:extLst>
              <a:ext uri="{FF2B5EF4-FFF2-40B4-BE49-F238E27FC236}">
                <a16:creationId xmlns:a16="http://schemas.microsoft.com/office/drawing/2014/main" id="{1FA9D6B5-E273-3347-BC2E-D8B9DA01E956}"/>
              </a:ext>
            </a:extLst>
          </p:cNvPr>
          <p:cNvSpPr txBox="1"/>
          <p:nvPr/>
        </p:nvSpPr>
        <p:spPr>
          <a:xfrm>
            <a:off x="7415216" y="2534557"/>
            <a:ext cx="1354666" cy="369332"/>
          </a:xfrm>
          <a:prstGeom prst="rect">
            <a:avLst/>
          </a:prstGeom>
          <a:noFill/>
        </p:spPr>
        <p:txBody>
          <a:bodyPr wrap="square" rtlCol="0">
            <a:spAutoFit/>
          </a:bodyPr>
          <a:lstStyle/>
          <a:p>
            <a:pPr algn="ctr"/>
            <a:r>
              <a:rPr lang="en-US" dirty="0"/>
              <a:t>360 </a:t>
            </a:r>
            <a:r>
              <a:rPr lang="en-US" dirty="0" err="1"/>
              <a:t>yrs</a:t>
            </a:r>
            <a:endParaRPr lang="en-US" dirty="0"/>
          </a:p>
        </p:txBody>
      </p:sp>
      <p:sp>
        <p:nvSpPr>
          <p:cNvPr id="38" name="TextBox 37">
            <a:extLst>
              <a:ext uri="{FF2B5EF4-FFF2-40B4-BE49-F238E27FC236}">
                <a16:creationId xmlns:a16="http://schemas.microsoft.com/office/drawing/2014/main" id="{2EB6158C-4E20-AD47-AAC0-294874CA2642}"/>
              </a:ext>
            </a:extLst>
          </p:cNvPr>
          <p:cNvSpPr txBox="1"/>
          <p:nvPr/>
        </p:nvSpPr>
        <p:spPr>
          <a:xfrm>
            <a:off x="3828822" y="3151337"/>
            <a:ext cx="1354666" cy="369332"/>
          </a:xfrm>
          <a:prstGeom prst="rect">
            <a:avLst/>
          </a:prstGeom>
          <a:noFill/>
        </p:spPr>
        <p:txBody>
          <a:bodyPr wrap="square" rtlCol="0">
            <a:spAutoFit/>
          </a:bodyPr>
          <a:lstStyle/>
          <a:p>
            <a:pPr algn="ctr"/>
            <a:r>
              <a:rPr lang="en-US" dirty="0"/>
              <a:t>63 BC</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21338" y="3148202"/>
            <a:ext cx="1354666" cy="369332"/>
          </a:xfrm>
          <a:prstGeom prst="rect">
            <a:avLst/>
          </a:prstGeom>
          <a:noFill/>
        </p:spPr>
        <p:txBody>
          <a:bodyPr wrap="square" rtlCol="0">
            <a:spAutoFit/>
          </a:bodyPr>
          <a:lstStyle/>
          <a:p>
            <a:pPr algn="ctr"/>
            <a:r>
              <a:rPr lang="en-US" dirty="0"/>
              <a:t>31 BC</a:t>
            </a:r>
          </a:p>
        </p:txBody>
      </p:sp>
      <p:sp>
        <p:nvSpPr>
          <p:cNvPr id="40" name="TextBox 39">
            <a:extLst>
              <a:ext uri="{FF2B5EF4-FFF2-40B4-BE49-F238E27FC236}">
                <a16:creationId xmlns:a16="http://schemas.microsoft.com/office/drawing/2014/main" id="{B8B8DD17-E966-D54C-B560-CA8AC2DF7D02}"/>
              </a:ext>
            </a:extLst>
          </p:cNvPr>
          <p:cNvSpPr txBox="1"/>
          <p:nvPr/>
        </p:nvSpPr>
        <p:spPr>
          <a:xfrm>
            <a:off x="8798853" y="3148202"/>
            <a:ext cx="1354666" cy="369332"/>
          </a:xfrm>
          <a:prstGeom prst="rect">
            <a:avLst/>
          </a:prstGeom>
          <a:noFill/>
        </p:spPr>
        <p:txBody>
          <a:bodyPr wrap="square" rtlCol="0">
            <a:spAutoFit/>
          </a:bodyPr>
          <a:lstStyle/>
          <a:p>
            <a:pPr algn="ctr"/>
            <a:r>
              <a:rPr lang="en-US" dirty="0"/>
              <a:t>330 AD</a:t>
            </a:r>
          </a:p>
        </p:txBody>
      </p:sp>
      <p:sp>
        <p:nvSpPr>
          <p:cNvPr id="43" name="TextBox 42">
            <a:extLst>
              <a:ext uri="{FF2B5EF4-FFF2-40B4-BE49-F238E27FC236}">
                <a16:creationId xmlns:a16="http://schemas.microsoft.com/office/drawing/2014/main" id="{4F1C8447-1D94-8243-9EFD-6BF00ED500F8}"/>
              </a:ext>
            </a:extLst>
          </p:cNvPr>
          <p:cNvSpPr txBox="1"/>
          <p:nvPr/>
        </p:nvSpPr>
        <p:spPr>
          <a:xfrm>
            <a:off x="9863575" y="2706739"/>
            <a:ext cx="1354666" cy="369332"/>
          </a:xfrm>
          <a:prstGeom prst="rect">
            <a:avLst/>
          </a:prstGeom>
          <a:noFill/>
        </p:spPr>
        <p:txBody>
          <a:bodyPr wrap="square" rtlCol="0">
            <a:spAutoFit/>
          </a:bodyPr>
          <a:lstStyle/>
          <a:p>
            <a:pPr algn="ctr"/>
            <a:r>
              <a:rPr lang="en-US" dirty="0"/>
              <a:t>Vs. 24</a:t>
            </a:r>
          </a:p>
        </p:txBody>
      </p:sp>
      <p:sp>
        <p:nvSpPr>
          <p:cNvPr id="44" name="TextBox 43">
            <a:extLst>
              <a:ext uri="{FF2B5EF4-FFF2-40B4-BE49-F238E27FC236}">
                <a16:creationId xmlns:a16="http://schemas.microsoft.com/office/drawing/2014/main" id="{EDD7DB26-3111-4C44-9F62-2EB9D8B8915C}"/>
              </a:ext>
            </a:extLst>
          </p:cNvPr>
          <p:cNvSpPr txBox="1"/>
          <p:nvPr/>
        </p:nvSpPr>
        <p:spPr>
          <a:xfrm>
            <a:off x="5735386" y="2509523"/>
            <a:ext cx="1049866" cy="369332"/>
          </a:xfrm>
          <a:prstGeom prst="rect">
            <a:avLst/>
          </a:prstGeom>
          <a:noFill/>
        </p:spPr>
        <p:txBody>
          <a:bodyPr wrap="square" rtlCol="0">
            <a:spAutoFit/>
          </a:bodyPr>
          <a:lstStyle/>
          <a:p>
            <a:pPr algn="ctr"/>
            <a:r>
              <a:rPr lang="en-US" dirty="0"/>
              <a:t>Vs.17</a:t>
            </a:r>
          </a:p>
        </p:txBody>
      </p:sp>
      <p:sp>
        <p:nvSpPr>
          <p:cNvPr id="45" name="TextBox 44">
            <a:extLst>
              <a:ext uri="{FF2B5EF4-FFF2-40B4-BE49-F238E27FC236}">
                <a16:creationId xmlns:a16="http://schemas.microsoft.com/office/drawing/2014/main" id="{B3E8D06B-63D6-4A4F-9809-544B605B174D}"/>
              </a:ext>
            </a:extLst>
          </p:cNvPr>
          <p:cNvSpPr txBox="1"/>
          <p:nvPr/>
        </p:nvSpPr>
        <p:spPr>
          <a:xfrm>
            <a:off x="1220031" y="2534557"/>
            <a:ext cx="963261" cy="369332"/>
          </a:xfrm>
          <a:prstGeom prst="rect">
            <a:avLst/>
          </a:prstGeom>
          <a:noFill/>
        </p:spPr>
        <p:txBody>
          <a:bodyPr wrap="square" rtlCol="0">
            <a:spAutoFit/>
          </a:bodyPr>
          <a:lstStyle/>
          <a:p>
            <a:pPr algn="ctr"/>
            <a:r>
              <a:rPr lang="en-US" dirty="0"/>
              <a:t>Vs. 16</a:t>
            </a:r>
          </a:p>
        </p:txBody>
      </p:sp>
      <p:sp>
        <p:nvSpPr>
          <p:cNvPr id="46" name="Arc 45">
            <a:extLst>
              <a:ext uri="{FF2B5EF4-FFF2-40B4-BE49-F238E27FC236}">
                <a16:creationId xmlns:a16="http://schemas.microsoft.com/office/drawing/2014/main" id="{5BB30C93-B1C4-664E-BF7F-065967964F11}"/>
              </a:ext>
            </a:extLst>
          </p:cNvPr>
          <p:cNvSpPr/>
          <p:nvPr/>
        </p:nvSpPr>
        <p:spPr>
          <a:xfrm rot="16867395">
            <a:off x="9409829" y="2388209"/>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A4435398-2746-854A-9C12-EFDCAB7A9926}"/>
              </a:ext>
            </a:extLst>
          </p:cNvPr>
          <p:cNvSpPr/>
          <p:nvPr/>
        </p:nvSpPr>
        <p:spPr>
          <a:xfrm rot="16954220">
            <a:off x="9616746" y="2384603"/>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98FBA2E1-EAA8-D34D-829E-3AE0247F1423}"/>
              </a:ext>
            </a:extLst>
          </p:cNvPr>
          <p:cNvSpPr/>
          <p:nvPr/>
        </p:nvSpPr>
        <p:spPr>
          <a:xfrm rot="16933704">
            <a:off x="9211250" y="2385412"/>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7373629-FAD7-7A4E-ABB8-E74274F4F534}"/>
              </a:ext>
            </a:extLst>
          </p:cNvPr>
          <p:cNvSpPr txBox="1"/>
          <p:nvPr/>
        </p:nvSpPr>
        <p:spPr>
          <a:xfrm>
            <a:off x="10255971" y="2083920"/>
            <a:ext cx="1354666" cy="369332"/>
          </a:xfrm>
          <a:prstGeom prst="rect">
            <a:avLst/>
          </a:prstGeom>
          <a:noFill/>
        </p:spPr>
        <p:txBody>
          <a:bodyPr wrap="square" rtlCol="0">
            <a:spAutoFit/>
          </a:bodyPr>
          <a:lstStyle/>
          <a:p>
            <a:pPr algn="ctr"/>
            <a:r>
              <a:rPr lang="en-US" dirty="0"/>
              <a:t>Rev. 8 &amp; 9</a:t>
            </a:r>
          </a:p>
        </p:txBody>
      </p:sp>
      <p:sp>
        <p:nvSpPr>
          <p:cNvPr id="50" name="TextBox 49">
            <a:extLst>
              <a:ext uri="{FF2B5EF4-FFF2-40B4-BE49-F238E27FC236}">
                <a16:creationId xmlns:a16="http://schemas.microsoft.com/office/drawing/2014/main" id="{A8154CE2-50D0-8945-8177-475029EFD49C}"/>
              </a:ext>
            </a:extLst>
          </p:cNvPr>
          <p:cNvSpPr txBox="1"/>
          <p:nvPr/>
        </p:nvSpPr>
        <p:spPr>
          <a:xfrm>
            <a:off x="10229661" y="1836344"/>
            <a:ext cx="1354666" cy="369332"/>
          </a:xfrm>
          <a:prstGeom prst="rect">
            <a:avLst/>
          </a:prstGeom>
          <a:noFill/>
        </p:spPr>
        <p:txBody>
          <a:bodyPr wrap="square" rtlCol="0">
            <a:spAutoFit/>
          </a:bodyPr>
          <a:lstStyle/>
          <a:p>
            <a:pPr algn="ctr"/>
            <a:r>
              <a:rPr lang="en-US" dirty="0"/>
              <a:t>Trumpets</a:t>
            </a:r>
          </a:p>
        </p:txBody>
      </p:sp>
      <p:cxnSp>
        <p:nvCxnSpPr>
          <p:cNvPr id="51" name="Straight Connector 50">
            <a:extLst>
              <a:ext uri="{FF2B5EF4-FFF2-40B4-BE49-F238E27FC236}">
                <a16:creationId xmlns:a16="http://schemas.microsoft.com/office/drawing/2014/main" id="{84F1CBCC-0BEF-9D47-9C9C-2F0752E25E23}"/>
              </a:ext>
            </a:extLst>
          </p:cNvPr>
          <p:cNvCxnSpPr>
            <a:cxnSpLocks/>
          </p:cNvCxnSpPr>
          <p:nvPr/>
        </p:nvCxnSpPr>
        <p:spPr>
          <a:xfrm>
            <a:off x="2318770" y="4687913"/>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2322291" y="4343008"/>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C08BC3-456B-694B-AC6E-7A50012CDB47}"/>
              </a:ext>
            </a:extLst>
          </p:cNvPr>
          <p:cNvCxnSpPr>
            <a:cxnSpLocks/>
          </p:cNvCxnSpPr>
          <p:nvPr/>
        </p:nvCxnSpPr>
        <p:spPr>
          <a:xfrm flipV="1">
            <a:off x="6802196" y="436494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ED407C-732E-2443-93FD-13591380D1BF}"/>
              </a:ext>
            </a:extLst>
          </p:cNvPr>
          <p:cNvCxnSpPr>
            <a:cxnSpLocks/>
          </p:cNvCxnSpPr>
          <p:nvPr/>
        </p:nvCxnSpPr>
        <p:spPr>
          <a:xfrm flipV="1">
            <a:off x="4509679" y="4343008"/>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F4FC86-EC9B-DD41-8266-8FD012C548F5}"/>
              </a:ext>
            </a:extLst>
          </p:cNvPr>
          <p:cNvCxnSpPr>
            <a:cxnSpLocks/>
          </p:cNvCxnSpPr>
          <p:nvPr/>
        </p:nvCxnSpPr>
        <p:spPr>
          <a:xfrm flipV="1">
            <a:off x="9447216" y="436494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0F3CA22A-11B5-4242-840D-85F5326761C2}"/>
              </a:ext>
            </a:extLst>
          </p:cNvPr>
          <p:cNvSpPr/>
          <p:nvPr/>
        </p:nvSpPr>
        <p:spPr>
          <a:xfrm>
            <a:off x="6802196" y="4042219"/>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DEC93D5C-A755-AD42-BFD3-2B886AC02A37}"/>
              </a:ext>
            </a:extLst>
          </p:cNvPr>
          <p:cNvSpPr/>
          <p:nvPr/>
        </p:nvSpPr>
        <p:spPr>
          <a:xfrm rot="19306840">
            <a:off x="9020753" y="4592234"/>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CAFA7ED9-DDC5-C448-A5AE-E4C345DE6D58}"/>
              </a:ext>
            </a:extLst>
          </p:cNvPr>
          <p:cNvSpPr txBox="1"/>
          <p:nvPr/>
        </p:nvSpPr>
        <p:spPr>
          <a:xfrm>
            <a:off x="3842656" y="3826746"/>
            <a:ext cx="1354666" cy="369332"/>
          </a:xfrm>
          <a:prstGeom prst="rect">
            <a:avLst/>
          </a:prstGeom>
          <a:noFill/>
        </p:spPr>
        <p:txBody>
          <a:bodyPr wrap="square" rtlCol="0">
            <a:spAutoFit/>
          </a:bodyPr>
          <a:lstStyle/>
          <a:p>
            <a:pPr algn="ctr"/>
            <a:r>
              <a:rPr lang="en-US" dirty="0"/>
              <a:t>Vandals</a:t>
            </a:r>
          </a:p>
        </p:txBody>
      </p:sp>
      <p:sp>
        <p:nvSpPr>
          <p:cNvPr id="59" name="TextBox 58">
            <a:extLst>
              <a:ext uri="{FF2B5EF4-FFF2-40B4-BE49-F238E27FC236}">
                <a16:creationId xmlns:a16="http://schemas.microsoft.com/office/drawing/2014/main" id="{A26272E8-AB57-4B40-AFBB-AEA0B09F7DDB}"/>
              </a:ext>
            </a:extLst>
          </p:cNvPr>
          <p:cNvSpPr txBox="1"/>
          <p:nvPr/>
        </p:nvSpPr>
        <p:spPr>
          <a:xfrm>
            <a:off x="2658520" y="4812851"/>
            <a:ext cx="733542" cy="276999"/>
          </a:xfrm>
          <a:prstGeom prst="rect">
            <a:avLst/>
          </a:prstGeom>
          <a:noFill/>
        </p:spPr>
        <p:txBody>
          <a:bodyPr wrap="square" rtlCol="0">
            <a:spAutoFit/>
          </a:bodyPr>
          <a:lstStyle/>
          <a:p>
            <a:pPr algn="ctr"/>
            <a:r>
              <a:rPr lang="en-US" sz="1200" dirty="0"/>
              <a:t>508 AD</a:t>
            </a:r>
          </a:p>
        </p:txBody>
      </p:sp>
      <p:sp>
        <p:nvSpPr>
          <p:cNvPr id="60" name="TextBox 59">
            <a:extLst>
              <a:ext uri="{FF2B5EF4-FFF2-40B4-BE49-F238E27FC236}">
                <a16:creationId xmlns:a16="http://schemas.microsoft.com/office/drawing/2014/main" id="{EE9D9422-ECEC-DD44-B543-3B8758D9A8C8}"/>
              </a:ext>
            </a:extLst>
          </p:cNvPr>
          <p:cNvSpPr txBox="1"/>
          <p:nvPr/>
        </p:nvSpPr>
        <p:spPr>
          <a:xfrm>
            <a:off x="10151535" y="4189782"/>
            <a:ext cx="1354666" cy="369332"/>
          </a:xfrm>
          <a:prstGeom prst="rect">
            <a:avLst/>
          </a:prstGeom>
          <a:noFill/>
        </p:spPr>
        <p:txBody>
          <a:bodyPr wrap="square" rtlCol="0">
            <a:spAutoFit/>
          </a:bodyPr>
          <a:lstStyle/>
          <a:p>
            <a:pPr algn="ctr"/>
            <a:r>
              <a:rPr lang="en-US" dirty="0"/>
              <a:t>Rome Falls</a:t>
            </a:r>
          </a:p>
        </p:txBody>
      </p:sp>
      <p:sp>
        <p:nvSpPr>
          <p:cNvPr id="61" name="TextBox 60">
            <a:extLst>
              <a:ext uri="{FF2B5EF4-FFF2-40B4-BE49-F238E27FC236}">
                <a16:creationId xmlns:a16="http://schemas.microsoft.com/office/drawing/2014/main" id="{F08AA5D3-6C09-644B-A8F6-F171878D6DA3}"/>
              </a:ext>
            </a:extLst>
          </p:cNvPr>
          <p:cNvSpPr txBox="1"/>
          <p:nvPr/>
        </p:nvSpPr>
        <p:spPr>
          <a:xfrm>
            <a:off x="1625211" y="3826746"/>
            <a:ext cx="1354666" cy="369332"/>
          </a:xfrm>
          <a:prstGeom prst="rect">
            <a:avLst/>
          </a:prstGeom>
          <a:noFill/>
        </p:spPr>
        <p:txBody>
          <a:bodyPr wrap="square" rtlCol="0">
            <a:spAutoFit/>
          </a:bodyPr>
          <a:lstStyle/>
          <a:p>
            <a:pPr algn="ctr"/>
            <a:r>
              <a:rPr lang="en-US" dirty="0"/>
              <a:t>Heruli</a:t>
            </a:r>
          </a:p>
        </p:txBody>
      </p:sp>
      <p:sp>
        <p:nvSpPr>
          <p:cNvPr id="62" name="TextBox 61">
            <a:extLst>
              <a:ext uri="{FF2B5EF4-FFF2-40B4-BE49-F238E27FC236}">
                <a16:creationId xmlns:a16="http://schemas.microsoft.com/office/drawing/2014/main" id="{4196169E-F183-E04B-A96B-F7E95F60F657}"/>
              </a:ext>
            </a:extLst>
          </p:cNvPr>
          <p:cNvSpPr txBox="1"/>
          <p:nvPr/>
        </p:nvSpPr>
        <p:spPr>
          <a:xfrm>
            <a:off x="6037472" y="3814088"/>
            <a:ext cx="1495559" cy="369332"/>
          </a:xfrm>
          <a:prstGeom prst="rect">
            <a:avLst/>
          </a:prstGeom>
          <a:noFill/>
        </p:spPr>
        <p:txBody>
          <a:bodyPr wrap="square" rtlCol="0">
            <a:spAutoFit/>
          </a:bodyPr>
          <a:lstStyle/>
          <a:p>
            <a:pPr algn="ctr"/>
            <a:r>
              <a:rPr lang="en-US" dirty="0"/>
              <a:t>Ostrogoths</a:t>
            </a:r>
          </a:p>
        </p:txBody>
      </p:sp>
      <p:sp>
        <p:nvSpPr>
          <p:cNvPr id="63" name="TextBox 62">
            <a:extLst>
              <a:ext uri="{FF2B5EF4-FFF2-40B4-BE49-F238E27FC236}">
                <a16:creationId xmlns:a16="http://schemas.microsoft.com/office/drawing/2014/main" id="{27BCC843-E16F-8641-9BC6-171128CFE725}"/>
              </a:ext>
            </a:extLst>
          </p:cNvPr>
          <p:cNvSpPr txBox="1"/>
          <p:nvPr/>
        </p:nvSpPr>
        <p:spPr>
          <a:xfrm>
            <a:off x="7415217" y="4254681"/>
            <a:ext cx="1354666" cy="369332"/>
          </a:xfrm>
          <a:prstGeom prst="rect">
            <a:avLst/>
          </a:prstGeom>
          <a:noFill/>
        </p:spPr>
        <p:txBody>
          <a:bodyPr wrap="square" rtlCol="0">
            <a:spAutoFit/>
          </a:bodyPr>
          <a:lstStyle/>
          <a:p>
            <a:pPr algn="ctr"/>
            <a:r>
              <a:rPr lang="en-US" dirty="0"/>
              <a:t>1260</a:t>
            </a:r>
          </a:p>
        </p:txBody>
      </p:sp>
      <p:sp>
        <p:nvSpPr>
          <p:cNvPr id="64" name="TextBox 63">
            <a:extLst>
              <a:ext uri="{FF2B5EF4-FFF2-40B4-BE49-F238E27FC236}">
                <a16:creationId xmlns:a16="http://schemas.microsoft.com/office/drawing/2014/main" id="{82BFE1B4-3894-0343-BA50-5DADEC50ED8F}"/>
              </a:ext>
            </a:extLst>
          </p:cNvPr>
          <p:cNvSpPr txBox="1"/>
          <p:nvPr/>
        </p:nvSpPr>
        <p:spPr>
          <a:xfrm>
            <a:off x="3279665" y="4812850"/>
            <a:ext cx="784175" cy="276999"/>
          </a:xfrm>
          <a:prstGeom prst="rect">
            <a:avLst/>
          </a:prstGeom>
          <a:noFill/>
        </p:spPr>
        <p:txBody>
          <a:bodyPr wrap="square" rtlCol="0">
            <a:spAutoFit/>
          </a:bodyPr>
          <a:lstStyle/>
          <a:p>
            <a:pPr algn="ctr"/>
            <a:r>
              <a:rPr lang="en-US" sz="1200" dirty="0"/>
              <a:t>538 AD</a:t>
            </a:r>
          </a:p>
        </p:txBody>
      </p:sp>
      <p:sp>
        <p:nvSpPr>
          <p:cNvPr id="66" name="TextBox 65">
            <a:extLst>
              <a:ext uri="{FF2B5EF4-FFF2-40B4-BE49-F238E27FC236}">
                <a16:creationId xmlns:a16="http://schemas.microsoft.com/office/drawing/2014/main" id="{8D142EB8-88DE-284C-A5F4-92089F9A3E3F}"/>
              </a:ext>
            </a:extLst>
          </p:cNvPr>
          <p:cNvSpPr txBox="1"/>
          <p:nvPr/>
        </p:nvSpPr>
        <p:spPr>
          <a:xfrm>
            <a:off x="8702547" y="4770750"/>
            <a:ext cx="1354666" cy="369332"/>
          </a:xfrm>
          <a:prstGeom prst="rect">
            <a:avLst/>
          </a:prstGeom>
          <a:noFill/>
        </p:spPr>
        <p:txBody>
          <a:bodyPr wrap="square" rtlCol="0">
            <a:spAutoFit/>
          </a:bodyPr>
          <a:lstStyle/>
          <a:p>
            <a:pPr algn="ctr"/>
            <a:r>
              <a:rPr lang="en-US" dirty="0"/>
              <a:t>1798</a:t>
            </a:r>
          </a:p>
        </p:txBody>
      </p:sp>
      <p:sp>
        <p:nvSpPr>
          <p:cNvPr id="67" name="TextBox 66">
            <a:extLst>
              <a:ext uri="{FF2B5EF4-FFF2-40B4-BE49-F238E27FC236}">
                <a16:creationId xmlns:a16="http://schemas.microsoft.com/office/drawing/2014/main" id="{B305C327-BA37-D54F-BBA1-7FBE811BB49F}"/>
              </a:ext>
            </a:extLst>
          </p:cNvPr>
          <p:cNvSpPr txBox="1"/>
          <p:nvPr/>
        </p:nvSpPr>
        <p:spPr>
          <a:xfrm>
            <a:off x="8752226" y="3806498"/>
            <a:ext cx="1354666" cy="369332"/>
          </a:xfrm>
          <a:prstGeom prst="rect">
            <a:avLst/>
          </a:prstGeom>
          <a:noFill/>
        </p:spPr>
        <p:txBody>
          <a:bodyPr wrap="square" rtlCol="0">
            <a:spAutoFit/>
          </a:bodyPr>
          <a:lstStyle/>
          <a:p>
            <a:pPr algn="ctr"/>
            <a:r>
              <a:rPr lang="en-US" dirty="0"/>
              <a:t>TOE</a:t>
            </a:r>
          </a:p>
        </p:txBody>
      </p:sp>
      <p:sp>
        <p:nvSpPr>
          <p:cNvPr id="69" name="TextBox 68">
            <a:extLst>
              <a:ext uri="{FF2B5EF4-FFF2-40B4-BE49-F238E27FC236}">
                <a16:creationId xmlns:a16="http://schemas.microsoft.com/office/drawing/2014/main" id="{1F2134C0-6FCE-7542-810A-6D20CBFB03E6}"/>
              </a:ext>
            </a:extLst>
          </p:cNvPr>
          <p:cNvSpPr txBox="1"/>
          <p:nvPr/>
        </p:nvSpPr>
        <p:spPr>
          <a:xfrm>
            <a:off x="1220032" y="4254681"/>
            <a:ext cx="963261" cy="369332"/>
          </a:xfrm>
          <a:prstGeom prst="rect">
            <a:avLst/>
          </a:prstGeom>
          <a:noFill/>
        </p:spPr>
        <p:txBody>
          <a:bodyPr wrap="square" rtlCol="0">
            <a:spAutoFit/>
          </a:bodyPr>
          <a:lstStyle/>
          <a:p>
            <a:pPr algn="ctr"/>
            <a:r>
              <a:rPr lang="en-US" dirty="0"/>
              <a:t>Vs. 31</a:t>
            </a:r>
          </a:p>
        </p:txBody>
      </p:sp>
      <p:sp>
        <p:nvSpPr>
          <p:cNvPr id="72" name="Arc 71">
            <a:extLst>
              <a:ext uri="{FF2B5EF4-FFF2-40B4-BE49-F238E27FC236}">
                <a16:creationId xmlns:a16="http://schemas.microsoft.com/office/drawing/2014/main" id="{167D884B-BC61-D848-ACBB-35D189EA42EC}"/>
              </a:ext>
            </a:extLst>
          </p:cNvPr>
          <p:cNvSpPr/>
          <p:nvPr/>
        </p:nvSpPr>
        <p:spPr>
          <a:xfrm rot="16933704">
            <a:off x="9211251" y="4105536"/>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9651D8ED-9484-4D4D-81C5-F69A937F0C18}"/>
              </a:ext>
            </a:extLst>
          </p:cNvPr>
          <p:cNvSpPr txBox="1"/>
          <p:nvPr/>
        </p:nvSpPr>
        <p:spPr>
          <a:xfrm>
            <a:off x="9975846" y="3838127"/>
            <a:ext cx="1354666" cy="369332"/>
          </a:xfrm>
          <a:prstGeom prst="rect">
            <a:avLst/>
          </a:prstGeom>
          <a:noFill/>
        </p:spPr>
        <p:txBody>
          <a:bodyPr wrap="square" rtlCol="0">
            <a:spAutoFit/>
          </a:bodyPr>
          <a:lstStyle/>
          <a:p>
            <a:r>
              <a:rPr lang="en-US" dirty="0"/>
              <a:t>Rev. 11</a:t>
            </a:r>
          </a:p>
        </p:txBody>
      </p:sp>
      <p:sp>
        <p:nvSpPr>
          <p:cNvPr id="74" name="TextBox 73">
            <a:extLst>
              <a:ext uri="{FF2B5EF4-FFF2-40B4-BE49-F238E27FC236}">
                <a16:creationId xmlns:a16="http://schemas.microsoft.com/office/drawing/2014/main" id="{45ED09E5-4893-5643-8666-2B982C5B77A4}"/>
              </a:ext>
            </a:extLst>
          </p:cNvPr>
          <p:cNvSpPr txBox="1"/>
          <p:nvPr/>
        </p:nvSpPr>
        <p:spPr>
          <a:xfrm>
            <a:off x="9849875" y="3555622"/>
            <a:ext cx="2361604" cy="369332"/>
          </a:xfrm>
          <a:prstGeom prst="rect">
            <a:avLst/>
          </a:prstGeom>
          <a:noFill/>
        </p:spPr>
        <p:txBody>
          <a:bodyPr wrap="square" rtlCol="0">
            <a:spAutoFit/>
          </a:bodyPr>
          <a:lstStyle/>
          <a:p>
            <a:pPr algn="ctr"/>
            <a:r>
              <a:rPr lang="en-US" dirty="0"/>
              <a:t>6</a:t>
            </a:r>
            <a:r>
              <a:rPr lang="en-US" baseline="30000" dirty="0"/>
              <a:t>th</a:t>
            </a:r>
            <a:r>
              <a:rPr lang="en-US" dirty="0"/>
              <a:t> Trumpet Power</a:t>
            </a:r>
          </a:p>
        </p:txBody>
      </p:sp>
      <p:sp>
        <p:nvSpPr>
          <p:cNvPr id="75" name="TextBox 74">
            <a:extLst>
              <a:ext uri="{FF2B5EF4-FFF2-40B4-BE49-F238E27FC236}">
                <a16:creationId xmlns:a16="http://schemas.microsoft.com/office/drawing/2014/main" id="{1A5C63E3-B342-F049-BD3F-5C6D066901BB}"/>
              </a:ext>
            </a:extLst>
          </p:cNvPr>
          <p:cNvSpPr txBox="1"/>
          <p:nvPr/>
        </p:nvSpPr>
        <p:spPr>
          <a:xfrm>
            <a:off x="137045" y="4503247"/>
            <a:ext cx="1354666" cy="369332"/>
          </a:xfrm>
          <a:prstGeom prst="rect">
            <a:avLst/>
          </a:prstGeom>
          <a:noFill/>
        </p:spPr>
        <p:txBody>
          <a:bodyPr wrap="square" rtlCol="0">
            <a:spAutoFit/>
          </a:bodyPr>
          <a:lstStyle/>
          <a:p>
            <a:pPr algn="ctr"/>
            <a:r>
              <a:rPr lang="en-US" b="1" dirty="0"/>
              <a:t>Papal</a:t>
            </a:r>
          </a:p>
        </p:txBody>
      </p:sp>
      <p:sp>
        <p:nvSpPr>
          <p:cNvPr id="76" name="TextBox 75">
            <a:extLst>
              <a:ext uri="{FF2B5EF4-FFF2-40B4-BE49-F238E27FC236}">
                <a16:creationId xmlns:a16="http://schemas.microsoft.com/office/drawing/2014/main" id="{B3217CB1-6FF6-0C47-A0DB-8C29E91E9D6B}"/>
              </a:ext>
            </a:extLst>
          </p:cNvPr>
          <p:cNvSpPr txBox="1"/>
          <p:nvPr/>
        </p:nvSpPr>
        <p:spPr>
          <a:xfrm>
            <a:off x="207009" y="2785006"/>
            <a:ext cx="1354666" cy="369332"/>
          </a:xfrm>
          <a:prstGeom prst="rect">
            <a:avLst/>
          </a:prstGeom>
          <a:noFill/>
        </p:spPr>
        <p:txBody>
          <a:bodyPr wrap="square" rtlCol="0">
            <a:spAutoFit/>
          </a:bodyPr>
          <a:lstStyle/>
          <a:p>
            <a:pPr algn="ctr"/>
            <a:r>
              <a:rPr lang="en-US" b="1" dirty="0"/>
              <a:t>Pagan</a:t>
            </a:r>
          </a:p>
        </p:txBody>
      </p:sp>
      <p:sp>
        <p:nvSpPr>
          <p:cNvPr id="77" name="TextBox 76">
            <a:extLst>
              <a:ext uri="{FF2B5EF4-FFF2-40B4-BE49-F238E27FC236}">
                <a16:creationId xmlns:a16="http://schemas.microsoft.com/office/drawing/2014/main" id="{A5B4ECC9-AE18-5140-9760-7F4FE0456801}"/>
              </a:ext>
            </a:extLst>
          </p:cNvPr>
          <p:cNvSpPr txBox="1"/>
          <p:nvPr/>
        </p:nvSpPr>
        <p:spPr>
          <a:xfrm>
            <a:off x="5422188" y="547087"/>
            <a:ext cx="5483473" cy="369332"/>
          </a:xfrm>
          <a:prstGeom prst="rect">
            <a:avLst/>
          </a:prstGeom>
          <a:noFill/>
        </p:spPr>
        <p:txBody>
          <a:bodyPr wrap="square" rtlCol="0">
            <a:spAutoFit/>
          </a:bodyPr>
          <a:lstStyle/>
          <a:p>
            <a:pPr algn="ctr"/>
            <a:r>
              <a:rPr lang="en-US" b="1" dirty="0"/>
              <a:t>3 Geographical locations conquered</a:t>
            </a:r>
          </a:p>
        </p:txBody>
      </p:sp>
      <p:cxnSp>
        <p:nvCxnSpPr>
          <p:cNvPr id="78" name="Straight Connector 77">
            <a:extLst>
              <a:ext uri="{FF2B5EF4-FFF2-40B4-BE49-F238E27FC236}">
                <a16:creationId xmlns:a16="http://schemas.microsoft.com/office/drawing/2014/main" id="{B456D05A-7377-EA47-BF84-865F75A8F2CC}"/>
              </a:ext>
            </a:extLst>
          </p:cNvPr>
          <p:cNvCxnSpPr>
            <a:cxnSpLocks/>
          </p:cNvCxnSpPr>
          <p:nvPr/>
        </p:nvCxnSpPr>
        <p:spPr>
          <a:xfrm flipV="1">
            <a:off x="3661379" y="4559114"/>
            <a:ext cx="0" cy="112333"/>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3014925" y="4559114"/>
            <a:ext cx="0" cy="134301"/>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A4285CB-5968-DE4A-A831-5EEB17C4C7E0}"/>
              </a:ext>
            </a:extLst>
          </p:cNvPr>
          <p:cNvSpPr txBox="1"/>
          <p:nvPr/>
        </p:nvSpPr>
        <p:spPr>
          <a:xfrm>
            <a:off x="2665533" y="4180641"/>
            <a:ext cx="697888" cy="276999"/>
          </a:xfrm>
          <a:prstGeom prst="rect">
            <a:avLst/>
          </a:prstGeom>
          <a:noFill/>
        </p:spPr>
        <p:txBody>
          <a:bodyPr wrap="square" rtlCol="0">
            <a:spAutoFit/>
          </a:bodyPr>
          <a:lstStyle/>
          <a:p>
            <a:pPr algn="ctr"/>
            <a:r>
              <a:rPr lang="en-US" sz="1200" dirty="0"/>
              <a:t>Power</a:t>
            </a:r>
          </a:p>
        </p:txBody>
      </p:sp>
      <p:sp>
        <p:nvSpPr>
          <p:cNvPr id="90" name="TextBox 89">
            <a:extLst>
              <a:ext uri="{FF2B5EF4-FFF2-40B4-BE49-F238E27FC236}">
                <a16:creationId xmlns:a16="http://schemas.microsoft.com/office/drawing/2014/main" id="{88106028-2A6B-284E-AD4F-FC2CDE8660AB}"/>
              </a:ext>
            </a:extLst>
          </p:cNvPr>
          <p:cNvSpPr txBox="1"/>
          <p:nvPr/>
        </p:nvSpPr>
        <p:spPr>
          <a:xfrm>
            <a:off x="3230085" y="4178255"/>
            <a:ext cx="844180" cy="276999"/>
          </a:xfrm>
          <a:prstGeom prst="rect">
            <a:avLst/>
          </a:prstGeom>
          <a:noFill/>
        </p:spPr>
        <p:txBody>
          <a:bodyPr wrap="square" rtlCol="0">
            <a:spAutoFit/>
          </a:bodyPr>
          <a:lstStyle/>
          <a:p>
            <a:pPr algn="ctr"/>
            <a:r>
              <a:rPr lang="en-US" sz="1200" dirty="0"/>
              <a:t>Authority</a:t>
            </a:r>
          </a:p>
        </p:txBody>
      </p:sp>
      <p:sp>
        <p:nvSpPr>
          <p:cNvPr id="91" name="TextBox 90">
            <a:extLst>
              <a:ext uri="{FF2B5EF4-FFF2-40B4-BE49-F238E27FC236}">
                <a16:creationId xmlns:a16="http://schemas.microsoft.com/office/drawing/2014/main" id="{9072A4D0-50F2-A34B-8457-EE47AD506047}"/>
              </a:ext>
            </a:extLst>
          </p:cNvPr>
          <p:cNvSpPr txBox="1"/>
          <p:nvPr/>
        </p:nvSpPr>
        <p:spPr>
          <a:xfrm>
            <a:off x="9874338" y="3220287"/>
            <a:ext cx="697888" cy="276999"/>
          </a:xfrm>
          <a:prstGeom prst="rect">
            <a:avLst/>
          </a:prstGeom>
          <a:noFill/>
        </p:spPr>
        <p:txBody>
          <a:bodyPr wrap="square" rtlCol="0">
            <a:spAutoFit/>
          </a:bodyPr>
          <a:lstStyle/>
          <a:p>
            <a:pPr algn="ctr"/>
            <a:r>
              <a:rPr lang="en-US" sz="1200" dirty="0"/>
              <a:t>Seat</a:t>
            </a:r>
          </a:p>
        </p:txBody>
      </p:sp>
      <p:cxnSp>
        <p:nvCxnSpPr>
          <p:cNvPr id="92" name="Straight Connector 91">
            <a:extLst>
              <a:ext uri="{FF2B5EF4-FFF2-40B4-BE49-F238E27FC236}">
                <a16:creationId xmlns:a16="http://schemas.microsoft.com/office/drawing/2014/main" id="{1E0DFE75-2C0B-634A-ADEF-1711A10F6BD4}"/>
              </a:ext>
            </a:extLst>
          </p:cNvPr>
          <p:cNvCxnSpPr>
            <a:cxnSpLocks/>
          </p:cNvCxnSpPr>
          <p:nvPr/>
        </p:nvCxnSpPr>
        <p:spPr>
          <a:xfrm>
            <a:off x="2318771" y="620986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5CBD951-2EF6-1547-8EC5-5C8A6AABDD73}"/>
              </a:ext>
            </a:extLst>
          </p:cNvPr>
          <p:cNvCxnSpPr>
            <a:cxnSpLocks/>
          </p:cNvCxnSpPr>
          <p:nvPr/>
        </p:nvCxnSpPr>
        <p:spPr>
          <a:xfrm flipV="1">
            <a:off x="2322292" y="586496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51861A-FFA0-7C4D-96E4-8446A3704990}"/>
              </a:ext>
            </a:extLst>
          </p:cNvPr>
          <p:cNvCxnSpPr>
            <a:cxnSpLocks/>
          </p:cNvCxnSpPr>
          <p:nvPr/>
        </p:nvCxnSpPr>
        <p:spPr>
          <a:xfrm flipV="1">
            <a:off x="6802197" y="588690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F3DD0B9-572C-694E-AA3B-E566744EAC42}"/>
              </a:ext>
            </a:extLst>
          </p:cNvPr>
          <p:cNvCxnSpPr>
            <a:cxnSpLocks/>
          </p:cNvCxnSpPr>
          <p:nvPr/>
        </p:nvCxnSpPr>
        <p:spPr>
          <a:xfrm flipV="1">
            <a:off x="4509680" y="586496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D667702-C01F-2041-B3B1-366431D75979}"/>
              </a:ext>
            </a:extLst>
          </p:cNvPr>
          <p:cNvCxnSpPr>
            <a:cxnSpLocks/>
          </p:cNvCxnSpPr>
          <p:nvPr/>
        </p:nvCxnSpPr>
        <p:spPr>
          <a:xfrm flipV="1">
            <a:off x="9447217" y="588690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97" name="Arc 96">
            <a:extLst>
              <a:ext uri="{FF2B5EF4-FFF2-40B4-BE49-F238E27FC236}">
                <a16:creationId xmlns:a16="http://schemas.microsoft.com/office/drawing/2014/main" id="{9441CDEF-1CF3-D247-B6A8-33E84348C5D4}"/>
              </a:ext>
            </a:extLst>
          </p:cNvPr>
          <p:cNvSpPr/>
          <p:nvPr/>
        </p:nvSpPr>
        <p:spPr>
          <a:xfrm>
            <a:off x="6802197" y="5564175"/>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98">
            <a:extLst>
              <a:ext uri="{FF2B5EF4-FFF2-40B4-BE49-F238E27FC236}">
                <a16:creationId xmlns:a16="http://schemas.microsoft.com/office/drawing/2014/main" id="{23F1033B-8D80-2542-B4C6-3F458A97FB4C}"/>
              </a:ext>
            </a:extLst>
          </p:cNvPr>
          <p:cNvSpPr txBox="1"/>
          <p:nvPr/>
        </p:nvSpPr>
        <p:spPr>
          <a:xfrm>
            <a:off x="3843066" y="5374826"/>
            <a:ext cx="1354666" cy="369332"/>
          </a:xfrm>
          <a:prstGeom prst="rect">
            <a:avLst/>
          </a:prstGeom>
          <a:noFill/>
        </p:spPr>
        <p:txBody>
          <a:bodyPr wrap="square" rtlCol="0">
            <a:spAutoFit/>
          </a:bodyPr>
          <a:lstStyle/>
          <a:p>
            <a:pPr algn="ctr"/>
            <a:r>
              <a:rPr lang="en-US" dirty="0"/>
              <a:t>SL</a:t>
            </a:r>
          </a:p>
        </p:txBody>
      </p:sp>
      <p:sp>
        <p:nvSpPr>
          <p:cNvPr id="100" name="TextBox 99">
            <a:extLst>
              <a:ext uri="{FF2B5EF4-FFF2-40B4-BE49-F238E27FC236}">
                <a16:creationId xmlns:a16="http://schemas.microsoft.com/office/drawing/2014/main" id="{C17316F7-DB90-FD46-9AFA-CFDAD53A70DC}"/>
              </a:ext>
            </a:extLst>
          </p:cNvPr>
          <p:cNvSpPr txBox="1"/>
          <p:nvPr/>
        </p:nvSpPr>
        <p:spPr>
          <a:xfrm>
            <a:off x="1641438" y="6393417"/>
            <a:ext cx="1354666" cy="369332"/>
          </a:xfrm>
          <a:prstGeom prst="rect">
            <a:avLst/>
          </a:prstGeom>
          <a:noFill/>
        </p:spPr>
        <p:txBody>
          <a:bodyPr wrap="square" rtlCol="0">
            <a:spAutoFit/>
          </a:bodyPr>
          <a:lstStyle/>
          <a:p>
            <a:pPr algn="ctr"/>
            <a:r>
              <a:rPr lang="en-US" dirty="0"/>
              <a:t>1989</a:t>
            </a:r>
          </a:p>
        </p:txBody>
      </p:sp>
      <p:sp>
        <p:nvSpPr>
          <p:cNvPr id="102" name="TextBox 101">
            <a:extLst>
              <a:ext uri="{FF2B5EF4-FFF2-40B4-BE49-F238E27FC236}">
                <a16:creationId xmlns:a16="http://schemas.microsoft.com/office/drawing/2014/main" id="{3EC00DAF-2C8A-904F-AD20-D478F83DDFA7}"/>
              </a:ext>
            </a:extLst>
          </p:cNvPr>
          <p:cNvSpPr txBox="1"/>
          <p:nvPr/>
        </p:nvSpPr>
        <p:spPr>
          <a:xfrm>
            <a:off x="1661573" y="5368933"/>
            <a:ext cx="1354666" cy="369332"/>
          </a:xfrm>
          <a:prstGeom prst="rect">
            <a:avLst/>
          </a:prstGeom>
          <a:noFill/>
        </p:spPr>
        <p:txBody>
          <a:bodyPr wrap="square" rtlCol="0">
            <a:spAutoFit/>
          </a:bodyPr>
          <a:lstStyle/>
          <a:p>
            <a:pPr algn="ctr"/>
            <a:r>
              <a:rPr lang="en-US" dirty="0"/>
              <a:t>TOE</a:t>
            </a:r>
          </a:p>
        </p:txBody>
      </p:sp>
      <p:sp>
        <p:nvSpPr>
          <p:cNvPr id="103" name="TextBox 102">
            <a:extLst>
              <a:ext uri="{FF2B5EF4-FFF2-40B4-BE49-F238E27FC236}">
                <a16:creationId xmlns:a16="http://schemas.microsoft.com/office/drawing/2014/main" id="{29D001D1-4645-C841-BF5D-9AF79B655D3A}"/>
              </a:ext>
            </a:extLst>
          </p:cNvPr>
          <p:cNvSpPr txBox="1"/>
          <p:nvPr/>
        </p:nvSpPr>
        <p:spPr>
          <a:xfrm>
            <a:off x="6085584" y="5372542"/>
            <a:ext cx="1354666" cy="369332"/>
          </a:xfrm>
          <a:prstGeom prst="rect">
            <a:avLst/>
          </a:prstGeom>
          <a:noFill/>
        </p:spPr>
        <p:txBody>
          <a:bodyPr wrap="square" rtlCol="0">
            <a:spAutoFit/>
          </a:bodyPr>
          <a:lstStyle/>
          <a:p>
            <a:pPr algn="ctr"/>
            <a:r>
              <a:rPr lang="en-US" dirty="0"/>
              <a:t>World</a:t>
            </a:r>
          </a:p>
        </p:txBody>
      </p:sp>
      <p:sp>
        <p:nvSpPr>
          <p:cNvPr id="104" name="TextBox 103">
            <a:extLst>
              <a:ext uri="{FF2B5EF4-FFF2-40B4-BE49-F238E27FC236}">
                <a16:creationId xmlns:a16="http://schemas.microsoft.com/office/drawing/2014/main" id="{D51106AD-8C71-8D42-A977-371A348E9613}"/>
              </a:ext>
            </a:extLst>
          </p:cNvPr>
          <p:cNvSpPr txBox="1"/>
          <p:nvPr/>
        </p:nvSpPr>
        <p:spPr>
          <a:xfrm>
            <a:off x="7415218" y="5776637"/>
            <a:ext cx="1354666" cy="369332"/>
          </a:xfrm>
          <a:prstGeom prst="rect">
            <a:avLst/>
          </a:prstGeom>
          <a:noFill/>
        </p:spPr>
        <p:txBody>
          <a:bodyPr wrap="square" rtlCol="0">
            <a:spAutoFit/>
          </a:bodyPr>
          <a:lstStyle/>
          <a:p>
            <a:pPr algn="ctr"/>
            <a:r>
              <a:rPr lang="en-US" dirty="0"/>
              <a:t>TT</a:t>
            </a:r>
          </a:p>
        </p:txBody>
      </p:sp>
      <p:sp>
        <p:nvSpPr>
          <p:cNvPr id="105" name="TextBox 104">
            <a:extLst>
              <a:ext uri="{FF2B5EF4-FFF2-40B4-BE49-F238E27FC236}">
                <a16:creationId xmlns:a16="http://schemas.microsoft.com/office/drawing/2014/main" id="{0EADA30E-0496-2244-9C25-AE65C1BB2DE3}"/>
              </a:ext>
            </a:extLst>
          </p:cNvPr>
          <p:cNvSpPr txBox="1"/>
          <p:nvPr/>
        </p:nvSpPr>
        <p:spPr>
          <a:xfrm>
            <a:off x="3828824" y="6393417"/>
            <a:ext cx="1354666" cy="369332"/>
          </a:xfrm>
          <a:prstGeom prst="rect">
            <a:avLst/>
          </a:prstGeom>
          <a:noFill/>
        </p:spPr>
        <p:txBody>
          <a:bodyPr wrap="square" rtlCol="0">
            <a:spAutoFit/>
          </a:bodyPr>
          <a:lstStyle/>
          <a:p>
            <a:pPr algn="ctr"/>
            <a:r>
              <a:rPr lang="en-US" dirty="0"/>
              <a:t>41</a:t>
            </a:r>
          </a:p>
        </p:txBody>
      </p:sp>
      <p:sp>
        <p:nvSpPr>
          <p:cNvPr id="106" name="TextBox 105">
            <a:extLst>
              <a:ext uri="{FF2B5EF4-FFF2-40B4-BE49-F238E27FC236}">
                <a16:creationId xmlns:a16="http://schemas.microsoft.com/office/drawing/2014/main" id="{A4705021-5CFA-E44C-8908-F574F78CF7DE}"/>
              </a:ext>
            </a:extLst>
          </p:cNvPr>
          <p:cNvSpPr txBox="1"/>
          <p:nvPr/>
        </p:nvSpPr>
        <p:spPr>
          <a:xfrm>
            <a:off x="6121340" y="6390282"/>
            <a:ext cx="1354666" cy="369332"/>
          </a:xfrm>
          <a:prstGeom prst="rect">
            <a:avLst/>
          </a:prstGeom>
          <a:noFill/>
        </p:spPr>
        <p:txBody>
          <a:bodyPr wrap="square" rtlCol="0">
            <a:spAutoFit/>
          </a:bodyPr>
          <a:lstStyle/>
          <a:p>
            <a:pPr algn="ctr"/>
            <a:r>
              <a:rPr lang="en-US" dirty="0"/>
              <a:t>42</a:t>
            </a:r>
          </a:p>
        </p:txBody>
      </p:sp>
      <p:sp>
        <p:nvSpPr>
          <p:cNvPr id="107" name="TextBox 106">
            <a:extLst>
              <a:ext uri="{FF2B5EF4-FFF2-40B4-BE49-F238E27FC236}">
                <a16:creationId xmlns:a16="http://schemas.microsoft.com/office/drawing/2014/main" id="{82AB1060-8D49-0C49-9E31-B233491A2D08}"/>
              </a:ext>
            </a:extLst>
          </p:cNvPr>
          <p:cNvSpPr txBox="1"/>
          <p:nvPr/>
        </p:nvSpPr>
        <p:spPr>
          <a:xfrm>
            <a:off x="8798855" y="6390282"/>
            <a:ext cx="1354666" cy="369332"/>
          </a:xfrm>
          <a:prstGeom prst="rect">
            <a:avLst/>
          </a:prstGeom>
          <a:noFill/>
        </p:spPr>
        <p:txBody>
          <a:bodyPr wrap="square" rtlCol="0">
            <a:spAutoFit/>
          </a:bodyPr>
          <a:lstStyle/>
          <a:p>
            <a:pPr algn="ctr"/>
            <a:r>
              <a:rPr lang="en-US" dirty="0"/>
              <a:t>45</a:t>
            </a:r>
          </a:p>
        </p:txBody>
      </p:sp>
      <p:sp>
        <p:nvSpPr>
          <p:cNvPr id="110" name="TextBox 109">
            <a:extLst>
              <a:ext uri="{FF2B5EF4-FFF2-40B4-BE49-F238E27FC236}">
                <a16:creationId xmlns:a16="http://schemas.microsoft.com/office/drawing/2014/main" id="{37917CCE-E67F-D742-AB8D-F6B5AE85005E}"/>
              </a:ext>
            </a:extLst>
          </p:cNvPr>
          <p:cNvSpPr txBox="1"/>
          <p:nvPr/>
        </p:nvSpPr>
        <p:spPr>
          <a:xfrm>
            <a:off x="1126743" y="5453471"/>
            <a:ext cx="963261" cy="646331"/>
          </a:xfrm>
          <a:prstGeom prst="rect">
            <a:avLst/>
          </a:prstGeom>
          <a:noFill/>
        </p:spPr>
        <p:txBody>
          <a:bodyPr wrap="square" rtlCol="0">
            <a:spAutoFit/>
          </a:bodyPr>
          <a:lstStyle/>
          <a:p>
            <a:pPr algn="ctr"/>
            <a:r>
              <a:rPr lang="en-US" dirty="0"/>
              <a:t>Daniel 11:40 B</a:t>
            </a:r>
          </a:p>
        </p:txBody>
      </p:sp>
      <p:sp>
        <p:nvSpPr>
          <p:cNvPr id="115" name="TextBox 114">
            <a:extLst>
              <a:ext uri="{FF2B5EF4-FFF2-40B4-BE49-F238E27FC236}">
                <a16:creationId xmlns:a16="http://schemas.microsoft.com/office/drawing/2014/main" id="{50D02D24-D669-2B4B-B333-7E416AAE890A}"/>
              </a:ext>
            </a:extLst>
          </p:cNvPr>
          <p:cNvSpPr txBox="1"/>
          <p:nvPr/>
        </p:nvSpPr>
        <p:spPr>
          <a:xfrm>
            <a:off x="9711791" y="4571079"/>
            <a:ext cx="1678577" cy="369332"/>
          </a:xfrm>
          <a:prstGeom prst="rect">
            <a:avLst/>
          </a:prstGeom>
          <a:noFill/>
        </p:spPr>
        <p:txBody>
          <a:bodyPr wrap="square" rtlCol="0">
            <a:spAutoFit/>
          </a:bodyPr>
          <a:lstStyle/>
          <a:p>
            <a:pPr algn="ctr"/>
            <a:r>
              <a:rPr lang="en-US" dirty="0"/>
              <a:t>Dan. 11:40 A</a:t>
            </a:r>
          </a:p>
        </p:txBody>
      </p: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43695" y="7883729"/>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8E785D11-31CF-074C-B74D-73AC16FA8DA4}"/>
              </a:ext>
            </a:extLst>
          </p:cNvPr>
          <p:cNvSpPr txBox="1"/>
          <p:nvPr/>
        </p:nvSpPr>
        <p:spPr>
          <a:xfrm>
            <a:off x="207011" y="6027086"/>
            <a:ext cx="1354666" cy="646331"/>
          </a:xfrm>
          <a:prstGeom prst="rect">
            <a:avLst/>
          </a:prstGeom>
          <a:noFill/>
        </p:spPr>
        <p:txBody>
          <a:bodyPr wrap="square" rtlCol="0">
            <a:spAutoFit/>
          </a:bodyPr>
          <a:lstStyle/>
          <a:p>
            <a:pPr algn="ctr"/>
            <a:r>
              <a:rPr lang="en-US" b="1" dirty="0"/>
              <a:t>Modern Rome</a:t>
            </a:r>
          </a:p>
        </p:txBody>
      </p:sp>
      <p:sp>
        <p:nvSpPr>
          <p:cNvPr id="83" name="TextBox 82">
            <a:extLst>
              <a:ext uri="{FF2B5EF4-FFF2-40B4-BE49-F238E27FC236}">
                <a16:creationId xmlns:a16="http://schemas.microsoft.com/office/drawing/2014/main" id="{921207EA-0A57-3845-9345-C3F0CEABB818}"/>
              </a:ext>
            </a:extLst>
          </p:cNvPr>
          <p:cNvSpPr txBox="1"/>
          <p:nvPr/>
        </p:nvSpPr>
        <p:spPr>
          <a:xfrm>
            <a:off x="2248199" y="5655254"/>
            <a:ext cx="1354666" cy="369332"/>
          </a:xfrm>
          <a:prstGeom prst="rect">
            <a:avLst/>
          </a:prstGeom>
          <a:noFill/>
        </p:spPr>
        <p:txBody>
          <a:bodyPr wrap="square" rtlCol="0">
            <a:spAutoFit/>
          </a:bodyPr>
          <a:lstStyle/>
          <a:p>
            <a:pPr algn="ctr"/>
            <a:r>
              <a:rPr lang="en-US" dirty="0"/>
              <a:t>KS Taken</a:t>
            </a:r>
          </a:p>
        </p:txBody>
      </p:sp>
      <p:sp>
        <p:nvSpPr>
          <p:cNvPr id="84" name="TextBox 83">
            <a:extLst>
              <a:ext uri="{FF2B5EF4-FFF2-40B4-BE49-F238E27FC236}">
                <a16:creationId xmlns:a16="http://schemas.microsoft.com/office/drawing/2014/main" id="{7AD635AC-390C-724C-9CE1-95E3D0A94E4B}"/>
              </a:ext>
            </a:extLst>
          </p:cNvPr>
          <p:cNvSpPr txBox="1"/>
          <p:nvPr/>
        </p:nvSpPr>
        <p:spPr>
          <a:xfrm>
            <a:off x="8801365" y="5392589"/>
            <a:ext cx="1289553" cy="369332"/>
          </a:xfrm>
          <a:prstGeom prst="rect">
            <a:avLst/>
          </a:prstGeom>
          <a:noFill/>
        </p:spPr>
        <p:txBody>
          <a:bodyPr wrap="square" rtlCol="0">
            <a:spAutoFit/>
          </a:bodyPr>
          <a:lstStyle/>
          <a:p>
            <a:pPr algn="ctr"/>
            <a:r>
              <a:rPr lang="en-US" dirty="0"/>
              <a:t>SC</a:t>
            </a:r>
          </a:p>
        </p:txBody>
      </p:sp>
      <p:sp>
        <p:nvSpPr>
          <p:cNvPr id="3" name="7-Point Star 2">
            <a:extLst>
              <a:ext uri="{FF2B5EF4-FFF2-40B4-BE49-F238E27FC236}">
                <a16:creationId xmlns:a16="http://schemas.microsoft.com/office/drawing/2014/main" id="{911B7396-AD4F-C044-B8E0-39D4B8ABFF2C}"/>
              </a:ext>
            </a:extLst>
          </p:cNvPr>
          <p:cNvSpPr/>
          <p:nvPr/>
        </p:nvSpPr>
        <p:spPr>
          <a:xfrm>
            <a:off x="3958958" y="5886900"/>
            <a:ext cx="331022" cy="259069"/>
          </a:xfrm>
          <a:prstGeom prst="star7">
            <a:avLst/>
          </a:prstGeom>
          <a:solidFill>
            <a:srgbClr val="FFFF0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82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ssolve">
                                      <p:cBhvr>
                                        <p:cTn id="22" dur="500"/>
                                        <p:tgtEl>
                                          <p:spTgt spid="3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dissolve">
                                      <p:cBhvr>
                                        <p:cTn id="25" dur="500"/>
                                        <p:tgtEl>
                                          <p:spTgt spid="4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dissolve">
                                      <p:cBhvr>
                                        <p:cTn id="31" dur="500"/>
                                        <p:tgtEl>
                                          <p:spTgt spid="7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dissolve">
                                      <p:cBhvr>
                                        <p:cTn id="36" dur="500"/>
                                        <p:tgtEl>
                                          <p:spTgt spid="3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dissolve">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dissolve">
                                      <p:cBhvr>
                                        <p:cTn id="44" dur="500"/>
                                        <p:tgtEl>
                                          <p:spTgt spid="4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dissolve">
                                      <p:cBhvr>
                                        <p:cTn id="47" dur="500"/>
                                        <p:tgtEl>
                                          <p:spTgt spid="3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dissolv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dissolve">
                                      <p:cBhvr>
                                        <p:cTn id="55" dur="500"/>
                                        <p:tgtEl>
                                          <p:spTgt spid="37"/>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dissolv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dissolve">
                                      <p:cBhvr>
                                        <p:cTn id="63" dur="500"/>
                                        <p:tgtEl>
                                          <p:spTgt spid="4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dissolve">
                                      <p:cBhvr>
                                        <p:cTn id="66" dur="500"/>
                                        <p:tgtEl>
                                          <p:spTgt spid="31"/>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dissolv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dissolve">
                                      <p:cBhvr>
                                        <p:cTn id="74" dur="500"/>
                                        <p:tgtEl>
                                          <p:spTgt spid="50"/>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dissolve">
                                      <p:cBhvr>
                                        <p:cTn id="77" dur="500"/>
                                        <p:tgtEl>
                                          <p:spTgt spid="47"/>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dissolve">
                                      <p:cBhvr>
                                        <p:cTn id="80" dur="500"/>
                                        <p:tgtEl>
                                          <p:spTgt spid="46"/>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dissolve">
                                      <p:cBhvr>
                                        <p:cTn id="83" dur="500"/>
                                        <p:tgtEl>
                                          <p:spTgt spid="48"/>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dissolve">
                                      <p:cBhvr>
                                        <p:cTn id="86" dur="500"/>
                                        <p:tgtEl>
                                          <p:spTgt spid="49"/>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dissolve">
                                      <p:cBhvr>
                                        <p:cTn id="91" dur="500"/>
                                        <p:tgtEl>
                                          <p:spTgt spid="75"/>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69"/>
                                        </p:tgtEl>
                                        <p:attrNameLst>
                                          <p:attrName>style.visibility</p:attrName>
                                        </p:attrNameLst>
                                      </p:cBhvr>
                                      <p:to>
                                        <p:strVal val="visible"/>
                                      </p:to>
                                    </p:set>
                                    <p:animEffect transition="in" filter="dissolve">
                                      <p:cBhvr>
                                        <p:cTn id="94" dur="500"/>
                                        <p:tgtEl>
                                          <p:spTgt spid="69"/>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dissolve">
                                      <p:cBhvr>
                                        <p:cTn id="97" dur="500"/>
                                        <p:tgtEl>
                                          <p:spTgt spid="61"/>
                                        </p:tgtEl>
                                      </p:cBhvr>
                                    </p:animEffect>
                                  </p:childTnLst>
                                </p:cTn>
                              </p:par>
                              <p:par>
                                <p:cTn id="98" presetID="9" presetClass="entr" presetSubtype="0" fill="hold"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dissolve">
                                      <p:cBhvr>
                                        <p:cTn id="100" dur="500"/>
                                        <p:tgtEl>
                                          <p:spTgt spid="54"/>
                                        </p:tgtEl>
                                      </p:cBhvr>
                                    </p:animEffect>
                                  </p:childTnLst>
                                </p:cTn>
                              </p:par>
                              <p:par>
                                <p:cTn id="101" presetID="9"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dissolve">
                                      <p:cBhvr>
                                        <p:cTn id="103" dur="500"/>
                                        <p:tgtEl>
                                          <p:spTgt spid="53"/>
                                        </p:tgtEl>
                                      </p:cBhvr>
                                    </p:animEffect>
                                  </p:childTnLst>
                                </p:cTn>
                              </p:par>
                              <p:par>
                                <p:cTn id="104" presetID="9" presetClass="entr" presetSubtype="0" fill="hold" nodeType="withEffect">
                                  <p:stCondLst>
                                    <p:cond delay="0"/>
                                  </p:stCondLst>
                                  <p:childTnLst>
                                    <p:set>
                                      <p:cBhvr>
                                        <p:cTn id="105" dur="1" fill="hold">
                                          <p:stCondLst>
                                            <p:cond delay="0"/>
                                          </p:stCondLst>
                                        </p:cTn>
                                        <p:tgtEl>
                                          <p:spTgt spid="55"/>
                                        </p:tgtEl>
                                        <p:attrNameLst>
                                          <p:attrName>style.visibility</p:attrName>
                                        </p:attrNameLst>
                                      </p:cBhvr>
                                      <p:to>
                                        <p:strVal val="visible"/>
                                      </p:to>
                                    </p:set>
                                    <p:animEffect transition="in" filter="dissolve">
                                      <p:cBhvr>
                                        <p:cTn id="106" dur="500"/>
                                        <p:tgtEl>
                                          <p:spTgt spid="55"/>
                                        </p:tgtEl>
                                      </p:cBhvr>
                                    </p:animEffect>
                                  </p:childTnLst>
                                </p:cTn>
                              </p:par>
                              <p:par>
                                <p:cTn id="107" presetID="9" presetClass="entr" presetSubtype="0"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dissolve">
                                      <p:cBhvr>
                                        <p:cTn id="109" dur="500"/>
                                        <p:tgtEl>
                                          <p:spTgt spid="51"/>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dissolve">
                                      <p:cBhvr>
                                        <p:cTn id="112" dur="500"/>
                                        <p:tgtEl>
                                          <p:spTgt spid="58"/>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62"/>
                                        </p:tgtEl>
                                        <p:attrNameLst>
                                          <p:attrName>style.visibility</p:attrName>
                                        </p:attrNameLst>
                                      </p:cBhvr>
                                      <p:to>
                                        <p:strVal val="visible"/>
                                      </p:to>
                                    </p:set>
                                    <p:animEffect transition="in" filter="dissolve">
                                      <p:cBhvr>
                                        <p:cTn id="115" dur="500"/>
                                        <p:tgtEl>
                                          <p:spTgt spid="62"/>
                                        </p:tgtEl>
                                      </p:cBhvr>
                                    </p:animEffect>
                                  </p:childTnLst>
                                </p:cTn>
                              </p:par>
                              <p:par>
                                <p:cTn id="116" presetID="9" presetClass="entr" presetSubtype="0" fill="hold" nodeType="with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dissolve">
                                      <p:cBhvr>
                                        <p:cTn id="118" dur="500"/>
                                        <p:tgtEl>
                                          <p:spTgt spid="52"/>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91"/>
                                        </p:tgtEl>
                                        <p:attrNameLst>
                                          <p:attrName>style.visibility</p:attrName>
                                        </p:attrNameLst>
                                      </p:cBhvr>
                                      <p:to>
                                        <p:strVal val="visible"/>
                                      </p:to>
                                    </p:set>
                                    <p:animEffect transition="in" filter="dissolve">
                                      <p:cBhvr>
                                        <p:cTn id="123" dur="500"/>
                                        <p:tgtEl>
                                          <p:spTgt spid="91"/>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dissolve">
                                      <p:cBhvr>
                                        <p:cTn id="126" dur="500"/>
                                        <p:tgtEl>
                                          <p:spTgt spid="40"/>
                                        </p:tgtEl>
                                      </p:cBhvr>
                                    </p:animEffect>
                                  </p:childTnLst>
                                </p:cTn>
                              </p:par>
                              <p:par>
                                <p:cTn id="127" presetID="9" presetClass="entr" presetSubtype="0" fill="hold" nodeType="with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dissolve">
                                      <p:cBhvr>
                                        <p:cTn id="129" dur="500"/>
                                        <p:tgtEl>
                                          <p:spTgt spid="79"/>
                                        </p:tgtEl>
                                      </p:cBhvr>
                                    </p:animEffect>
                                  </p:childTnLst>
                                </p:cTn>
                              </p:par>
                              <p:par>
                                <p:cTn id="130" presetID="9" presetClass="entr" presetSubtype="0" fill="hold" nodeType="withEffect">
                                  <p:stCondLst>
                                    <p:cond delay="0"/>
                                  </p:stCondLst>
                                  <p:childTnLst>
                                    <p:set>
                                      <p:cBhvr>
                                        <p:cTn id="131" dur="1" fill="hold">
                                          <p:stCondLst>
                                            <p:cond delay="0"/>
                                          </p:stCondLst>
                                        </p:cTn>
                                        <p:tgtEl>
                                          <p:spTgt spid="78"/>
                                        </p:tgtEl>
                                        <p:attrNameLst>
                                          <p:attrName>style.visibility</p:attrName>
                                        </p:attrNameLst>
                                      </p:cBhvr>
                                      <p:to>
                                        <p:strVal val="visible"/>
                                      </p:to>
                                    </p:set>
                                    <p:animEffect transition="in" filter="dissolve">
                                      <p:cBhvr>
                                        <p:cTn id="132" dur="500"/>
                                        <p:tgtEl>
                                          <p:spTgt spid="78"/>
                                        </p:tgtEl>
                                      </p:cBhvr>
                                    </p:animEffect>
                                  </p:childTnLst>
                                </p:cTn>
                              </p:par>
                              <p:par>
                                <p:cTn id="133" presetID="9" presetClass="entr" presetSubtype="0"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dissolve">
                                      <p:cBhvr>
                                        <p:cTn id="135" dur="500"/>
                                        <p:tgtEl>
                                          <p:spTgt spid="85"/>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59"/>
                                        </p:tgtEl>
                                        <p:attrNameLst>
                                          <p:attrName>style.visibility</p:attrName>
                                        </p:attrNameLst>
                                      </p:cBhvr>
                                      <p:to>
                                        <p:strVal val="visible"/>
                                      </p:to>
                                    </p:set>
                                    <p:animEffect transition="in" filter="dissolve">
                                      <p:cBhvr>
                                        <p:cTn id="138" dur="500"/>
                                        <p:tgtEl>
                                          <p:spTgt spid="59"/>
                                        </p:tgtEl>
                                      </p:cBhvr>
                                    </p:animEffect>
                                  </p:childTnLst>
                                </p:cTn>
                              </p:par>
                              <p:par>
                                <p:cTn id="139" presetID="9" presetClass="entr" presetSubtype="0" fill="hold" grpId="0" nodeType="withEffect">
                                  <p:stCondLst>
                                    <p:cond delay="0"/>
                                  </p:stCondLst>
                                  <p:childTnLst>
                                    <p:set>
                                      <p:cBhvr>
                                        <p:cTn id="140" dur="1" fill="hold">
                                          <p:stCondLst>
                                            <p:cond delay="0"/>
                                          </p:stCondLst>
                                        </p:cTn>
                                        <p:tgtEl>
                                          <p:spTgt spid="90"/>
                                        </p:tgtEl>
                                        <p:attrNameLst>
                                          <p:attrName>style.visibility</p:attrName>
                                        </p:attrNameLst>
                                      </p:cBhvr>
                                      <p:to>
                                        <p:strVal val="visible"/>
                                      </p:to>
                                    </p:set>
                                    <p:animEffect transition="in" filter="dissolve">
                                      <p:cBhvr>
                                        <p:cTn id="141" dur="500"/>
                                        <p:tgtEl>
                                          <p:spTgt spid="90"/>
                                        </p:tgtEl>
                                      </p:cBhvr>
                                    </p:animEffect>
                                  </p:childTnLst>
                                </p:cTn>
                              </p:par>
                              <p:par>
                                <p:cTn id="142" presetID="9" presetClass="entr" presetSubtype="0" fill="hold" grpId="0" nodeType="withEffect">
                                  <p:stCondLst>
                                    <p:cond delay="0"/>
                                  </p:stCondLst>
                                  <p:childTnLst>
                                    <p:set>
                                      <p:cBhvr>
                                        <p:cTn id="143" dur="1" fill="hold">
                                          <p:stCondLst>
                                            <p:cond delay="0"/>
                                          </p:stCondLst>
                                        </p:cTn>
                                        <p:tgtEl>
                                          <p:spTgt spid="64"/>
                                        </p:tgtEl>
                                        <p:attrNameLst>
                                          <p:attrName>style.visibility</p:attrName>
                                        </p:attrNameLst>
                                      </p:cBhvr>
                                      <p:to>
                                        <p:strVal val="visible"/>
                                      </p:to>
                                    </p:set>
                                    <p:animEffect transition="in" filter="dissolve">
                                      <p:cBhvr>
                                        <p:cTn id="144" dur="500"/>
                                        <p:tgtEl>
                                          <p:spTgt spid="64"/>
                                        </p:tgtEl>
                                      </p:cBhvr>
                                    </p:animEffect>
                                  </p:childTnLst>
                                </p:cTn>
                              </p:par>
                            </p:childTnLst>
                          </p:cTn>
                        </p:par>
                      </p:childTnLst>
                    </p:cTn>
                  </p:par>
                  <p:par>
                    <p:cTn id="145" fill="hold">
                      <p:stCondLst>
                        <p:cond delay="indefinite"/>
                      </p:stCondLst>
                      <p:childTnLst>
                        <p:par>
                          <p:cTn id="146" fill="hold">
                            <p:stCondLst>
                              <p:cond delay="0"/>
                            </p:stCondLst>
                            <p:childTnLst>
                              <p:par>
                                <p:cTn id="147" presetID="9" presetClass="entr" presetSubtype="0" fill="hold" grpId="0" nodeType="clickEffect">
                                  <p:stCondLst>
                                    <p:cond delay="0"/>
                                  </p:stCondLst>
                                  <p:childTnLst>
                                    <p:set>
                                      <p:cBhvr>
                                        <p:cTn id="148" dur="1" fill="hold">
                                          <p:stCondLst>
                                            <p:cond delay="0"/>
                                          </p:stCondLst>
                                        </p:cTn>
                                        <p:tgtEl>
                                          <p:spTgt spid="77"/>
                                        </p:tgtEl>
                                        <p:attrNameLst>
                                          <p:attrName>style.visibility</p:attrName>
                                        </p:attrNameLst>
                                      </p:cBhvr>
                                      <p:to>
                                        <p:strVal val="visible"/>
                                      </p:to>
                                    </p:set>
                                    <p:animEffect transition="in" filter="dissolve">
                                      <p:cBhvr>
                                        <p:cTn id="149" dur="500"/>
                                        <p:tgtEl>
                                          <p:spTgt spid="77"/>
                                        </p:tgtEl>
                                      </p:cBhvr>
                                    </p:animEffect>
                                  </p:childTnLst>
                                </p:cTn>
                              </p:par>
                            </p:childTnLst>
                          </p:cTn>
                        </p:par>
                      </p:childTnLst>
                    </p:cTn>
                  </p:par>
                  <p:par>
                    <p:cTn id="150" fill="hold">
                      <p:stCondLst>
                        <p:cond delay="indefinite"/>
                      </p:stCondLst>
                      <p:childTnLst>
                        <p:par>
                          <p:cTn id="151" fill="hold">
                            <p:stCondLst>
                              <p:cond delay="0"/>
                            </p:stCondLst>
                            <p:childTnLst>
                              <p:par>
                                <p:cTn id="152" presetID="9" presetClass="entr" presetSubtype="0" fill="hold" grpId="0" nodeType="clickEffect">
                                  <p:stCondLst>
                                    <p:cond delay="0"/>
                                  </p:stCondLst>
                                  <p:childTnLst>
                                    <p:set>
                                      <p:cBhvr>
                                        <p:cTn id="153" dur="1" fill="hold">
                                          <p:stCondLst>
                                            <p:cond delay="0"/>
                                          </p:stCondLst>
                                        </p:cTn>
                                        <p:tgtEl>
                                          <p:spTgt spid="63"/>
                                        </p:tgtEl>
                                        <p:attrNameLst>
                                          <p:attrName>style.visibility</p:attrName>
                                        </p:attrNameLst>
                                      </p:cBhvr>
                                      <p:to>
                                        <p:strVal val="visible"/>
                                      </p:to>
                                    </p:set>
                                    <p:animEffect transition="in" filter="dissolve">
                                      <p:cBhvr>
                                        <p:cTn id="154" dur="500"/>
                                        <p:tgtEl>
                                          <p:spTgt spid="63"/>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dissolve">
                                      <p:cBhvr>
                                        <p:cTn id="157" dur="500"/>
                                        <p:tgtEl>
                                          <p:spTgt spid="56"/>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115"/>
                                        </p:tgtEl>
                                        <p:attrNameLst>
                                          <p:attrName>style.visibility</p:attrName>
                                        </p:attrNameLst>
                                      </p:cBhvr>
                                      <p:to>
                                        <p:strVal val="visible"/>
                                      </p:to>
                                    </p:set>
                                    <p:animEffect transition="in" filter="dissolve">
                                      <p:cBhvr>
                                        <p:cTn id="162" dur="500"/>
                                        <p:tgtEl>
                                          <p:spTgt spid="115"/>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57"/>
                                        </p:tgtEl>
                                        <p:attrNameLst>
                                          <p:attrName>style.visibility</p:attrName>
                                        </p:attrNameLst>
                                      </p:cBhvr>
                                      <p:to>
                                        <p:strVal val="visible"/>
                                      </p:to>
                                    </p:set>
                                    <p:animEffect transition="in" filter="dissolve">
                                      <p:cBhvr>
                                        <p:cTn id="165" dur="500"/>
                                        <p:tgtEl>
                                          <p:spTgt spid="57"/>
                                        </p:tgtEl>
                                      </p:cBhvr>
                                    </p:animEffect>
                                  </p:childTnLst>
                                </p:cTn>
                              </p:par>
                              <p:par>
                                <p:cTn id="166" presetID="9" presetClass="entr" presetSubtype="0" fill="hold" grpId="0" nodeType="withEffect">
                                  <p:stCondLst>
                                    <p:cond delay="0"/>
                                  </p:stCondLst>
                                  <p:childTnLst>
                                    <p:set>
                                      <p:cBhvr>
                                        <p:cTn id="167" dur="1" fill="hold">
                                          <p:stCondLst>
                                            <p:cond delay="0"/>
                                          </p:stCondLst>
                                        </p:cTn>
                                        <p:tgtEl>
                                          <p:spTgt spid="72"/>
                                        </p:tgtEl>
                                        <p:attrNameLst>
                                          <p:attrName>style.visibility</p:attrName>
                                        </p:attrNameLst>
                                      </p:cBhvr>
                                      <p:to>
                                        <p:strVal val="visible"/>
                                      </p:to>
                                    </p:set>
                                    <p:animEffect transition="in" filter="dissolve">
                                      <p:cBhvr>
                                        <p:cTn id="168" dur="500"/>
                                        <p:tgtEl>
                                          <p:spTgt spid="72"/>
                                        </p:tgtEl>
                                      </p:cBhvr>
                                    </p:animEffect>
                                  </p:childTnLst>
                                </p:cTn>
                              </p:par>
                              <p:par>
                                <p:cTn id="169" presetID="9" presetClass="entr" presetSubtype="0" fill="hold" grpId="0" nodeType="withEffect">
                                  <p:stCondLst>
                                    <p:cond delay="0"/>
                                  </p:stCondLst>
                                  <p:childTnLst>
                                    <p:set>
                                      <p:cBhvr>
                                        <p:cTn id="170" dur="1" fill="hold">
                                          <p:stCondLst>
                                            <p:cond delay="0"/>
                                          </p:stCondLst>
                                        </p:cTn>
                                        <p:tgtEl>
                                          <p:spTgt spid="60"/>
                                        </p:tgtEl>
                                        <p:attrNameLst>
                                          <p:attrName>style.visibility</p:attrName>
                                        </p:attrNameLst>
                                      </p:cBhvr>
                                      <p:to>
                                        <p:strVal val="visible"/>
                                      </p:to>
                                    </p:set>
                                    <p:animEffect transition="in" filter="dissolve">
                                      <p:cBhvr>
                                        <p:cTn id="171" dur="500"/>
                                        <p:tgtEl>
                                          <p:spTgt spid="60"/>
                                        </p:tgtEl>
                                      </p:cBhvr>
                                    </p:animEffect>
                                  </p:childTnLst>
                                </p:cTn>
                              </p:par>
                              <p:par>
                                <p:cTn id="172" presetID="9" presetClass="entr" presetSubtype="0" fill="hold" grpId="0" nodeType="withEffect">
                                  <p:stCondLst>
                                    <p:cond delay="0"/>
                                  </p:stCondLst>
                                  <p:childTnLst>
                                    <p:set>
                                      <p:cBhvr>
                                        <p:cTn id="173" dur="1" fill="hold">
                                          <p:stCondLst>
                                            <p:cond delay="0"/>
                                          </p:stCondLst>
                                        </p:cTn>
                                        <p:tgtEl>
                                          <p:spTgt spid="73"/>
                                        </p:tgtEl>
                                        <p:attrNameLst>
                                          <p:attrName>style.visibility</p:attrName>
                                        </p:attrNameLst>
                                      </p:cBhvr>
                                      <p:to>
                                        <p:strVal val="visible"/>
                                      </p:to>
                                    </p:set>
                                    <p:animEffect transition="in" filter="dissolve">
                                      <p:cBhvr>
                                        <p:cTn id="174" dur="500"/>
                                        <p:tgtEl>
                                          <p:spTgt spid="73"/>
                                        </p:tgtEl>
                                      </p:cBhvr>
                                    </p:animEffect>
                                  </p:childTnLst>
                                </p:cTn>
                              </p:par>
                              <p:par>
                                <p:cTn id="175" presetID="9" presetClass="entr" presetSubtype="0" fill="hold" grpId="0" nodeType="withEffect">
                                  <p:stCondLst>
                                    <p:cond delay="0"/>
                                  </p:stCondLst>
                                  <p:childTnLst>
                                    <p:set>
                                      <p:cBhvr>
                                        <p:cTn id="176" dur="1" fill="hold">
                                          <p:stCondLst>
                                            <p:cond delay="0"/>
                                          </p:stCondLst>
                                        </p:cTn>
                                        <p:tgtEl>
                                          <p:spTgt spid="74"/>
                                        </p:tgtEl>
                                        <p:attrNameLst>
                                          <p:attrName>style.visibility</p:attrName>
                                        </p:attrNameLst>
                                      </p:cBhvr>
                                      <p:to>
                                        <p:strVal val="visible"/>
                                      </p:to>
                                    </p:set>
                                    <p:animEffect transition="in" filter="dissolve">
                                      <p:cBhvr>
                                        <p:cTn id="177" dur="500"/>
                                        <p:tgtEl>
                                          <p:spTgt spid="74"/>
                                        </p:tgtEl>
                                      </p:cBhvr>
                                    </p:animEffect>
                                  </p:childTnLst>
                                </p:cTn>
                              </p:par>
                            </p:childTnLst>
                          </p:cTn>
                        </p:par>
                      </p:childTnLst>
                    </p:cTn>
                  </p:par>
                  <p:par>
                    <p:cTn id="178" fill="hold">
                      <p:stCondLst>
                        <p:cond delay="indefinite"/>
                      </p:stCondLst>
                      <p:childTnLst>
                        <p:par>
                          <p:cTn id="179" fill="hold">
                            <p:stCondLst>
                              <p:cond delay="0"/>
                            </p:stCondLst>
                            <p:childTnLst>
                              <p:par>
                                <p:cTn id="180" presetID="9" presetClass="entr" presetSubtype="0" fill="hold" grpId="0" nodeType="clickEffect">
                                  <p:stCondLst>
                                    <p:cond delay="0"/>
                                  </p:stCondLst>
                                  <p:childTnLst>
                                    <p:set>
                                      <p:cBhvr>
                                        <p:cTn id="181" dur="1" fill="hold">
                                          <p:stCondLst>
                                            <p:cond delay="0"/>
                                          </p:stCondLst>
                                        </p:cTn>
                                        <p:tgtEl>
                                          <p:spTgt spid="67"/>
                                        </p:tgtEl>
                                        <p:attrNameLst>
                                          <p:attrName>style.visibility</p:attrName>
                                        </p:attrNameLst>
                                      </p:cBhvr>
                                      <p:to>
                                        <p:strVal val="visible"/>
                                      </p:to>
                                    </p:set>
                                    <p:animEffect transition="in" filter="dissolve">
                                      <p:cBhvr>
                                        <p:cTn id="182" dur="500"/>
                                        <p:tgtEl>
                                          <p:spTgt spid="67"/>
                                        </p:tgtEl>
                                      </p:cBhvr>
                                    </p:animEffect>
                                  </p:childTnLst>
                                </p:cTn>
                              </p:par>
                              <p:par>
                                <p:cTn id="183" presetID="9" presetClass="entr" presetSubtype="0" fill="hold" grpId="0" nodeType="withEffect">
                                  <p:stCondLst>
                                    <p:cond delay="0"/>
                                  </p:stCondLst>
                                  <p:childTnLst>
                                    <p:set>
                                      <p:cBhvr>
                                        <p:cTn id="184" dur="1" fill="hold">
                                          <p:stCondLst>
                                            <p:cond delay="0"/>
                                          </p:stCondLst>
                                        </p:cTn>
                                        <p:tgtEl>
                                          <p:spTgt spid="66"/>
                                        </p:tgtEl>
                                        <p:attrNameLst>
                                          <p:attrName>style.visibility</p:attrName>
                                        </p:attrNameLst>
                                      </p:cBhvr>
                                      <p:to>
                                        <p:strVal val="visible"/>
                                      </p:to>
                                    </p:set>
                                    <p:animEffect transition="in" filter="dissolve">
                                      <p:cBhvr>
                                        <p:cTn id="185" dur="500"/>
                                        <p:tgtEl>
                                          <p:spTgt spid="66"/>
                                        </p:tgtEl>
                                      </p:cBhvr>
                                    </p:animEffect>
                                  </p:childTnLst>
                                </p:cTn>
                              </p:par>
                            </p:childTnLst>
                          </p:cTn>
                        </p:par>
                      </p:childTnLst>
                    </p:cTn>
                  </p:par>
                  <p:par>
                    <p:cTn id="186" fill="hold">
                      <p:stCondLst>
                        <p:cond delay="indefinite"/>
                      </p:stCondLst>
                      <p:childTnLst>
                        <p:par>
                          <p:cTn id="187" fill="hold">
                            <p:stCondLst>
                              <p:cond delay="0"/>
                            </p:stCondLst>
                            <p:childTnLst>
                              <p:par>
                                <p:cTn id="188" presetID="9" presetClass="entr" presetSubtype="0" fill="hold" grpId="0" nodeType="clickEffect">
                                  <p:stCondLst>
                                    <p:cond delay="0"/>
                                  </p:stCondLst>
                                  <p:childTnLst>
                                    <p:set>
                                      <p:cBhvr>
                                        <p:cTn id="189" dur="1" fill="hold">
                                          <p:stCondLst>
                                            <p:cond delay="0"/>
                                          </p:stCondLst>
                                        </p:cTn>
                                        <p:tgtEl>
                                          <p:spTgt spid="117"/>
                                        </p:tgtEl>
                                        <p:attrNameLst>
                                          <p:attrName>style.visibility</p:attrName>
                                        </p:attrNameLst>
                                      </p:cBhvr>
                                      <p:to>
                                        <p:strVal val="visible"/>
                                      </p:to>
                                    </p:set>
                                    <p:animEffect transition="in" filter="dissolve">
                                      <p:cBhvr>
                                        <p:cTn id="190" dur="500"/>
                                        <p:tgtEl>
                                          <p:spTgt spid="117"/>
                                        </p:tgtEl>
                                      </p:cBhvr>
                                    </p:animEffect>
                                  </p:childTnLst>
                                </p:cTn>
                              </p:par>
                              <p:par>
                                <p:cTn id="191" presetID="9" presetClass="entr" presetSubtype="0" fill="hold" nodeType="withEffect">
                                  <p:stCondLst>
                                    <p:cond delay="0"/>
                                  </p:stCondLst>
                                  <p:childTnLst>
                                    <p:set>
                                      <p:cBhvr>
                                        <p:cTn id="192" dur="1" fill="hold">
                                          <p:stCondLst>
                                            <p:cond delay="0"/>
                                          </p:stCondLst>
                                        </p:cTn>
                                        <p:tgtEl>
                                          <p:spTgt spid="93"/>
                                        </p:tgtEl>
                                        <p:attrNameLst>
                                          <p:attrName>style.visibility</p:attrName>
                                        </p:attrNameLst>
                                      </p:cBhvr>
                                      <p:to>
                                        <p:strVal val="visible"/>
                                      </p:to>
                                    </p:set>
                                    <p:animEffect transition="in" filter="dissolve">
                                      <p:cBhvr>
                                        <p:cTn id="193" dur="500"/>
                                        <p:tgtEl>
                                          <p:spTgt spid="93"/>
                                        </p:tgtEl>
                                      </p:cBhvr>
                                    </p:animEffect>
                                  </p:childTnLst>
                                </p:cTn>
                              </p:par>
                              <p:par>
                                <p:cTn id="194" presetID="9" presetClass="entr" presetSubtype="0" fill="hold" nodeType="withEffect">
                                  <p:stCondLst>
                                    <p:cond delay="0"/>
                                  </p:stCondLst>
                                  <p:childTnLst>
                                    <p:set>
                                      <p:cBhvr>
                                        <p:cTn id="195" dur="1" fill="hold">
                                          <p:stCondLst>
                                            <p:cond delay="0"/>
                                          </p:stCondLst>
                                        </p:cTn>
                                        <p:tgtEl>
                                          <p:spTgt spid="95"/>
                                        </p:tgtEl>
                                        <p:attrNameLst>
                                          <p:attrName>style.visibility</p:attrName>
                                        </p:attrNameLst>
                                      </p:cBhvr>
                                      <p:to>
                                        <p:strVal val="visible"/>
                                      </p:to>
                                    </p:set>
                                    <p:animEffect transition="in" filter="dissolve">
                                      <p:cBhvr>
                                        <p:cTn id="196" dur="500"/>
                                        <p:tgtEl>
                                          <p:spTgt spid="95"/>
                                        </p:tgtEl>
                                      </p:cBhvr>
                                    </p:animEffect>
                                  </p:childTnLst>
                                </p:cTn>
                              </p:par>
                              <p:par>
                                <p:cTn id="197" presetID="9" presetClass="entr" presetSubtype="0" fill="hold" nodeType="withEffect">
                                  <p:stCondLst>
                                    <p:cond delay="0"/>
                                  </p:stCondLst>
                                  <p:childTnLst>
                                    <p:set>
                                      <p:cBhvr>
                                        <p:cTn id="198" dur="1" fill="hold">
                                          <p:stCondLst>
                                            <p:cond delay="0"/>
                                          </p:stCondLst>
                                        </p:cTn>
                                        <p:tgtEl>
                                          <p:spTgt spid="94"/>
                                        </p:tgtEl>
                                        <p:attrNameLst>
                                          <p:attrName>style.visibility</p:attrName>
                                        </p:attrNameLst>
                                      </p:cBhvr>
                                      <p:to>
                                        <p:strVal val="visible"/>
                                      </p:to>
                                    </p:set>
                                    <p:animEffect transition="in" filter="dissolve">
                                      <p:cBhvr>
                                        <p:cTn id="199" dur="500"/>
                                        <p:tgtEl>
                                          <p:spTgt spid="94"/>
                                        </p:tgtEl>
                                      </p:cBhvr>
                                    </p:animEffect>
                                  </p:childTnLst>
                                </p:cTn>
                              </p:par>
                              <p:par>
                                <p:cTn id="200" presetID="9" presetClass="entr" presetSubtype="0" fill="hold" nodeType="withEffect">
                                  <p:stCondLst>
                                    <p:cond delay="0"/>
                                  </p:stCondLst>
                                  <p:childTnLst>
                                    <p:set>
                                      <p:cBhvr>
                                        <p:cTn id="201" dur="1" fill="hold">
                                          <p:stCondLst>
                                            <p:cond delay="0"/>
                                          </p:stCondLst>
                                        </p:cTn>
                                        <p:tgtEl>
                                          <p:spTgt spid="96"/>
                                        </p:tgtEl>
                                        <p:attrNameLst>
                                          <p:attrName>style.visibility</p:attrName>
                                        </p:attrNameLst>
                                      </p:cBhvr>
                                      <p:to>
                                        <p:strVal val="visible"/>
                                      </p:to>
                                    </p:set>
                                    <p:animEffect transition="in" filter="dissolve">
                                      <p:cBhvr>
                                        <p:cTn id="202" dur="500"/>
                                        <p:tgtEl>
                                          <p:spTgt spid="96"/>
                                        </p:tgtEl>
                                      </p:cBhvr>
                                    </p:animEffect>
                                  </p:childTnLst>
                                </p:cTn>
                              </p:par>
                              <p:par>
                                <p:cTn id="203" presetID="9" presetClass="entr" presetSubtype="0" fill="hold" nodeType="withEffect">
                                  <p:stCondLst>
                                    <p:cond delay="0"/>
                                  </p:stCondLst>
                                  <p:childTnLst>
                                    <p:set>
                                      <p:cBhvr>
                                        <p:cTn id="204" dur="1" fill="hold">
                                          <p:stCondLst>
                                            <p:cond delay="0"/>
                                          </p:stCondLst>
                                        </p:cTn>
                                        <p:tgtEl>
                                          <p:spTgt spid="92"/>
                                        </p:tgtEl>
                                        <p:attrNameLst>
                                          <p:attrName>style.visibility</p:attrName>
                                        </p:attrNameLst>
                                      </p:cBhvr>
                                      <p:to>
                                        <p:strVal val="visible"/>
                                      </p:to>
                                    </p:set>
                                    <p:animEffect transition="in" filter="dissolve">
                                      <p:cBhvr>
                                        <p:cTn id="205" dur="500"/>
                                        <p:tgtEl>
                                          <p:spTgt spid="92"/>
                                        </p:tgtEl>
                                      </p:cBhvr>
                                    </p:animEffect>
                                  </p:childTnLst>
                                </p:cTn>
                              </p:par>
                              <p:par>
                                <p:cTn id="206" presetID="9" presetClass="entr" presetSubtype="0" fill="hold" grpId="0" nodeType="withEffect">
                                  <p:stCondLst>
                                    <p:cond delay="0"/>
                                  </p:stCondLst>
                                  <p:childTnLst>
                                    <p:set>
                                      <p:cBhvr>
                                        <p:cTn id="207" dur="1" fill="hold">
                                          <p:stCondLst>
                                            <p:cond delay="0"/>
                                          </p:stCondLst>
                                        </p:cTn>
                                        <p:tgtEl>
                                          <p:spTgt spid="100"/>
                                        </p:tgtEl>
                                        <p:attrNameLst>
                                          <p:attrName>style.visibility</p:attrName>
                                        </p:attrNameLst>
                                      </p:cBhvr>
                                      <p:to>
                                        <p:strVal val="visible"/>
                                      </p:to>
                                    </p:set>
                                    <p:animEffect transition="in" filter="dissolve">
                                      <p:cBhvr>
                                        <p:cTn id="208" dur="500"/>
                                        <p:tgtEl>
                                          <p:spTgt spid="100"/>
                                        </p:tgtEl>
                                      </p:cBhvr>
                                    </p:animEffect>
                                  </p:childTnLst>
                                </p:cTn>
                              </p:par>
                              <p:par>
                                <p:cTn id="209" presetID="9" presetClass="entr" presetSubtype="0" fill="hold" grpId="0" nodeType="withEffect">
                                  <p:stCondLst>
                                    <p:cond delay="0"/>
                                  </p:stCondLst>
                                  <p:childTnLst>
                                    <p:set>
                                      <p:cBhvr>
                                        <p:cTn id="210" dur="1" fill="hold">
                                          <p:stCondLst>
                                            <p:cond delay="0"/>
                                          </p:stCondLst>
                                        </p:cTn>
                                        <p:tgtEl>
                                          <p:spTgt spid="102"/>
                                        </p:tgtEl>
                                        <p:attrNameLst>
                                          <p:attrName>style.visibility</p:attrName>
                                        </p:attrNameLst>
                                      </p:cBhvr>
                                      <p:to>
                                        <p:strVal val="visible"/>
                                      </p:to>
                                    </p:set>
                                    <p:animEffect transition="in" filter="dissolve">
                                      <p:cBhvr>
                                        <p:cTn id="211" dur="500"/>
                                        <p:tgtEl>
                                          <p:spTgt spid="102"/>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110"/>
                                        </p:tgtEl>
                                        <p:attrNameLst>
                                          <p:attrName>style.visibility</p:attrName>
                                        </p:attrNameLst>
                                      </p:cBhvr>
                                      <p:to>
                                        <p:strVal val="visible"/>
                                      </p:to>
                                    </p:set>
                                    <p:animEffect transition="in" filter="dissolve">
                                      <p:cBhvr>
                                        <p:cTn id="214" dur="500"/>
                                        <p:tgtEl>
                                          <p:spTgt spid="110"/>
                                        </p:tgtEl>
                                      </p:cBhvr>
                                    </p:animEffect>
                                  </p:childTnLst>
                                </p:cTn>
                              </p:par>
                              <p:par>
                                <p:cTn id="215" presetID="9" presetClass="entr" presetSubtype="0" fill="hold" grpId="0" nodeType="withEffect">
                                  <p:stCondLst>
                                    <p:cond delay="0"/>
                                  </p:stCondLst>
                                  <p:childTnLst>
                                    <p:set>
                                      <p:cBhvr>
                                        <p:cTn id="216" dur="1" fill="hold">
                                          <p:stCondLst>
                                            <p:cond delay="0"/>
                                          </p:stCondLst>
                                        </p:cTn>
                                        <p:tgtEl>
                                          <p:spTgt spid="83"/>
                                        </p:tgtEl>
                                        <p:attrNameLst>
                                          <p:attrName>style.visibility</p:attrName>
                                        </p:attrNameLst>
                                      </p:cBhvr>
                                      <p:to>
                                        <p:strVal val="visible"/>
                                      </p:to>
                                    </p:set>
                                    <p:animEffect transition="in" filter="dissolve">
                                      <p:cBhvr>
                                        <p:cTn id="217" dur="500"/>
                                        <p:tgtEl>
                                          <p:spTgt spid="83"/>
                                        </p:tgtEl>
                                      </p:cBhvr>
                                    </p:animEffect>
                                  </p:childTnLst>
                                </p:cTn>
                              </p:par>
                            </p:childTnLst>
                          </p:cTn>
                        </p:par>
                      </p:childTnLst>
                    </p:cTn>
                  </p:par>
                  <p:par>
                    <p:cTn id="218" fill="hold">
                      <p:stCondLst>
                        <p:cond delay="indefinite"/>
                      </p:stCondLst>
                      <p:childTnLst>
                        <p:par>
                          <p:cTn id="219" fill="hold">
                            <p:stCondLst>
                              <p:cond delay="0"/>
                            </p:stCondLst>
                            <p:childTnLst>
                              <p:par>
                                <p:cTn id="220" presetID="9" presetClass="entr" presetSubtype="0" fill="hold" grpId="0" nodeType="clickEffect">
                                  <p:stCondLst>
                                    <p:cond delay="0"/>
                                  </p:stCondLst>
                                  <p:childTnLst>
                                    <p:set>
                                      <p:cBhvr>
                                        <p:cTn id="221" dur="1" fill="hold">
                                          <p:stCondLst>
                                            <p:cond delay="0"/>
                                          </p:stCondLst>
                                        </p:cTn>
                                        <p:tgtEl>
                                          <p:spTgt spid="99"/>
                                        </p:tgtEl>
                                        <p:attrNameLst>
                                          <p:attrName>style.visibility</p:attrName>
                                        </p:attrNameLst>
                                      </p:cBhvr>
                                      <p:to>
                                        <p:strVal val="visible"/>
                                      </p:to>
                                    </p:set>
                                    <p:animEffect transition="in" filter="dissolve">
                                      <p:cBhvr>
                                        <p:cTn id="222" dur="500"/>
                                        <p:tgtEl>
                                          <p:spTgt spid="99"/>
                                        </p:tgtEl>
                                      </p:cBhvr>
                                    </p:animEffect>
                                  </p:childTnLst>
                                </p:cTn>
                              </p:par>
                              <p:par>
                                <p:cTn id="223" presetID="9" presetClass="entr" presetSubtype="0" fill="hold" grpId="0" nodeType="withEffect">
                                  <p:stCondLst>
                                    <p:cond delay="0"/>
                                  </p:stCondLst>
                                  <p:childTnLst>
                                    <p:set>
                                      <p:cBhvr>
                                        <p:cTn id="224" dur="1" fill="hold">
                                          <p:stCondLst>
                                            <p:cond delay="0"/>
                                          </p:stCondLst>
                                        </p:cTn>
                                        <p:tgtEl>
                                          <p:spTgt spid="105"/>
                                        </p:tgtEl>
                                        <p:attrNameLst>
                                          <p:attrName>style.visibility</p:attrName>
                                        </p:attrNameLst>
                                      </p:cBhvr>
                                      <p:to>
                                        <p:strVal val="visible"/>
                                      </p:to>
                                    </p:set>
                                    <p:animEffect transition="in" filter="dissolve">
                                      <p:cBhvr>
                                        <p:cTn id="225" dur="500"/>
                                        <p:tgtEl>
                                          <p:spTgt spid="105"/>
                                        </p:tgtEl>
                                      </p:cBhvr>
                                    </p:animEffect>
                                  </p:childTnLst>
                                </p:cTn>
                              </p:par>
                              <p:par>
                                <p:cTn id="226" presetID="9" presetClass="entr" presetSubtype="0" fill="hold" grpId="0" nodeType="withEffect">
                                  <p:stCondLst>
                                    <p:cond delay="0"/>
                                  </p:stCondLst>
                                  <p:childTnLst>
                                    <p:set>
                                      <p:cBhvr>
                                        <p:cTn id="227" dur="1" fill="hold">
                                          <p:stCondLst>
                                            <p:cond delay="0"/>
                                          </p:stCondLst>
                                        </p:cTn>
                                        <p:tgtEl>
                                          <p:spTgt spid="103"/>
                                        </p:tgtEl>
                                        <p:attrNameLst>
                                          <p:attrName>style.visibility</p:attrName>
                                        </p:attrNameLst>
                                      </p:cBhvr>
                                      <p:to>
                                        <p:strVal val="visible"/>
                                      </p:to>
                                    </p:set>
                                    <p:animEffect transition="in" filter="dissolve">
                                      <p:cBhvr>
                                        <p:cTn id="228" dur="500"/>
                                        <p:tgtEl>
                                          <p:spTgt spid="103"/>
                                        </p:tgtEl>
                                      </p:cBhvr>
                                    </p:animEffect>
                                  </p:childTnLst>
                                </p:cTn>
                              </p:par>
                              <p:par>
                                <p:cTn id="229" presetID="9" presetClass="entr" presetSubtype="0" fill="hold" grpId="0" nodeType="with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dissolve">
                                      <p:cBhvr>
                                        <p:cTn id="231" dur="500"/>
                                        <p:tgtEl>
                                          <p:spTgt spid="106"/>
                                        </p:tgtEl>
                                      </p:cBhvr>
                                    </p:animEffect>
                                  </p:childTnLst>
                                </p:cTn>
                              </p:par>
                              <p:par>
                                <p:cTn id="232" presetID="9" presetClass="entr" presetSubtype="0" fill="hold" grpId="0" nodeType="withEffect">
                                  <p:stCondLst>
                                    <p:cond delay="0"/>
                                  </p:stCondLst>
                                  <p:childTnLst>
                                    <p:set>
                                      <p:cBhvr>
                                        <p:cTn id="233" dur="1" fill="hold">
                                          <p:stCondLst>
                                            <p:cond delay="0"/>
                                          </p:stCondLst>
                                        </p:cTn>
                                        <p:tgtEl>
                                          <p:spTgt spid="84"/>
                                        </p:tgtEl>
                                        <p:attrNameLst>
                                          <p:attrName>style.visibility</p:attrName>
                                        </p:attrNameLst>
                                      </p:cBhvr>
                                      <p:to>
                                        <p:strVal val="visible"/>
                                      </p:to>
                                    </p:set>
                                    <p:animEffect transition="in" filter="dissolve">
                                      <p:cBhvr>
                                        <p:cTn id="234" dur="500"/>
                                        <p:tgtEl>
                                          <p:spTgt spid="84"/>
                                        </p:tgtEl>
                                      </p:cBhvr>
                                    </p:animEffect>
                                  </p:childTnLst>
                                </p:cTn>
                              </p:par>
                              <p:par>
                                <p:cTn id="235" presetID="9" presetClass="entr" presetSubtype="0" fill="hold" grpId="0" nodeType="withEffect">
                                  <p:stCondLst>
                                    <p:cond delay="0"/>
                                  </p:stCondLst>
                                  <p:childTnLst>
                                    <p:set>
                                      <p:cBhvr>
                                        <p:cTn id="236" dur="1" fill="hold">
                                          <p:stCondLst>
                                            <p:cond delay="0"/>
                                          </p:stCondLst>
                                        </p:cTn>
                                        <p:tgtEl>
                                          <p:spTgt spid="107"/>
                                        </p:tgtEl>
                                        <p:attrNameLst>
                                          <p:attrName>style.visibility</p:attrName>
                                        </p:attrNameLst>
                                      </p:cBhvr>
                                      <p:to>
                                        <p:strVal val="visible"/>
                                      </p:to>
                                    </p:set>
                                    <p:animEffect transition="in" filter="dissolve">
                                      <p:cBhvr>
                                        <p:cTn id="237" dur="500"/>
                                        <p:tgtEl>
                                          <p:spTgt spid="107"/>
                                        </p:tgtEl>
                                      </p:cBhvr>
                                    </p:animEffect>
                                  </p:childTnLst>
                                </p:cTn>
                              </p:par>
                              <p:par>
                                <p:cTn id="238" presetID="9" presetClass="entr" presetSubtype="0" fill="hold" grpId="0" nodeType="withEffect">
                                  <p:stCondLst>
                                    <p:cond delay="0"/>
                                  </p:stCondLst>
                                  <p:childTnLst>
                                    <p:set>
                                      <p:cBhvr>
                                        <p:cTn id="239" dur="1" fill="hold">
                                          <p:stCondLst>
                                            <p:cond delay="0"/>
                                          </p:stCondLst>
                                        </p:cTn>
                                        <p:tgtEl>
                                          <p:spTgt spid="104"/>
                                        </p:tgtEl>
                                        <p:attrNameLst>
                                          <p:attrName>style.visibility</p:attrName>
                                        </p:attrNameLst>
                                      </p:cBhvr>
                                      <p:to>
                                        <p:strVal val="visible"/>
                                      </p:to>
                                    </p:set>
                                    <p:animEffect transition="in" filter="dissolve">
                                      <p:cBhvr>
                                        <p:cTn id="240" dur="500"/>
                                        <p:tgtEl>
                                          <p:spTgt spid="104"/>
                                        </p:tgtEl>
                                      </p:cBhvr>
                                    </p:animEffect>
                                  </p:childTnLst>
                                </p:cTn>
                              </p:par>
                              <p:par>
                                <p:cTn id="241" presetID="9" presetClass="entr" presetSubtype="0" fill="hold" grpId="0" nodeType="withEffect">
                                  <p:stCondLst>
                                    <p:cond delay="0"/>
                                  </p:stCondLst>
                                  <p:childTnLst>
                                    <p:set>
                                      <p:cBhvr>
                                        <p:cTn id="242" dur="1" fill="hold">
                                          <p:stCondLst>
                                            <p:cond delay="0"/>
                                          </p:stCondLst>
                                        </p:cTn>
                                        <p:tgtEl>
                                          <p:spTgt spid="97"/>
                                        </p:tgtEl>
                                        <p:attrNameLst>
                                          <p:attrName>style.visibility</p:attrName>
                                        </p:attrNameLst>
                                      </p:cBhvr>
                                      <p:to>
                                        <p:strVal val="visible"/>
                                      </p:to>
                                    </p:set>
                                    <p:animEffect transition="in" filter="dissolve">
                                      <p:cBhvr>
                                        <p:cTn id="243" dur="500"/>
                                        <p:tgtEl>
                                          <p:spTgt spid="97"/>
                                        </p:tgtEl>
                                      </p:cBhvr>
                                    </p:animEffect>
                                  </p:childTnLst>
                                </p:cTn>
                              </p:par>
                            </p:childTnLst>
                          </p:cTn>
                        </p:par>
                      </p:childTnLst>
                    </p:cTn>
                  </p:par>
                  <p:par>
                    <p:cTn id="244" fill="hold">
                      <p:stCondLst>
                        <p:cond delay="indefinite"/>
                      </p:stCondLst>
                      <p:childTnLst>
                        <p:par>
                          <p:cTn id="245" fill="hold">
                            <p:stCondLst>
                              <p:cond delay="0"/>
                            </p:stCondLst>
                            <p:childTnLst>
                              <p:par>
                                <p:cTn id="246" presetID="9" presetClass="entr" presetSubtype="0" fill="hold" grpId="0" nodeType="clickEffect">
                                  <p:stCondLst>
                                    <p:cond delay="0"/>
                                  </p:stCondLst>
                                  <p:childTnLst>
                                    <p:set>
                                      <p:cBhvr>
                                        <p:cTn id="247" dur="1" fill="hold">
                                          <p:stCondLst>
                                            <p:cond delay="0"/>
                                          </p:stCondLst>
                                        </p:cTn>
                                        <p:tgtEl>
                                          <p:spTgt spid="3"/>
                                        </p:tgtEl>
                                        <p:attrNameLst>
                                          <p:attrName>style.visibility</p:attrName>
                                        </p:attrNameLst>
                                      </p:cBhvr>
                                      <p:to>
                                        <p:strVal val="visible"/>
                                      </p:to>
                                    </p:set>
                                    <p:animEffect transition="in" filter="dissolve">
                                      <p:cBhvr>
                                        <p:cTn id="2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animBg="1"/>
      <p:bldP spid="32" grpId="0"/>
      <p:bldP spid="33" grpId="0"/>
      <p:bldP spid="34" grpId="0"/>
      <p:bldP spid="35" grpId="0"/>
      <p:bldP spid="36" grpId="0"/>
      <p:bldP spid="37" grpId="0"/>
      <p:bldP spid="38" grpId="0"/>
      <p:bldP spid="39" grpId="0"/>
      <p:bldP spid="40" grpId="0"/>
      <p:bldP spid="43" grpId="0"/>
      <p:bldP spid="44" grpId="0"/>
      <p:bldP spid="45" grpId="0"/>
      <p:bldP spid="46" grpId="0" animBg="1"/>
      <p:bldP spid="47" grpId="0" animBg="1"/>
      <p:bldP spid="48" grpId="0" animBg="1"/>
      <p:bldP spid="49" grpId="0"/>
      <p:bldP spid="50" grpId="0"/>
      <p:bldP spid="56" grpId="0" animBg="1"/>
      <p:bldP spid="57" grpId="0" animBg="1"/>
      <p:bldP spid="58" grpId="0"/>
      <p:bldP spid="59" grpId="0"/>
      <p:bldP spid="60" grpId="0"/>
      <p:bldP spid="61" grpId="0"/>
      <p:bldP spid="62" grpId="0"/>
      <p:bldP spid="63" grpId="0"/>
      <p:bldP spid="64" grpId="0"/>
      <p:bldP spid="66" grpId="0"/>
      <p:bldP spid="67" grpId="0"/>
      <p:bldP spid="69" grpId="0"/>
      <p:bldP spid="72" grpId="0" animBg="1"/>
      <p:bldP spid="73" grpId="0"/>
      <p:bldP spid="74" grpId="0"/>
      <p:bldP spid="75" grpId="0"/>
      <p:bldP spid="76" grpId="0"/>
      <p:bldP spid="77" grpId="0"/>
      <p:bldP spid="85" grpId="0"/>
      <p:bldP spid="90" grpId="0"/>
      <p:bldP spid="91" grpId="0"/>
      <p:bldP spid="97" grpId="0" animBg="1"/>
      <p:bldP spid="99" grpId="0"/>
      <p:bldP spid="100" grpId="0"/>
      <p:bldP spid="102" grpId="0"/>
      <p:bldP spid="103" grpId="0"/>
      <p:bldP spid="104" grpId="0"/>
      <p:bldP spid="105" grpId="0"/>
      <p:bldP spid="106" grpId="0"/>
      <p:bldP spid="107" grpId="0"/>
      <p:bldP spid="110" grpId="0"/>
      <p:bldP spid="115" grpId="0"/>
      <p:bldP spid="117" grpId="0"/>
      <p:bldP spid="83" grpId="0"/>
      <p:bldP spid="8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a:xfrm>
            <a:off x="2891870" y="591160"/>
            <a:ext cx="8610600" cy="1293028"/>
          </a:xfrm>
        </p:spPr>
        <p:txBody>
          <a:bodyPr/>
          <a:lstStyle/>
          <a:p>
            <a:r>
              <a:rPr lang="en-US" dirty="0">
                <a:latin typeface="Arial" panose="020B0604020202020204" pitchFamily="34" charset="0"/>
                <a:cs typeface="Arial" panose="020B0604020202020204" pitchFamily="34" charset="0"/>
              </a:rPr>
              <a:t>How do we fill in the gap?</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15039" y="376788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18560"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5879262"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054666"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43485" y="34449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181E311-E09F-244D-B3A6-3129437C9782}"/>
              </a:ext>
            </a:extLst>
          </p:cNvPr>
          <p:cNvSpPr txBox="1"/>
          <p:nvPr/>
        </p:nvSpPr>
        <p:spPr>
          <a:xfrm>
            <a:off x="3368587" y="2758697"/>
            <a:ext cx="1354666" cy="369332"/>
          </a:xfrm>
          <a:prstGeom prst="rect">
            <a:avLst/>
          </a:prstGeom>
          <a:noFill/>
        </p:spPr>
        <p:txBody>
          <a:bodyPr wrap="square" rtlCol="0">
            <a:spAutoFit/>
          </a:bodyPr>
          <a:lstStyle/>
          <a:p>
            <a:pPr algn="ctr"/>
            <a:r>
              <a:rPr lang="en-US" dirty="0"/>
              <a:t>9/11</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366996" y="3988832"/>
            <a:ext cx="1989171" cy="369332"/>
          </a:xfrm>
          <a:prstGeom prst="rect">
            <a:avLst/>
          </a:prstGeom>
          <a:noFill/>
        </p:spPr>
        <p:txBody>
          <a:bodyPr wrap="square" rtlCol="0">
            <a:spAutoFit/>
          </a:bodyPr>
          <a:lstStyle/>
          <a:p>
            <a:pPr algn="ctr"/>
            <a:r>
              <a:rPr lang="en-US" dirty="0"/>
              <a:t>Dan. Unsealed</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37706" y="2792872"/>
            <a:ext cx="1354666" cy="369332"/>
          </a:xfrm>
          <a:prstGeom prst="rect">
            <a:avLst/>
          </a:prstGeom>
          <a:noFill/>
        </p:spPr>
        <p:txBody>
          <a:bodyPr wrap="square" rtlCol="0">
            <a:spAutoFit/>
          </a:bodyPr>
          <a:lstStyle/>
          <a:p>
            <a:pPr algn="ctr"/>
            <a:r>
              <a:rPr lang="en-US" dirty="0"/>
              <a:t>1989</a:t>
            </a:r>
          </a:p>
        </p:txBody>
      </p:sp>
      <p:sp>
        <p:nvSpPr>
          <p:cNvPr id="36" name="TextBox 35">
            <a:extLst>
              <a:ext uri="{FF2B5EF4-FFF2-40B4-BE49-F238E27FC236}">
                <a16:creationId xmlns:a16="http://schemas.microsoft.com/office/drawing/2014/main" id="{EB84B89A-1F64-A942-8F84-26EADD2A29A5}"/>
              </a:ext>
            </a:extLst>
          </p:cNvPr>
          <p:cNvSpPr txBox="1"/>
          <p:nvPr/>
        </p:nvSpPr>
        <p:spPr>
          <a:xfrm>
            <a:off x="5203868" y="2815169"/>
            <a:ext cx="1354666" cy="369332"/>
          </a:xfrm>
          <a:prstGeom prst="rect">
            <a:avLst/>
          </a:prstGeom>
          <a:noFill/>
        </p:spPr>
        <p:txBody>
          <a:bodyPr wrap="square" rtlCol="0">
            <a:spAutoFit/>
          </a:bodyPr>
          <a:lstStyle/>
          <a:p>
            <a:pPr algn="ctr"/>
            <a:r>
              <a:rPr lang="en-US" dirty="0"/>
              <a:t>2014</a:t>
            </a:r>
          </a:p>
        </p:txBody>
      </p:sp>
      <p:sp>
        <p:nvSpPr>
          <p:cNvPr id="37" name="TextBox 36">
            <a:extLst>
              <a:ext uri="{FF2B5EF4-FFF2-40B4-BE49-F238E27FC236}">
                <a16:creationId xmlns:a16="http://schemas.microsoft.com/office/drawing/2014/main" id="{1FA9D6B5-E273-3347-BC2E-D8B9DA01E956}"/>
              </a:ext>
            </a:extLst>
          </p:cNvPr>
          <p:cNvSpPr txBox="1"/>
          <p:nvPr/>
        </p:nvSpPr>
        <p:spPr>
          <a:xfrm>
            <a:off x="6959840" y="2795020"/>
            <a:ext cx="1354666" cy="369332"/>
          </a:xfrm>
          <a:prstGeom prst="rect">
            <a:avLst/>
          </a:prstGeom>
          <a:noFill/>
        </p:spPr>
        <p:txBody>
          <a:bodyPr wrap="square" rtlCol="0">
            <a:spAutoFit/>
          </a:bodyPr>
          <a:lstStyle/>
          <a:p>
            <a:pPr algn="ctr"/>
            <a:r>
              <a:rPr lang="en-US" dirty="0"/>
              <a:t>2019</a:t>
            </a:r>
          </a:p>
        </p:txBody>
      </p:sp>
      <p:sp>
        <p:nvSpPr>
          <p:cNvPr id="38" name="TextBox 37">
            <a:extLst>
              <a:ext uri="{FF2B5EF4-FFF2-40B4-BE49-F238E27FC236}">
                <a16:creationId xmlns:a16="http://schemas.microsoft.com/office/drawing/2014/main" id="{2EB6158C-4E20-AD47-AAC0-294874CA2642}"/>
              </a:ext>
            </a:extLst>
          </p:cNvPr>
          <p:cNvSpPr txBox="1"/>
          <p:nvPr/>
        </p:nvSpPr>
        <p:spPr>
          <a:xfrm>
            <a:off x="3356167" y="3951521"/>
            <a:ext cx="1354666" cy="369332"/>
          </a:xfrm>
          <a:prstGeom prst="rect">
            <a:avLst/>
          </a:prstGeom>
          <a:noFill/>
        </p:spPr>
        <p:txBody>
          <a:bodyPr wrap="square" rtlCol="0">
            <a:spAutoFit/>
          </a:bodyPr>
          <a:lstStyle/>
          <a:p>
            <a:pPr algn="ctr"/>
            <a:r>
              <a:rPr lang="en-US" dirty="0"/>
              <a:t>Woe</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09935" y="3151641"/>
            <a:ext cx="707529" cy="369332"/>
          </a:xfrm>
          <a:prstGeom prst="rect">
            <a:avLst/>
          </a:prstGeom>
          <a:noFill/>
        </p:spPr>
        <p:txBody>
          <a:bodyPr wrap="square" rtlCol="0">
            <a:spAutoFit/>
          </a:bodyPr>
          <a:lstStyle/>
          <a:p>
            <a:pPr algn="ctr"/>
            <a:r>
              <a:rPr lang="en-US" dirty="0"/>
              <a:t>2016</a:t>
            </a:r>
          </a:p>
        </p:txBody>
      </p:sp>
      <p:sp>
        <p:nvSpPr>
          <p:cNvPr id="50" name="TextBox 49">
            <a:extLst>
              <a:ext uri="{FF2B5EF4-FFF2-40B4-BE49-F238E27FC236}">
                <a16:creationId xmlns:a16="http://schemas.microsoft.com/office/drawing/2014/main" id="{A8154CE2-50D0-8945-8177-475029EFD49C}"/>
              </a:ext>
            </a:extLst>
          </p:cNvPr>
          <p:cNvSpPr txBox="1"/>
          <p:nvPr/>
        </p:nvSpPr>
        <p:spPr>
          <a:xfrm>
            <a:off x="8715812" y="2788757"/>
            <a:ext cx="1354666" cy="369332"/>
          </a:xfrm>
          <a:prstGeom prst="rect">
            <a:avLst/>
          </a:prstGeom>
          <a:noFill/>
        </p:spPr>
        <p:txBody>
          <a:bodyPr wrap="square" rtlCol="0">
            <a:spAutoFit/>
          </a:bodyPr>
          <a:lstStyle/>
          <a:p>
            <a:pPr algn="ctr"/>
            <a:r>
              <a:rPr lang="en-US" dirty="0"/>
              <a:t>2021</a:t>
            </a:r>
          </a:p>
        </p:txBody>
      </p: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3518711" y="3527421"/>
            <a:ext cx="0" cy="262404"/>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3217CB1-6FF6-0C47-A0DB-8C29E91E9D6B}"/>
              </a:ext>
            </a:extLst>
          </p:cNvPr>
          <p:cNvSpPr txBox="1"/>
          <p:nvPr/>
        </p:nvSpPr>
        <p:spPr>
          <a:xfrm>
            <a:off x="203279" y="3585106"/>
            <a:ext cx="1354666" cy="369332"/>
          </a:xfrm>
          <a:prstGeom prst="rect">
            <a:avLst/>
          </a:prstGeom>
          <a:noFill/>
        </p:spPr>
        <p:txBody>
          <a:bodyPr wrap="square" rtlCol="0">
            <a:spAutoFit/>
          </a:bodyPr>
          <a:lstStyle/>
          <a:p>
            <a:pPr algn="ctr"/>
            <a:r>
              <a:rPr lang="en-US" b="1" dirty="0"/>
              <a:t>Priests</a:t>
            </a:r>
          </a:p>
        </p:txBody>
      </p:sp>
      <p:sp>
        <p:nvSpPr>
          <p:cNvPr id="77" name="TextBox 76">
            <a:extLst>
              <a:ext uri="{FF2B5EF4-FFF2-40B4-BE49-F238E27FC236}">
                <a16:creationId xmlns:a16="http://schemas.microsoft.com/office/drawing/2014/main" id="{A5B4ECC9-AE18-5140-9760-7F4FE0456801}"/>
              </a:ext>
            </a:extLst>
          </p:cNvPr>
          <p:cNvSpPr txBox="1"/>
          <p:nvPr/>
        </p:nvSpPr>
        <p:spPr>
          <a:xfrm>
            <a:off x="4218103" y="1748847"/>
            <a:ext cx="5483473" cy="400110"/>
          </a:xfrm>
          <a:prstGeom prst="rect">
            <a:avLst/>
          </a:prstGeom>
          <a:noFill/>
        </p:spPr>
        <p:txBody>
          <a:bodyPr wrap="square" rtlCol="0">
            <a:spAutoFit/>
          </a:bodyPr>
          <a:lstStyle/>
          <a:p>
            <a:pPr algn="ctr"/>
            <a:r>
              <a:rPr lang="en-US" sz="2000" b="1" dirty="0"/>
              <a:t>Reform Lines</a:t>
            </a:r>
          </a:p>
        </p:txBody>
      </p: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2891870" y="3617372"/>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39965" y="8683829"/>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CC5A48D-96B2-9D4C-9806-C4BD1CC419CB}"/>
              </a:ext>
            </a:extLst>
          </p:cNvPr>
          <p:cNvCxnSpPr>
            <a:cxnSpLocks/>
          </p:cNvCxnSpPr>
          <p:nvPr/>
        </p:nvCxnSpPr>
        <p:spPr>
          <a:xfrm flipV="1">
            <a:off x="7663996" y="338859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C7BB27B-BA8C-074F-8E71-A569E4E74991}"/>
              </a:ext>
            </a:extLst>
          </p:cNvPr>
          <p:cNvCxnSpPr>
            <a:cxnSpLocks/>
          </p:cNvCxnSpPr>
          <p:nvPr/>
        </p:nvCxnSpPr>
        <p:spPr>
          <a:xfrm flipV="1">
            <a:off x="4661968" y="3585106"/>
            <a:ext cx="0" cy="188286"/>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D6BB3B7-37B5-B04A-A36F-569EA9951A96}"/>
              </a:ext>
            </a:extLst>
          </p:cNvPr>
          <p:cNvCxnSpPr>
            <a:cxnSpLocks/>
          </p:cNvCxnSpPr>
          <p:nvPr/>
        </p:nvCxnSpPr>
        <p:spPr>
          <a:xfrm flipV="1">
            <a:off x="5307569" y="3506839"/>
            <a:ext cx="0" cy="24735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567141F-F9A6-4447-B670-4D1545785FCB}"/>
              </a:ext>
            </a:extLst>
          </p:cNvPr>
          <p:cNvSpPr txBox="1"/>
          <p:nvPr/>
        </p:nvSpPr>
        <p:spPr>
          <a:xfrm>
            <a:off x="3178336" y="2999835"/>
            <a:ext cx="677333" cy="369332"/>
          </a:xfrm>
          <a:prstGeom prst="rect">
            <a:avLst/>
          </a:prstGeom>
          <a:noFill/>
        </p:spPr>
        <p:txBody>
          <a:bodyPr wrap="square" rtlCol="0">
            <a:spAutoFit/>
          </a:bodyPr>
          <a:lstStyle/>
          <a:p>
            <a:pPr algn="ctr"/>
            <a:r>
              <a:rPr lang="en-US" dirty="0"/>
              <a:t>‘96</a:t>
            </a:r>
          </a:p>
        </p:txBody>
      </p:sp>
      <p:sp>
        <p:nvSpPr>
          <p:cNvPr id="109" name="Arc 108">
            <a:extLst>
              <a:ext uri="{FF2B5EF4-FFF2-40B4-BE49-F238E27FC236}">
                <a16:creationId xmlns:a16="http://schemas.microsoft.com/office/drawing/2014/main" id="{0CAC3897-A2D7-914A-80D5-851AA75761EA}"/>
              </a:ext>
            </a:extLst>
          </p:cNvPr>
          <p:cNvSpPr/>
          <p:nvPr/>
        </p:nvSpPr>
        <p:spPr>
          <a:xfrm rot="9605240">
            <a:off x="2186379" y="2835531"/>
            <a:ext cx="3017194" cy="584997"/>
          </a:xfrm>
          <a:prstGeom prst="arc">
            <a:avLst>
              <a:gd name="adj1" fmla="val 14254555"/>
              <a:gd name="adj2" fmla="val 21298997"/>
            </a:avLst>
          </a:prstGeom>
          <a:ln w="44450">
            <a:solidFill>
              <a:schemeClr val="accent5">
                <a:lumMod val="40000"/>
                <a:lumOff val="6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TextBox 117">
            <a:extLst>
              <a:ext uri="{FF2B5EF4-FFF2-40B4-BE49-F238E27FC236}">
                <a16:creationId xmlns:a16="http://schemas.microsoft.com/office/drawing/2014/main" id="{24AB5C7F-746E-E842-B233-A5C5633AAE80}"/>
              </a:ext>
            </a:extLst>
          </p:cNvPr>
          <p:cNvSpPr txBox="1"/>
          <p:nvPr/>
        </p:nvSpPr>
        <p:spPr>
          <a:xfrm>
            <a:off x="2779695" y="3151641"/>
            <a:ext cx="677333" cy="369332"/>
          </a:xfrm>
          <a:prstGeom prst="rect">
            <a:avLst/>
          </a:prstGeom>
          <a:noFill/>
        </p:spPr>
        <p:txBody>
          <a:bodyPr wrap="square" rtlCol="0">
            <a:spAutoFit/>
          </a:bodyPr>
          <a:lstStyle/>
          <a:p>
            <a:pPr algn="ctr"/>
            <a:r>
              <a:rPr lang="en-US" dirty="0" err="1"/>
              <a:t>IoK</a:t>
            </a:r>
            <a:endParaRPr lang="en-US" dirty="0"/>
          </a:p>
        </p:txBody>
      </p:sp>
      <p:sp>
        <p:nvSpPr>
          <p:cNvPr id="120" name="TextBox 119">
            <a:extLst>
              <a:ext uri="{FF2B5EF4-FFF2-40B4-BE49-F238E27FC236}">
                <a16:creationId xmlns:a16="http://schemas.microsoft.com/office/drawing/2014/main" id="{68D44689-0453-A74B-8841-01E7717A83ED}"/>
              </a:ext>
            </a:extLst>
          </p:cNvPr>
          <p:cNvSpPr txBox="1"/>
          <p:nvPr/>
        </p:nvSpPr>
        <p:spPr>
          <a:xfrm>
            <a:off x="3546540" y="4303886"/>
            <a:ext cx="1514413" cy="646331"/>
          </a:xfrm>
          <a:prstGeom prst="rect">
            <a:avLst/>
          </a:prstGeom>
          <a:noFill/>
        </p:spPr>
        <p:txBody>
          <a:bodyPr wrap="square" rtlCol="0">
            <a:spAutoFit/>
          </a:bodyPr>
          <a:lstStyle/>
          <a:p>
            <a:pPr algn="ctr"/>
            <a:r>
              <a:rPr lang="en-US" dirty="0"/>
              <a:t>Part pf the 7</a:t>
            </a:r>
            <a:r>
              <a:rPr lang="en-US" baseline="30000" dirty="0"/>
              <a:t>th</a:t>
            </a:r>
            <a:r>
              <a:rPr lang="en-US" dirty="0"/>
              <a:t> Trumpet</a:t>
            </a:r>
          </a:p>
        </p:txBody>
      </p:sp>
      <p:sp>
        <p:nvSpPr>
          <p:cNvPr id="121" name="TextBox 120">
            <a:extLst>
              <a:ext uri="{FF2B5EF4-FFF2-40B4-BE49-F238E27FC236}">
                <a16:creationId xmlns:a16="http://schemas.microsoft.com/office/drawing/2014/main" id="{F926D166-926D-C844-8E44-8F86F9B3E037}"/>
              </a:ext>
            </a:extLst>
          </p:cNvPr>
          <p:cNvSpPr txBox="1"/>
          <p:nvPr/>
        </p:nvSpPr>
        <p:spPr>
          <a:xfrm>
            <a:off x="4914570" y="3006123"/>
            <a:ext cx="732221" cy="369332"/>
          </a:xfrm>
          <a:prstGeom prst="rect">
            <a:avLst/>
          </a:prstGeom>
          <a:noFill/>
        </p:spPr>
        <p:txBody>
          <a:bodyPr wrap="square" rtlCol="0">
            <a:spAutoFit/>
          </a:bodyPr>
          <a:lstStyle/>
          <a:p>
            <a:pPr algn="ctr"/>
            <a:r>
              <a:rPr lang="en-US" dirty="0"/>
              <a:t>2012</a:t>
            </a:r>
          </a:p>
        </p:txBody>
      </p:sp>
      <p:sp>
        <p:nvSpPr>
          <p:cNvPr id="122" name="TextBox 121">
            <a:extLst>
              <a:ext uri="{FF2B5EF4-FFF2-40B4-BE49-F238E27FC236}">
                <a16:creationId xmlns:a16="http://schemas.microsoft.com/office/drawing/2014/main" id="{D89F0AD3-52A1-C54A-90E4-10BD27569904}"/>
              </a:ext>
            </a:extLst>
          </p:cNvPr>
          <p:cNvSpPr txBox="1"/>
          <p:nvPr/>
        </p:nvSpPr>
        <p:spPr>
          <a:xfrm>
            <a:off x="4303746" y="3158089"/>
            <a:ext cx="732221" cy="369332"/>
          </a:xfrm>
          <a:prstGeom prst="rect">
            <a:avLst/>
          </a:prstGeom>
          <a:noFill/>
        </p:spPr>
        <p:txBody>
          <a:bodyPr wrap="square" rtlCol="0">
            <a:spAutoFit/>
          </a:bodyPr>
          <a:lstStyle/>
          <a:p>
            <a:pPr algn="ctr"/>
            <a:r>
              <a:rPr lang="en-US" dirty="0">
                <a:solidFill>
                  <a:schemeClr val="accent4">
                    <a:lumMod val="60000"/>
                    <a:lumOff val="40000"/>
                  </a:schemeClr>
                </a:solidFill>
              </a:rPr>
              <a:t>2520</a:t>
            </a:r>
          </a:p>
        </p:txBody>
      </p:sp>
      <p:sp>
        <p:nvSpPr>
          <p:cNvPr id="123" name="TextBox 122">
            <a:extLst>
              <a:ext uri="{FF2B5EF4-FFF2-40B4-BE49-F238E27FC236}">
                <a16:creationId xmlns:a16="http://schemas.microsoft.com/office/drawing/2014/main" id="{9154D388-6973-9343-8EBA-2EF1288BE122}"/>
              </a:ext>
            </a:extLst>
          </p:cNvPr>
          <p:cNvSpPr txBox="1"/>
          <p:nvPr/>
        </p:nvSpPr>
        <p:spPr>
          <a:xfrm>
            <a:off x="4397956" y="3915537"/>
            <a:ext cx="794216" cy="369332"/>
          </a:xfrm>
          <a:prstGeom prst="rect">
            <a:avLst/>
          </a:prstGeom>
          <a:noFill/>
        </p:spPr>
        <p:txBody>
          <a:bodyPr wrap="square" rtlCol="0">
            <a:spAutoFit/>
          </a:bodyPr>
          <a:lstStyle/>
          <a:p>
            <a:pPr algn="ctr"/>
            <a:r>
              <a:rPr lang="en-US" dirty="0"/>
              <a:t>Time</a:t>
            </a:r>
          </a:p>
        </p:txBody>
      </p:sp>
      <p:sp>
        <p:nvSpPr>
          <p:cNvPr id="124" name="TextBox 123">
            <a:extLst>
              <a:ext uri="{FF2B5EF4-FFF2-40B4-BE49-F238E27FC236}">
                <a16:creationId xmlns:a16="http://schemas.microsoft.com/office/drawing/2014/main" id="{CF52E612-EC08-5D49-B1E5-EDDD6AFD2AB8}"/>
              </a:ext>
            </a:extLst>
          </p:cNvPr>
          <p:cNvSpPr txBox="1"/>
          <p:nvPr/>
        </p:nvSpPr>
        <p:spPr>
          <a:xfrm>
            <a:off x="5482154" y="3918180"/>
            <a:ext cx="794216" cy="369332"/>
          </a:xfrm>
          <a:prstGeom prst="rect">
            <a:avLst/>
          </a:prstGeom>
          <a:noFill/>
        </p:spPr>
        <p:txBody>
          <a:bodyPr wrap="square" rtlCol="0">
            <a:spAutoFit/>
          </a:bodyPr>
          <a:lstStyle/>
          <a:p>
            <a:pPr algn="ctr"/>
            <a:r>
              <a:rPr lang="en-US" dirty="0"/>
              <a:t>Test</a:t>
            </a:r>
          </a:p>
        </p:txBody>
      </p:sp>
      <p:cxnSp>
        <p:nvCxnSpPr>
          <p:cNvPr id="125" name="Straight Connector 124">
            <a:extLst>
              <a:ext uri="{FF2B5EF4-FFF2-40B4-BE49-F238E27FC236}">
                <a16:creationId xmlns:a16="http://schemas.microsoft.com/office/drawing/2014/main" id="{BB5DC4A8-7C79-E54C-A93C-F4D09B9EC609}"/>
              </a:ext>
            </a:extLst>
          </p:cNvPr>
          <p:cNvCxnSpPr>
            <a:cxnSpLocks/>
          </p:cNvCxnSpPr>
          <p:nvPr/>
        </p:nvCxnSpPr>
        <p:spPr>
          <a:xfrm flipV="1">
            <a:off x="6462054" y="3599070"/>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0CE9CC7-D6CB-554A-AE4E-E46CFCACB39F}"/>
              </a:ext>
            </a:extLst>
          </p:cNvPr>
          <p:cNvCxnSpPr>
            <a:cxnSpLocks/>
          </p:cNvCxnSpPr>
          <p:nvPr/>
        </p:nvCxnSpPr>
        <p:spPr>
          <a:xfrm flipV="1">
            <a:off x="7048137" y="3506839"/>
            <a:ext cx="0" cy="24434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33855181-44FE-5840-87EE-A19E1BF0091B}"/>
              </a:ext>
            </a:extLst>
          </p:cNvPr>
          <p:cNvSpPr/>
          <p:nvPr/>
        </p:nvSpPr>
        <p:spPr>
          <a:xfrm rot="5400000">
            <a:off x="4698686" y="1236470"/>
            <a:ext cx="583390" cy="2943344"/>
          </a:xfrm>
          <a:prstGeom prst="leftBrace">
            <a:avLst>
              <a:gd name="adj1" fmla="val 8333"/>
              <a:gd name="adj2" fmla="val 5190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a:extLst>
              <a:ext uri="{FF2B5EF4-FFF2-40B4-BE49-F238E27FC236}">
                <a16:creationId xmlns:a16="http://schemas.microsoft.com/office/drawing/2014/main" id="{D0EA06DB-D11D-6C4C-8FFA-E4EBB7BE6D25}"/>
              </a:ext>
            </a:extLst>
          </p:cNvPr>
          <p:cNvSpPr txBox="1"/>
          <p:nvPr/>
        </p:nvSpPr>
        <p:spPr>
          <a:xfrm>
            <a:off x="4553361" y="1983308"/>
            <a:ext cx="794216" cy="369332"/>
          </a:xfrm>
          <a:prstGeom prst="rect">
            <a:avLst/>
          </a:prstGeom>
          <a:noFill/>
        </p:spPr>
        <p:txBody>
          <a:bodyPr wrap="square" rtlCol="0">
            <a:spAutoFit/>
          </a:bodyPr>
          <a:lstStyle/>
          <a:p>
            <a:pPr algn="ctr"/>
            <a:r>
              <a:rPr lang="en-US" dirty="0"/>
              <a:t>20 </a:t>
            </a:r>
            <a:r>
              <a:rPr lang="en-US" dirty="0" err="1"/>
              <a:t>yrs</a:t>
            </a:r>
            <a:endParaRPr lang="en-US" dirty="0"/>
          </a:p>
        </p:txBody>
      </p:sp>
      <p:sp>
        <p:nvSpPr>
          <p:cNvPr id="128" name="TextBox 127">
            <a:extLst>
              <a:ext uri="{FF2B5EF4-FFF2-40B4-BE49-F238E27FC236}">
                <a16:creationId xmlns:a16="http://schemas.microsoft.com/office/drawing/2014/main" id="{72EC4895-9F6B-3B45-BAA4-3D89BCAE08DB}"/>
              </a:ext>
            </a:extLst>
          </p:cNvPr>
          <p:cNvSpPr txBox="1"/>
          <p:nvPr/>
        </p:nvSpPr>
        <p:spPr>
          <a:xfrm>
            <a:off x="6270647" y="4417934"/>
            <a:ext cx="2054277" cy="923330"/>
          </a:xfrm>
          <a:prstGeom prst="rect">
            <a:avLst/>
          </a:prstGeom>
          <a:noFill/>
        </p:spPr>
        <p:txBody>
          <a:bodyPr wrap="square" rtlCol="0">
            <a:spAutoFit/>
          </a:bodyPr>
          <a:lstStyle/>
          <a:p>
            <a:r>
              <a:rPr lang="en-US" dirty="0"/>
              <a:t>Greater understanding of Dan. 11:40-45</a:t>
            </a:r>
          </a:p>
        </p:txBody>
      </p:sp>
      <p:sp>
        <p:nvSpPr>
          <p:cNvPr id="129" name="TextBox 128">
            <a:extLst>
              <a:ext uri="{FF2B5EF4-FFF2-40B4-BE49-F238E27FC236}">
                <a16:creationId xmlns:a16="http://schemas.microsoft.com/office/drawing/2014/main" id="{250B8D53-B642-2C46-B3B7-CBF5F87C0A94}"/>
              </a:ext>
            </a:extLst>
          </p:cNvPr>
          <p:cNvSpPr txBox="1"/>
          <p:nvPr/>
        </p:nvSpPr>
        <p:spPr>
          <a:xfrm>
            <a:off x="6270647" y="5312291"/>
            <a:ext cx="1243640" cy="369332"/>
          </a:xfrm>
          <a:prstGeom prst="rect">
            <a:avLst/>
          </a:prstGeom>
          <a:noFill/>
        </p:spPr>
        <p:txBody>
          <a:bodyPr wrap="square" rtlCol="0">
            <a:spAutoFit/>
          </a:bodyPr>
          <a:lstStyle/>
          <a:p>
            <a:r>
              <a:rPr lang="en-US" dirty="0"/>
              <a:t>Raphia</a:t>
            </a:r>
          </a:p>
        </p:txBody>
      </p:sp>
      <p:sp>
        <p:nvSpPr>
          <p:cNvPr id="130" name="TextBox 129">
            <a:extLst>
              <a:ext uri="{FF2B5EF4-FFF2-40B4-BE49-F238E27FC236}">
                <a16:creationId xmlns:a16="http://schemas.microsoft.com/office/drawing/2014/main" id="{6B3CF4E2-5F01-0742-B108-30C926A074B5}"/>
              </a:ext>
            </a:extLst>
          </p:cNvPr>
          <p:cNvSpPr txBox="1"/>
          <p:nvPr/>
        </p:nvSpPr>
        <p:spPr>
          <a:xfrm>
            <a:off x="6270647" y="5681623"/>
            <a:ext cx="1201943" cy="369332"/>
          </a:xfrm>
          <a:prstGeom prst="rect">
            <a:avLst/>
          </a:prstGeom>
          <a:noFill/>
        </p:spPr>
        <p:txBody>
          <a:bodyPr wrap="square" rtlCol="0">
            <a:spAutoFit/>
          </a:bodyPr>
          <a:lstStyle/>
          <a:p>
            <a:r>
              <a:rPr lang="en-US" dirty="0"/>
              <a:t>Panium</a:t>
            </a:r>
          </a:p>
        </p:txBody>
      </p:sp>
    </p:spTree>
    <p:extLst>
      <p:ext uri="{BB962C8B-B14F-4D97-AF65-F5344CB8AC3E}">
        <p14:creationId xmlns:p14="http://schemas.microsoft.com/office/powerpoint/2010/main" val="3300590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dissolv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dissolve">
                                      <p:cBhvr>
                                        <p:cTn id="12" dur="500"/>
                                        <p:tgtEl>
                                          <p:spTgt spid="76"/>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dissolve">
                                      <p:cBhvr>
                                        <p:cTn id="24" dur="500"/>
                                        <p:tgtEl>
                                          <p:spTgt spid="82"/>
                                        </p:tgtEl>
                                      </p:cBhvr>
                                    </p:animEffect>
                                  </p:childTnLst>
                                </p:cTn>
                              </p:par>
                              <p:par>
                                <p:cTn id="25" presetID="9"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9"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dissolve">
                                      <p:cBhvr>
                                        <p:cTn id="35" dur="500"/>
                                        <p:tgtEl>
                                          <p:spTgt spid="3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dissolv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8"/>
                                        </p:tgtEl>
                                        <p:attrNameLst>
                                          <p:attrName>style.visibility</p:attrName>
                                        </p:attrNameLst>
                                      </p:cBhvr>
                                      <p:to>
                                        <p:strVal val="visible"/>
                                      </p:to>
                                    </p:set>
                                    <p:animEffect transition="in" filter="dissolve">
                                      <p:cBhvr>
                                        <p:cTn id="43" dur="500"/>
                                        <p:tgtEl>
                                          <p:spTgt spid="118"/>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dissolve">
                                      <p:cBhvr>
                                        <p:cTn id="46" dur="500"/>
                                        <p:tgtEl>
                                          <p:spTgt spid="10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dissolve">
                                      <p:cBhvr>
                                        <p:cTn id="51" dur="500"/>
                                        <p:tgtEl>
                                          <p:spTgt spid="52"/>
                                        </p:tgtEl>
                                      </p:cBhvr>
                                    </p:animEffect>
                                  </p:childTnLst>
                                </p:cTn>
                              </p:par>
                              <p:par>
                                <p:cTn id="52" presetID="9"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dissolve">
                                      <p:cBhvr>
                                        <p:cTn id="54" dur="500"/>
                                        <p:tgtEl>
                                          <p:spTgt spid="79"/>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08"/>
                                        </p:tgtEl>
                                        <p:attrNameLst>
                                          <p:attrName>style.visibility</p:attrName>
                                        </p:attrNameLst>
                                      </p:cBhvr>
                                      <p:to>
                                        <p:strVal val="visible"/>
                                      </p:to>
                                    </p:set>
                                    <p:animEffect transition="in" filter="dissolve">
                                      <p:cBhvr>
                                        <p:cTn id="57" dur="500"/>
                                        <p:tgtEl>
                                          <p:spTgt spid="10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dissolve">
                                      <p:cBhvr>
                                        <p:cTn id="62" dur="500"/>
                                        <p:tgtEl>
                                          <p:spTgt spid="32"/>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dissolve">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20"/>
                                        </p:tgtEl>
                                        <p:attrNameLst>
                                          <p:attrName>style.visibility</p:attrName>
                                        </p:attrNameLst>
                                      </p:cBhvr>
                                      <p:to>
                                        <p:strVal val="visible"/>
                                      </p:to>
                                    </p:set>
                                    <p:animEffect transition="in" filter="dissolve">
                                      <p:cBhvr>
                                        <p:cTn id="70" dur="500"/>
                                        <p:tgtEl>
                                          <p:spTgt spid="120"/>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21"/>
                                        </p:tgtEl>
                                        <p:attrNameLst>
                                          <p:attrName>style.visibility</p:attrName>
                                        </p:attrNameLst>
                                      </p:cBhvr>
                                      <p:to>
                                        <p:strVal val="visible"/>
                                      </p:to>
                                    </p:set>
                                    <p:animEffect transition="in" filter="dissolve">
                                      <p:cBhvr>
                                        <p:cTn id="75" dur="500"/>
                                        <p:tgtEl>
                                          <p:spTgt spid="121"/>
                                        </p:tgtEl>
                                      </p:cBhvr>
                                    </p:animEffect>
                                  </p:childTnLst>
                                </p:cTn>
                              </p:par>
                              <p:par>
                                <p:cTn id="76" presetID="9" presetClass="entr" presetSubtype="0" fill="hold" nodeType="with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dissolve">
                                      <p:cBhvr>
                                        <p:cTn id="78" dur="500"/>
                                        <p:tgtEl>
                                          <p:spTgt spid="88"/>
                                        </p:tgtEl>
                                      </p:cBhvr>
                                    </p:animEffect>
                                  </p:childTnLst>
                                </p:cTn>
                              </p:par>
                              <p:par>
                                <p:cTn id="79" presetID="9" presetClass="entr" presetSubtype="0" fill="hold" nodeType="with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dissolve">
                                      <p:cBhvr>
                                        <p:cTn id="81" dur="500"/>
                                        <p:tgtEl>
                                          <p:spTgt spid="86"/>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122"/>
                                        </p:tgtEl>
                                        <p:attrNameLst>
                                          <p:attrName>style.visibility</p:attrName>
                                        </p:attrNameLst>
                                      </p:cBhvr>
                                      <p:to>
                                        <p:strVal val="visible"/>
                                      </p:to>
                                    </p:set>
                                    <p:animEffect transition="in" filter="dissolve">
                                      <p:cBhvr>
                                        <p:cTn id="84" dur="500"/>
                                        <p:tgtEl>
                                          <p:spTgt spid="122"/>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123"/>
                                        </p:tgtEl>
                                        <p:attrNameLst>
                                          <p:attrName>style.visibility</p:attrName>
                                        </p:attrNameLst>
                                      </p:cBhvr>
                                      <p:to>
                                        <p:strVal val="visible"/>
                                      </p:to>
                                    </p:set>
                                    <p:animEffect transition="in" filter="dissolve">
                                      <p:cBhvr>
                                        <p:cTn id="87" dur="500"/>
                                        <p:tgtEl>
                                          <p:spTgt spid="123"/>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124"/>
                                        </p:tgtEl>
                                        <p:attrNameLst>
                                          <p:attrName>style.visibility</p:attrName>
                                        </p:attrNameLst>
                                      </p:cBhvr>
                                      <p:to>
                                        <p:strVal val="visible"/>
                                      </p:to>
                                    </p:set>
                                    <p:animEffect transition="in" filter="dissolve">
                                      <p:cBhvr>
                                        <p:cTn id="92" dur="500"/>
                                        <p:tgtEl>
                                          <p:spTgt spid="124"/>
                                        </p:tgtEl>
                                      </p:cBhvr>
                                    </p:animEffect>
                                  </p:childTnLst>
                                </p:cTn>
                              </p:par>
                            </p:childTnLst>
                          </p:cTn>
                        </p:par>
                        <p:par>
                          <p:cTn id="93" fill="hold">
                            <p:stCondLst>
                              <p:cond delay="500"/>
                            </p:stCondLst>
                            <p:childTnLst>
                              <p:par>
                                <p:cTn id="94" presetID="9" presetClass="entr" presetSubtype="0"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dissolve">
                                      <p:cBhvr>
                                        <p:cTn id="96" dur="500"/>
                                        <p:tgtEl>
                                          <p:spTgt spid="36"/>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Effect transition="in" filter="dissolve">
                                      <p:cBhvr>
                                        <p:cTn id="101" dur="500"/>
                                        <p:tgtEl>
                                          <p:spTgt spid="125"/>
                                        </p:tgtEl>
                                      </p:cBhvr>
                                    </p:animEffect>
                                  </p:childTnLst>
                                </p:cTn>
                              </p:par>
                              <p:par>
                                <p:cTn id="102" presetID="9" presetClass="entr" presetSubtype="0" fill="hold" nodeType="withEffect">
                                  <p:stCondLst>
                                    <p:cond delay="0"/>
                                  </p:stCondLst>
                                  <p:childTnLst>
                                    <p:set>
                                      <p:cBhvr>
                                        <p:cTn id="103" dur="1" fill="hold">
                                          <p:stCondLst>
                                            <p:cond delay="0"/>
                                          </p:stCondLst>
                                        </p:cTn>
                                        <p:tgtEl>
                                          <p:spTgt spid="126"/>
                                        </p:tgtEl>
                                        <p:attrNameLst>
                                          <p:attrName>style.visibility</p:attrName>
                                        </p:attrNameLst>
                                      </p:cBhvr>
                                      <p:to>
                                        <p:strVal val="visible"/>
                                      </p:to>
                                    </p:set>
                                    <p:animEffect transition="in" filter="dissolve">
                                      <p:cBhvr>
                                        <p:cTn id="104" dur="500"/>
                                        <p:tgtEl>
                                          <p:spTgt spid="12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dissolve">
                                      <p:cBhvr>
                                        <p:cTn id="107" dur="500"/>
                                        <p:tgtEl>
                                          <p:spTgt spid="39"/>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128"/>
                                        </p:tgtEl>
                                        <p:attrNameLst>
                                          <p:attrName>style.visibility</p:attrName>
                                        </p:attrNameLst>
                                      </p:cBhvr>
                                      <p:to>
                                        <p:strVal val="visible"/>
                                      </p:to>
                                    </p:set>
                                    <p:animEffect transition="in" filter="dissolve">
                                      <p:cBhvr>
                                        <p:cTn id="110" dur="500"/>
                                        <p:tgtEl>
                                          <p:spTgt spid="128"/>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dissolve">
                                      <p:cBhvr>
                                        <p:cTn id="115" dur="500"/>
                                        <p:tgtEl>
                                          <p:spTgt spid="22"/>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127"/>
                                        </p:tgtEl>
                                        <p:attrNameLst>
                                          <p:attrName>style.visibility</p:attrName>
                                        </p:attrNameLst>
                                      </p:cBhvr>
                                      <p:to>
                                        <p:strVal val="visible"/>
                                      </p:to>
                                    </p:set>
                                    <p:animEffect transition="in" filter="dissolve">
                                      <p:cBhvr>
                                        <p:cTn id="118" dur="500"/>
                                        <p:tgtEl>
                                          <p:spTgt spid="127"/>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129"/>
                                        </p:tgtEl>
                                        <p:attrNameLst>
                                          <p:attrName>style.visibility</p:attrName>
                                        </p:attrNameLst>
                                      </p:cBhvr>
                                      <p:to>
                                        <p:strVal val="visible"/>
                                      </p:to>
                                    </p:set>
                                    <p:animEffect transition="in" filter="dissolve">
                                      <p:cBhvr>
                                        <p:cTn id="123" dur="500"/>
                                        <p:tgtEl>
                                          <p:spTgt spid="129"/>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130"/>
                                        </p:tgtEl>
                                        <p:attrNameLst>
                                          <p:attrName>style.visibility</p:attrName>
                                        </p:attrNameLst>
                                      </p:cBhvr>
                                      <p:to>
                                        <p:strVal val="visible"/>
                                      </p:to>
                                    </p:set>
                                    <p:animEffect transition="in" filter="dissolve">
                                      <p:cBhvr>
                                        <p:cTn id="126" dur="500"/>
                                        <p:tgtEl>
                                          <p:spTgt spid="130"/>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dissolve">
                                      <p:cBhvr>
                                        <p:cTn id="129" dur="500"/>
                                        <p:tgtEl>
                                          <p:spTgt spid="37"/>
                                        </p:tgtEl>
                                      </p:cBhvr>
                                    </p:animEffect>
                                  </p:childTnLst>
                                </p:cTn>
                              </p:par>
                              <p:par>
                                <p:cTn id="130" presetID="9" presetClass="entr" presetSubtype="0" fill="hold" grpId="0" nodeType="withEffect">
                                  <p:stCondLst>
                                    <p:cond delay="0"/>
                                  </p:stCondLst>
                                  <p:childTnLst>
                                    <p:set>
                                      <p:cBhvr>
                                        <p:cTn id="131" dur="1" fill="hold">
                                          <p:stCondLst>
                                            <p:cond delay="0"/>
                                          </p:stCondLst>
                                        </p:cTn>
                                        <p:tgtEl>
                                          <p:spTgt spid="50"/>
                                        </p:tgtEl>
                                        <p:attrNameLst>
                                          <p:attrName>style.visibility</p:attrName>
                                        </p:attrNameLst>
                                      </p:cBhvr>
                                      <p:to>
                                        <p:strVal val="visible"/>
                                      </p:to>
                                    </p:set>
                                    <p:animEffect transition="in" filter="dissolve">
                                      <p:cBhvr>
                                        <p:cTn id="1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6" grpId="0"/>
      <p:bldP spid="37" grpId="0"/>
      <p:bldP spid="38" grpId="0"/>
      <p:bldP spid="39" grpId="0"/>
      <p:bldP spid="50" grpId="0"/>
      <p:bldP spid="76" grpId="0"/>
      <p:bldP spid="77" grpId="0"/>
      <p:bldP spid="108" grpId="0"/>
      <p:bldP spid="109" grpId="0" animBg="1"/>
      <p:bldP spid="118" grpId="0"/>
      <p:bldP spid="120" grpId="0"/>
      <p:bldP spid="121" grpId="0"/>
      <p:bldP spid="122" grpId="0"/>
      <p:bldP spid="123" grpId="0"/>
      <p:bldP spid="124" grpId="0"/>
      <p:bldP spid="22" grpId="0" animBg="1"/>
      <p:bldP spid="127" grpId="0"/>
      <p:bldP spid="128" grpId="0"/>
      <p:bldP spid="129" grpId="0"/>
      <p:bldP spid="1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429070" y="391148"/>
            <a:ext cx="8610600" cy="1083088"/>
          </a:xfrm>
        </p:spPr>
        <p:txBody>
          <a:bodyPr/>
          <a:lstStyle/>
          <a:p>
            <a:r>
              <a:rPr lang="en-US" dirty="0"/>
              <a:t>13 Manuscript 394.1</a:t>
            </a:r>
          </a:p>
        </p:txBody>
      </p:sp>
      <p:sp>
        <p:nvSpPr>
          <p:cNvPr id="3" name="Content Placeholder 2">
            <a:extLst>
              <a:ext uri="{FF2B5EF4-FFF2-40B4-BE49-F238E27FC236}">
                <a16:creationId xmlns:a16="http://schemas.microsoft.com/office/drawing/2014/main" id="{9779FC0E-05A1-2E4A-8C52-C895660EB870}"/>
              </a:ext>
            </a:extLst>
          </p:cNvPr>
          <p:cNvSpPr>
            <a:spLocks noGrp="1"/>
          </p:cNvSpPr>
          <p:nvPr>
            <p:ph idx="1"/>
          </p:nvPr>
        </p:nvSpPr>
        <p:spPr>
          <a:xfrm>
            <a:off x="685800" y="1847461"/>
            <a:ext cx="10820400" cy="4683967"/>
          </a:xfrm>
        </p:spPr>
        <p:txBody>
          <a:bodyPr>
            <a:noAutofit/>
          </a:bodyPr>
          <a:lstStyle/>
          <a:p>
            <a:pPr marL="0" indent="0">
              <a:buNone/>
            </a:pPr>
            <a:r>
              <a:rPr lang="en-US" sz="2750" dirty="0">
                <a:latin typeface="Arial" panose="020B0604020202020204" pitchFamily="34" charset="0"/>
                <a:cs typeface="Arial" panose="020B0604020202020204" pitchFamily="34" charset="0"/>
              </a:rPr>
              <a:t>We have no time to lose. Troublous times are before us. The world is stirred with the spirit of war. Soon the scenes of trouble spoken of in the prophecies will take place. The prophecy in the eleventh of Daniel has nearly reached its complete fulfillment. Much of the history that has taken place in fulfillment of this prophecy will be repeated. In the thirtieth verse a power is spoken of that “shall be grieved, and return, and have indignation against the holy covenant: so shall he do; he shall even return, and have intelligence with them that forsake the holy covenant.” [Verses 31-36, quoted.] { 13MR 394.1 } </a:t>
            </a:r>
          </a:p>
          <a:p>
            <a:pPr marL="0" indent="0">
              <a:buNone/>
            </a:pPr>
            <a:r>
              <a:rPr lang="en-US" sz="2750" dirty="0">
                <a:latin typeface="Arial" panose="020B0604020202020204" pitchFamily="34" charset="0"/>
                <a:cs typeface="Arial" panose="020B0604020202020204" pitchFamily="34" charset="0"/>
              </a:rPr>
              <a:t>Scenes similar to those described in these words will take place. ..... { 13MR 394.2 } </a:t>
            </a:r>
          </a:p>
        </p:txBody>
      </p:sp>
    </p:spTree>
    <p:extLst>
      <p:ext uri="{BB962C8B-B14F-4D97-AF65-F5344CB8AC3E}">
        <p14:creationId xmlns:p14="http://schemas.microsoft.com/office/powerpoint/2010/main" val="4216025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p:txBody>
          <a:bodyPr/>
          <a:lstStyle/>
          <a:p>
            <a:r>
              <a:rPr lang="en-US" dirty="0"/>
              <a:t>Life Sketches 196.2</a:t>
            </a:r>
          </a:p>
        </p:txBody>
      </p:sp>
      <p:sp>
        <p:nvSpPr>
          <p:cNvPr id="3" name="Content Placeholder 2">
            <a:extLst>
              <a:ext uri="{FF2B5EF4-FFF2-40B4-BE49-F238E27FC236}">
                <a16:creationId xmlns:a16="http://schemas.microsoft.com/office/drawing/2014/main" id="{9779FC0E-05A1-2E4A-8C52-C895660EB870}"/>
              </a:ext>
            </a:extLst>
          </p:cNvPr>
          <p:cNvSpPr>
            <a:spLocks noGrp="1"/>
          </p:cNvSpPr>
          <p:nvPr>
            <p:ph idx="1"/>
          </p:nvPr>
        </p:nvSpPr>
        <p:spPr>
          <a:xfrm>
            <a:off x="685800" y="2250831"/>
            <a:ext cx="8053754" cy="4220307"/>
          </a:xfrm>
        </p:spPr>
        <p:txBody>
          <a:bodyPr>
            <a:noAutofit/>
          </a:bodyPr>
          <a:lstStyle/>
          <a:p>
            <a:r>
              <a:rPr lang="en-US" sz="3100" dirty="0">
                <a:latin typeface="Arial" panose="020B0604020202020204" pitchFamily="34" charset="0"/>
                <a:cs typeface="Arial" panose="020B0604020202020204" pitchFamily="34" charset="0"/>
              </a:rPr>
              <a:t>In reviewing our past history, having traveled over every step of advance to our present standing, I can say, Praise God! As I see what the Lord has wrought, I am filled with astonishment, and with confidence in Christ as leader. We have nothing to fear for the future, except as we shall forget the way the Lord has led us, and His teaching in our past history. { LS 196.2} </a:t>
            </a:r>
          </a:p>
        </p:txBody>
      </p:sp>
    </p:spTree>
    <p:extLst>
      <p:ext uri="{BB962C8B-B14F-4D97-AF65-F5344CB8AC3E}">
        <p14:creationId xmlns:p14="http://schemas.microsoft.com/office/powerpoint/2010/main" val="2191535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History of Rome in Dan. 11</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18769" y="296778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22290" y="26228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6802195" y="26448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509678" y="26228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47215" y="26448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Arc 18">
            <a:extLst>
              <a:ext uri="{FF2B5EF4-FFF2-40B4-BE49-F238E27FC236}">
                <a16:creationId xmlns:a16="http://schemas.microsoft.com/office/drawing/2014/main" id="{F0E2146A-E077-9F45-851F-26AE827DDA37}"/>
              </a:ext>
            </a:extLst>
          </p:cNvPr>
          <p:cNvSpPr/>
          <p:nvPr/>
        </p:nvSpPr>
        <p:spPr>
          <a:xfrm>
            <a:off x="6802195" y="2322095"/>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FCBD8D15-618F-ED4B-AE90-80FC816A852C}"/>
              </a:ext>
            </a:extLst>
          </p:cNvPr>
          <p:cNvSpPr/>
          <p:nvPr/>
        </p:nvSpPr>
        <p:spPr>
          <a:xfrm rot="19306840">
            <a:off x="9020752" y="2872110"/>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F181E311-E09F-244D-B3A6-3129437C9782}"/>
              </a:ext>
            </a:extLst>
          </p:cNvPr>
          <p:cNvSpPr txBox="1"/>
          <p:nvPr/>
        </p:nvSpPr>
        <p:spPr>
          <a:xfrm>
            <a:off x="3832344" y="1976552"/>
            <a:ext cx="1354666" cy="646331"/>
          </a:xfrm>
          <a:prstGeom prst="rect">
            <a:avLst/>
          </a:prstGeom>
          <a:noFill/>
        </p:spPr>
        <p:txBody>
          <a:bodyPr wrap="square" rtlCol="0">
            <a:spAutoFit/>
          </a:bodyPr>
          <a:lstStyle/>
          <a:p>
            <a:pPr algn="ctr"/>
            <a:r>
              <a:rPr lang="en-US" dirty="0"/>
              <a:t>Glorious Land</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641436" y="3151337"/>
            <a:ext cx="1354666" cy="369332"/>
          </a:xfrm>
          <a:prstGeom prst="rect">
            <a:avLst/>
          </a:prstGeom>
          <a:noFill/>
        </p:spPr>
        <p:txBody>
          <a:bodyPr wrap="square" rtlCol="0">
            <a:spAutoFit/>
          </a:bodyPr>
          <a:lstStyle/>
          <a:p>
            <a:pPr algn="ctr"/>
            <a:r>
              <a:rPr lang="en-US" dirty="0"/>
              <a:t>65 BC</a:t>
            </a:r>
          </a:p>
        </p:txBody>
      </p:sp>
      <p:sp>
        <p:nvSpPr>
          <p:cNvPr id="34" name="TextBox 33">
            <a:extLst>
              <a:ext uri="{FF2B5EF4-FFF2-40B4-BE49-F238E27FC236}">
                <a16:creationId xmlns:a16="http://schemas.microsoft.com/office/drawing/2014/main" id="{13B780E8-45F9-4E46-9E4E-3622ED8A9378}"/>
              </a:ext>
            </a:extLst>
          </p:cNvPr>
          <p:cNvSpPr txBox="1"/>
          <p:nvPr/>
        </p:nvSpPr>
        <p:spPr>
          <a:xfrm>
            <a:off x="10151534" y="2469658"/>
            <a:ext cx="1354666" cy="369332"/>
          </a:xfrm>
          <a:prstGeom prst="rect">
            <a:avLst/>
          </a:prstGeom>
          <a:noFill/>
        </p:spPr>
        <p:txBody>
          <a:bodyPr wrap="square" rtlCol="0">
            <a:spAutoFit/>
          </a:bodyPr>
          <a:lstStyle/>
          <a:p>
            <a:pPr algn="ctr"/>
            <a:r>
              <a:rPr lang="en-US" dirty="0"/>
              <a:t>Rome Falls</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41436" y="1992772"/>
            <a:ext cx="1354666" cy="369332"/>
          </a:xfrm>
          <a:prstGeom prst="rect">
            <a:avLst/>
          </a:prstGeom>
          <a:noFill/>
        </p:spPr>
        <p:txBody>
          <a:bodyPr wrap="square" rtlCol="0">
            <a:spAutoFit/>
          </a:bodyPr>
          <a:lstStyle/>
          <a:p>
            <a:pPr algn="ctr"/>
            <a:r>
              <a:rPr lang="en-US" dirty="0"/>
              <a:t>KN - Syria</a:t>
            </a:r>
          </a:p>
        </p:txBody>
      </p:sp>
      <p:sp>
        <p:nvSpPr>
          <p:cNvPr id="36" name="TextBox 35">
            <a:extLst>
              <a:ext uri="{FF2B5EF4-FFF2-40B4-BE49-F238E27FC236}">
                <a16:creationId xmlns:a16="http://schemas.microsoft.com/office/drawing/2014/main" id="{EB84B89A-1F64-A942-8F84-26EADD2A29A5}"/>
              </a:ext>
            </a:extLst>
          </p:cNvPr>
          <p:cNvSpPr txBox="1"/>
          <p:nvPr/>
        </p:nvSpPr>
        <p:spPr>
          <a:xfrm>
            <a:off x="6085584" y="1996385"/>
            <a:ext cx="1354666" cy="369332"/>
          </a:xfrm>
          <a:prstGeom prst="rect">
            <a:avLst/>
          </a:prstGeom>
          <a:noFill/>
        </p:spPr>
        <p:txBody>
          <a:bodyPr wrap="square" rtlCol="0">
            <a:spAutoFit/>
          </a:bodyPr>
          <a:lstStyle/>
          <a:p>
            <a:pPr algn="ctr"/>
            <a:r>
              <a:rPr lang="en-US" dirty="0"/>
              <a:t>Egypt</a:t>
            </a:r>
          </a:p>
        </p:txBody>
      </p:sp>
      <p:sp>
        <p:nvSpPr>
          <p:cNvPr id="37" name="TextBox 36">
            <a:extLst>
              <a:ext uri="{FF2B5EF4-FFF2-40B4-BE49-F238E27FC236}">
                <a16:creationId xmlns:a16="http://schemas.microsoft.com/office/drawing/2014/main" id="{1FA9D6B5-E273-3347-BC2E-D8B9DA01E956}"/>
              </a:ext>
            </a:extLst>
          </p:cNvPr>
          <p:cNvSpPr txBox="1"/>
          <p:nvPr/>
        </p:nvSpPr>
        <p:spPr>
          <a:xfrm>
            <a:off x="7415216" y="2534557"/>
            <a:ext cx="1354666" cy="369332"/>
          </a:xfrm>
          <a:prstGeom prst="rect">
            <a:avLst/>
          </a:prstGeom>
          <a:noFill/>
        </p:spPr>
        <p:txBody>
          <a:bodyPr wrap="square" rtlCol="0">
            <a:spAutoFit/>
          </a:bodyPr>
          <a:lstStyle/>
          <a:p>
            <a:pPr algn="ctr"/>
            <a:r>
              <a:rPr lang="en-US" dirty="0"/>
              <a:t>360 </a:t>
            </a:r>
            <a:r>
              <a:rPr lang="en-US" dirty="0" err="1"/>
              <a:t>yrs</a:t>
            </a:r>
            <a:endParaRPr lang="en-US" dirty="0"/>
          </a:p>
        </p:txBody>
      </p:sp>
      <p:sp>
        <p:nvSpPr>
          <p:cNvPr id="38" name="TextBox 37">
            <a:extLst>
              <a:ext uri="{FF2B5EF4-FFF2-40B4-BE49-F238E27FC236}">
                <a16:creationId xmlns:a16="http://schemas.microsoft.com/office/drawing/2014/main" id="{2EB6158C-4E20-AD47-AAC0-294874CA2642}"/>
              </a:ext>
            </a:extLst>
          </p:cNvPr>
          <p:cNvSpPr txBox="1"/>
          <p:nvPr/>
        </p:nvSpPr>
        <p:spPr>
          <a:xfrm>
            <a:off x="3828822" y="3151337"/>
            <a:ext cx="1354666" cy="369332"/>
          </a:xfrm>
          <a:prstGeom prst="rect">
            <a:avLst/>
          </a:prstGeom>
          <a:noFill/>
        </p:spPr>
        <p:txBody>
          <a:bodyPr wrap="square" rtlCol="0">
            <a:spAutoFit/>
          </a:bodyPr>
          <a:lstStyle/>
          <a:p>
            <a:pPr algn="ctr"/>
            <a:r>
              <a:rPr lang="en-US" dirty="0"/>
              <a:t>63 BC</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21338" y="3148202"/>
            <a:ext cx="1354666" cy="369332"/>
          </a:xfrm>
          <a:prstGeom prst="rect">
            <a:avLst/>
          </a:prstGeom>
          <a:noFill/>
        </p:spPr>
        <p:txBody>
          <a:bodyPr wrap="square" rtlCol="0">
            <a:spAutoFit/>
          </a:bodyPr>
          <a:lstStyle/>
          <a:p>
            <a:pPr algn="ctr"/>
            <a:r>
              <a:rPr lang="en-US" dirty="0"/>
              <a:t>31 BC</a:t>
            </a:r>
          </a:p>
        </p:txBody>
      </p:sp>
      <p:sp>
        <p:nvSpPr>
          <p:cNvPr id="40" name="TextBox 39">
            <a:extLst>
              <a:ext uri="{FF2B5EF4-FFF2-40B4-BE49-F238E27FC236}">
                <a16:creationId xmlns:a16="http://schemas.microsoft.com/office/drawing/2014/main" id="{B8B8DD17-E966-D54C-B560-CA8AC2DF7D02}"/>
              </a:ext>
            </a:extLst>
          </p:cNvPr>
          <p:cNvSpPr txBox="1"/>
          <p:nvPr/>
        </p:nvSpPr>
        <p:spPr>
          <a:xfrm>
            <a:off x="8798853" y="3148202"/>
            <a:ext cx="1354666" cy="369332"/>
          </a:xfrm>
          <a:prstGeom prst="rect">
            <a:avLst/>
          </a:prstGeom>
          <a:noFill/>
        </p:spPr>
        <p:txBody>
          <a:bodyPr wrap="square" rtlCol="0">
            <a:spAutoFit/>
          </a:bodyPr>
          <a:lstStyle/>
          <a:p>
            <a:pPr algn="ctr"/>
            <a:r>
              <a:rPr lang="en-US" dirty="0"/>
              <a:t>330 AD</a:t>
            </a:r>
          </a:p>
        </p:txBody>
      </p:sp>
      <p:sp>
        <p:nvSpPr>
          <p:cNvPr id="43" name="TextBox 42">
            <a:extLst>
              <a:ext uri="{FF2B5EF4-FFF2-40B4-BE49-F238E27FC236}">
                <a16:creationId xmlns:a16="http://schemas.microsoft.com/office/drawing/2014/main" id="{4F1C8447-1D94-8243-9EFD-6BF00ED500F8}"/>
              </a:ext>
            </a:extLst>
          </p:cNvPr>
          <p:cNvSpPr txBox="1"/>
          <p:nvPr/>
        </p:nvSpPr>
        <p:spPr>
          <a:xfrm>
            <a:off x="9863575" y="2706739"/>
            <a:ext cx="1354666" cy="369332"/>
          </a:xfrm>
          <a:prstGeom prst="rect">
            <a:avLst/>
          </a:prstGeom>
          <a:noFill/>
        </p:spPr>
        <p:txBody>
          <a:bodyPr wrap="square" rtlCol="0">
            <a:spAutoFit/>
          </a:bodyPr>
          <a:lstStyle/>
          <a:p>
            <a:pPr algn="ctr"/>
            <a:r>
              <a:rPr lang="en-US" dirty="0"/>
              <a:t>Vs. 24</a:t>
            </a:r>
          </a:p>
        </p:txBody>
      </p:sp>
      <p:sp>
        <p:nvSpPr>
          <p:cNvPr id="44" name="TextBox 43">
            <a:extLst>
              <a:ext uri="{FF2B5EF4-FFF2-40B4-BE49-F238E27FC236}">
                <a16:creationId xmlns:a16="http://schemas.microsoft.com/office/drawing/2014/main" id="{EDD7DB26-3111-4C44-9F62-2EB9D8B8915C}"/>
              </a:ext>
            </a:extLst>
          </p:cNvPr>
          <p:cNvSpPr txBox="1"/>
          <p:nvPr/>
        </p:nvSpPr>
        <p:spPr>
          <a:xfrm>
            <a:off x="5735386" y="2509523"/>
            <a:ext cx="1049866" cy="369332"/>
          </a:xfrm>
          <a:prstGeom prst="rect">
            <a:avLst/>
          </a:prstGeom>
          <a:noFill/>
        </p:spPr>
        <p:txBody>
          <a:bodyPr wrap="square" rtlCol="0">
            <a:spAutoFit/>
          </a:bodyPr>
          <a:lstStyle/>
          <a:p>
            <a:pPr algn="ctr"/>
            <a:r>
              <a:rPr lang="en-US" dirty="0"/>
              <a:t>Vs.17</a:t>
            </a:r>
          </a:p>
        </p:txBody>
      </p:sp>
      <p:sp>
        <p:nvSpPr>
          <p:cNvPr id="45" name="TextBox 44">
            <a:extLst>
              <a:ext uri="{FF2B5EF4-FFF2-40B4-BE49-F238E27FC236}">
                <a16:creationId xmlns:a16="http://schemas.microsoft.com/office/drawing/2014/main" id="{B3E8D06B-63D6-4A4F-9809-544B605B174D}"/>
              </a:ext>
            </a:extLst>
          </p:cNvPr>
          <p:cNvSpPr txBox="1"/>
          <p:nvPr/>
        </p:nvSpPr>
        <p:spPr>
          <a:xfrm>
            <a:off x="1220031" y="2534557"/>
            <a:ext cx="963261" cy="369332"/>
          </a:xfrm>
          <a:prstGeom prst="rect">
            <a:avLst/>
          </a:prstGeom>
          <a:noFill/>
        </p:spPr>
        <p:txBody>
          <a:bodyPr wrap="square" rtlCol="0">
            <a:spAutoFit/>
          </a:bodyPr>
          <a:lstStyle/>
          <a:p>
            <a:pPr algn="ctr"/>
            <a:r>
              <a:rPr lang="en-US" dirty="0"/>
              <a:t>Vs. 16</a:t>
            </a:r>
          </a:p>
        </p:txBody>
      </p:sp>
      <p:sp>
        <p:nvSpPr>
          <p:cNvPr id="46" name="Arc 45">
            <a:extLst>
              <a:ext uri="{FF2B5EF4-FFF2-40B4-BE49-F238E27FC236}">
                <a16:creationId xmlns:a16="http://schemas.microsoft.com/office/drawing/2014/main" id="{5BB30C93-B1C4-664E-BF7F-065967964F11}"/>
              </a:ext>
            </a:extLst>
          </p:cNvPr>
          <p:cNvSpPr/>
          <p:nvPr/>
        </p:nvSpPr>
        <p:spPr>
          <a:xfrm rot="16867395">
            <a:off x="9409829" y="2388209"/>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A4435398-2746-854A-9C12-EFDCAB7A9926}"/>
              </a:ext>
            </a:extLst>
          </p:cNvPr>
          <p:cNvSpPr/>
          <p:nvPr/>
        </p:nvSpPr>
        <p:spPr>
          <a:xfrm rot="16954220">
            <a:off x="9616746" y="2384603"/>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98FBA2E1-EAA8-D34D-829E-3AE0247F1423}"/>
              </a:ext>
            </a:extLst>
          </p:cNvPr>
          <p:cNvSpPr/>
          <p:nvPr/>
        </p:nvSpPr>
        <p:spPr>
          <a:xfrm rot="16933704">
            <a:off x="9211250" y="2385412"/>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7373629-FAD7-7A4E-ABB8-E74274F4F534}"/>
              </a:ext>
            </a:extLst>
          </p:cNvPr>
          <p:cNvSpPr txBox="1"/>
          <p:nvPr/>
        </p:nvSpPr>
        <p:spPr>
          <a:xfrm>
            <a:off x="10255971" y="2083920"/>
            <a:ext cx="1354666" cy="369332"/>
          </a:xfrm>
          <a:prstGeom prst="rect">
            <a:avLst/>
          </a:prstGeom>
          <a:noFill/>
        </p:spPr>
        <p:txBody>
          <a:bodyPr wrap="square" rtlCol="0">
            <a:spAutoFit/>
          </a:bodyPr>
          <a:lstStyle/>
          <a:p>
            <a:pPr algn="ctr"/>
            <a:r>
              <a:rPr lang="en-US" dirty="0"/>
              <a:t>Rev. 8 &amp; 9</a:t>
            </a:r>
          </a:p>
        </p:txBody>
      </p:sp>
      <p:sp>
        <p:nvSpPr>
          <p:cNvPr id="50" name="TextBox 49">
            <a:extLst>
              <a:ext uri="{FF2B5EF4-FFF2-40B4-BE49-F238E27FC236}">
                <a16:creationId xmlns:a16="http://schemas.microsoft.com/office/drawing/2014/main" id="{A8154CE2-50D0-8945-8177-475029EFD49C}"/>
              </a:ext>
            </a:extLst>
          </p:cNvPr>
          <p:cNvSpPr txBox="1"/>
          <p:nvPr/>
        </p:nvSpPr>
        <p:spPr>
          <a:xfrm>
            <a:off x="10229661" y="1836344"/>
            <a:ext cx="1354666" cy="369332"/>
          </a:xfrm>
          <a:prstGeom prst="rect">
            <a:avLst/>
          </a:prstGeom>
          <a:noFill/>
        </p:spPr>
        <p:txBody>
          <a:bodyPr wrap="square" rtlCol="0">
            <a:spAutoFit/>
          </a:bodyPr>
          <a:lstStyle/>
          <a:p>
            <a:pPr algn="ctr"/>
            <a:r>
              <a:rPr lang="en-US" dirty="0"/>
              <a:t>Trumpets</a:t>
            </a:r>
          </a:p>
        </p:txBody>
      </p:sp>
      <p:cxnSp>
        <p:nvCxnSpPr>
          <p:cNvPr id="51" name="Straight Connector 50">
            <a:extLst>
              <a:ext uri="{FF2B5EF4-FFF2-40B4-BE49-F238E27FC236}">
                <a16:creationId xmlns:a16="http://schemas.microsoft.com/office/drawing/2014/main" id="{84F1CBCC-0BEF-9D47-9C9C-2F0752E25E23}"/>
              </a:ext>
            </a:extLst>
          </p:cNvPr>
          <p:cNvCxnSpPr>
            <a:cxnSpLocks/>
          </p:cNvCxnSpPr>
          <p:nvPr/>
        </p:nvCxnSpPr>
        <p:spPr>
          <a:xfrm>
            <a:off x="2318770" y="4687913"/>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2322291" y="4343008"/>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C08BC3-456B-694B-AC6E-7A50012CDB47}"/>
              </a:ext>
            </a:extLst>
          </p:cNvPr>
          <p:cNvCxnSpPr>
            <a:cxnSpLocks/>
          </p:cNvCxnSpPr>
          <p:nvPr/>
        </p:nvCxnSpPr>
        <p:spPr>
          <a:xfrm flipV="1">
            <a:off x="6802196" y="436494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ED407C-732E-2443-93FD-13591380D1BF}"/>
              </a:ext>
            </a:extLst>
          </p:cNvPr>
          <p:cNvCxnSpPr>
            <a:cxnSpLocks/>
          </p:cNvCxnSpPr>
          <p:nvPr/>
        </p:nvCxnSpPr>
        <p:spPr>
          <a:xfrm flipV="1">
            <a:off x="4509679" y="4343008"/>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F4FC86-EC9B-DD41-8266-8FD012C548F5}"/>
              </a:ext>
            </a:extLst>
          </p:cNvPr>
          <p:cNvCxnSpPr>
            <a:cxnSpLocks/>
          </p:cNvCxnSpPr>
          <p:nvPr/>
        </p:nvCxnSpPr>
        <p:spPr>
          <a:xfrm flipV="1">
            <a:off x="9447216" y="436494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0F3CA22A-11B5-4242-840D-85F5326761C2}"/>
              </a:ext>
            </a:extLst>
          </p:cNvPr>
          <p:cNvSpPr/>
          <p:nvPr/>
        </p:nvSpPr>
        <p:spPr>
          <a:xfrm>
            <a:off x="6802196" y="4042219"/>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DEC93D5C-A755-AD42-BFD3-2B886AC02A37}"/>
              </a:ext>
            </a:extLst>
          </p:cNvPr>
          <p:cNvSpPr/>
          <p:nvPr/>
        </p:nvSpPr>
        <p:spPr>
          <a:xfrm rot="19306840">
            <a:off x="9020753" y="4592234"/>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CAFA7ED9-DDC5-C448-A5AE-E4C345DE6D58}"/>
              </a:ext>
            </a:extLst>
          </p:cNvPr>
          <p:cNvSpPr txBox="1"/>
          <p:nvPr/>
        </p:nvSpPr>
        <p:spPr>
          <a:xfrm>
            <a:off x="3842656" y="3826746"/>
            <a:ext cx="1354666" cy="369332"/>
          </a:xfrm>
          <a:prstGeom prst="rect">
            <a:avLst/>
          </a:prstGeom>
          <a:noFill/>
        </p:spPr>
        <p:txBody>
          <a:bodyPr wrap="square" rtlCol="0">
            <a:spAutoFit/>
          </a:bodyPr>
          <a:lstStyle/>
          <a:p>
            <a:pPr algn="ctr"/>
            <a:r>
              <a:rPr lang="en-US" dirty="0"/>
              <a:t>Vandals</a:t>
            </a:r>
          </a:p>
        </p:txBody>
      </p:sp>
      <p:sp>
        <p:nvSpPr>
          <p:cNvPr id="59" name="TextBox 58">
            <a:extLst>
              <a:ext uri="{FF2B5EF4-FFF2-40B4-BE49-F238E27FC236}">
                <a16:creationId xmlns:a16="http://schemas.microsoft.com/office/drawing/2014/main" id="{A26272E8-AB57-4B40-AFBB-AEA0B09F7DDB}"/>
              </a:ext>
            </a:extLst>
          </p:cNvPr>
          <p:cNvSpPr txBox="1"/>
          <p:nvPr/>
        </p:nvSpPr>
        <p:spPr>
          <a:xfrm>
            <a:off x="2658520" y="4812851"/>
            <a:ext cx="733542" cy="276999"/>
          </a:xfrm>
          <a:prstGeom prst="rect">
            <a:avLst/>
          </a:prstGeom>
          <a:noFill/>
        </p:spPr>
        <p:txBody>
          <a:bodyPr wrap="square" rtlCol="0">
            <a:spAutoFit/>
          </a:bodyPr>
          <a:lstStyle/>
          <a:p>
            <a:pPr algn="ctr"/>
            <a:r>
              <a:rPr lang="en-US" sz="1200" dirty="0"/>
              <a:t>508 AD</a:t>
            </a:r>
          </a:p>
        </p:txBody>
      </p:sp>
      <p:sp>
        <p:nvSpPr>
          <p:cNvPr id="60" name="TextBox 59">
            <a:extLst>
              <a:ext uri="{FF2B5EF4-FFF2-40B4-BE49-F238E27FC236}">
                <a16:creationId xmlns:a16="http://schemas.microsoft.com/office/drawing/2014/main" id="{EE9D9422-ECEC-DD44-B543-3B8758D9A8C8}"/>
              </a:ext>
            </a:extLst>
          </p:cNvPr>
          <p:cNvSpPr txBox="1"/>
          <p:nvPr/>
        </p:nvSpPr>
        <p:spPr>
          <a:xfrm>
            <a:off x="10151535" y="4189782"/>
            <a:ext cx="1354666" cy="369332"/>
          </a:xfrm>
          <a:prstGeom prst="rect">
            <a:avLst/>
          </a:prstGeom>
          <a:noFill/>
        </p:spPr>
        <p:txBody>
          <a:bodyPr wrap="square" rtlCol="0">
            <a:spAutoFit/>
          </a:bodyPr>
          <a:lstStyle/>
          <a:p>
            <a:pPr algn="ctr"/>
            <a:r>
              <a:rPr lang="en-US" dirty="0"/>
              <a:t>Rome Falls</a:t>
            </a:r>
          </a:p>
        </p:txBody>
      </p:sp>
      <p:sp>
        <p:nvSpPr>
          <p:cNvPr id="61" name="TextBox 60">
            <a:extLst>
              <a:ext uri="{FF2B5EF4-FFF2-40B4-BE49-F238E27FC236}">
                <a16:creationId xmlns:a16="http://schemas.microsoft.com/office/drawing/2014/main" id="{F08AA5D3-6C09-644B-A8F6-F171878D6DA3}"/>
              </a:ext>
            </a:extLst>
          </p:cNvPr>
          <p:cNvSpPr txBox="1"/>
          <p:nvPr/>
        </p:nvSpPr>
        <p:spPr>
          <a:xfrm>
            <a:off x="1625211" y="3826746"/>
            <a:ext cx="1354666" cy="369332"/>
          </a:xfrm>
          <a:prstGeom prst="rect">
            <a:avLst/>
          </a:prstGeom>
          <a:noFill/>
        </p:spPr>
        <p:txBody>
          <a:bodyPr wrap="square" rtlCol="0">
            <a:spAutoFit/>
          </a:bodyPr>
          <a:lstStyle/>
          <a:p>
            <a:pPr algn="ctr"/>
            <a:r>
              <a:rPr lang="en-US" dirty="0"/>
              <a:t>Heruli</a:t>
            </a:r>
          </a:p>
        </p:txBody>
      </p:sp>
      <p:sp>
        <p:nvSpPr>
          <p:cNvPr id="62" name="TextBox 61">
            <a:extLst>
              <a:ext uri="{FF2B5EF4-FFF2-40B4-BE49-F238E27FC236}">
                <a16:creationId xmlns:a16="http://schemas.microsoft.com/office/drawing/2014/main" id="{4196169E-F183-E04B-A96B-F7E95F60F657}"/>
              </a:ext>
            </a:extLst>
          </p:cNvPr>
          <p:cNvSpPr txBox="1"/>
          <p:nvPr/>
        </p:nvSpPr>
        <p:spPr>
          <a:xfrm>
            <a:off x="6037472" y="3814088"/>
            <a:ext cx="1495559" cy="369332"/>
          </a:xfrm>
          <a:prstGeom prst="rect">
            <a:avLst/>
          </a:prstGeom>
          <a:noFill/>
        </p:spPr>
        <p:txBody>
          <a:bodyPr wrap="square" rtlCol="0">
            <a:spAutoFit/>
          </a:bodyPr>
          <a:lstStyle/>
          <a:p>
            <a:pPr algn="ctr"/>
            <a:r>
              <a:rPr lang="en-US" dirty="0"/>
              <a:t>Ostrogoths</a:t>
            </a:r>
          </a:p>
        </p:txBody>
      </p:sp>
      <p:sp>
        <p:nvSpPr>
          <p:cNvPr id="63" name="TextBox 62">
            <a:extLst>
              <a:ext uri="{FF2B5EF4-FFF2-40B4-BE49-F238E27FC236}">
                <a16:creationId xmlns:a16="http://schemas.microsoft.com/office/drawing/2014/main" id="{27BCC843-E16F-8641-9BC6-171128CFE725}"/>
              </a:ext>
            </a:extLst>
          </p:cNvPr>
          <p:cNvSpPr txBox="1"/>
          <p:nvPr/>
        </p:nvSpPr>
        <p:spPr>
          <a:xfrm>
            <a:off x="7415217" y="4254681"/>
            <a:ext cx="1354666" cy="369332"/>
          </a:xfrm>
          <a:prstGeom prst="rect">
            <a:avLst/>
          </a:prstGeom>
          <a:noFill/>
        </p:spPr>
        <p:txBody>
          <a:bodyPr wrap="square" rtlCol="0">
            <a:spAutoFit/>
          </a:bodyPr>
          <a:lstStyle/>
          <a:p>
            <a:pPr algn="ctr"/>
            <a:r>
              <a:rPr lang="en-US" dirty="0"/>
              <a:t>1260</a:t>
            </a:r>
          </a:p>
        </p:txBody>
      </p:sp>
      <p:sp>
        <p:nvSpPr>
          <p:cNvPr id="64" name="TextBox 63">
            <a:extLst>
              <a:ext uri="{FF2B5EF4-FFF2-40B4-BE49-F238E27FC236}">
                <a16:creationId xmlns:a16="http://schemas.microsoft.com/office/drawing/2014/main" id="{82BFE1B4-3894-0343-BA50-5DADEC50ED8F}"/>
              </a:ext>
            </a:extLst>
          </p:cNvPr>
          <p:cNvSpPr txBox="1"/>
          <p:nvPr/>
        </p:nvSpPr>
        <p:spPr>
          <a:xfrm>
            <a:off x="3279665" y="4812850"/>
            <a:ext cx="784175" cy="276999"/>
          </a:xfrm>
          <a:prstGeom prst="rect">
            <a:avLst/>
          </a:prstGeom>
          <a:noFill/>
        </p:spPr>
        <p:txBody>
          <a:bodyPr wrap="square" rtlCol="0">
            <a:spAutoFit/>
          </a:bodyPr>
          <a:lstStyle/>
          <a:p>
            <a:pPr algn="ctr"/>
            <a:r>
              <a:rPr lang="en-US" sz="1200" dirty="0"/>
              <a:t>538 AD</a:t>
            </a:r>
          </a:p>
        </p:txBody>
      </p:sp>
      <p:sp>
        <p:nvSpPr>
          <p:cNvPr id="66" name="TextBox 65">
            <a:extLst>
              <a:ext uri="{FF2B5EF4-FFF2-40B4-BE49-F238E27FC236}">
                <a16:creationId xmlns:a16="http://schemas.microsoft.com/office/drawing/2014/main" id="{8D142EB8-88DE-284C-A5F4-92089F9A3E3F}"/>
              </a:ext>
            </a:extLst>
          </p:cNvPr>
          <p:cNvSpPr txBox="1"/>
          <p:nvPr/>
        </p:nvSpPr>
        <p:spPr>
          <a:xfrm>
            <a:off x="8702547" y="4770750"/>
            <a:ext cx="1354666" cy="369332"/>
          </a:xfrm>
          <a:prstGeom prst="rect">
            <a:avLst/>
          </a:prstGeom>
          <a:noFill/>
        </p:spPr>
        <p:txBody>
          <a:bodyPr wrap="square" rtlCol="0">
            <a:spAutoFit/>
          </a:bodyPr>
          <a:lstStyle/>
          <a:p>
            <a:pPr algn="ctr"/>
            <a:r>
              <a:rPr lang="en-US" dirty="0"/>
              <a:t>1798</a:t>
            </a:r>
          </a:p>
        </p:txBody>
      </p:sp>
      <p:sp>
        <p:nvSpPr>
          <p:cNvPr id="67" name="TextBox 66">
            <a:extLst>
              <a:ext uri="{FF2B5EF4-FFF2-40B4-BE49-F238E27FC236}">
                <a16:creationId xmlns:a16="http://schemas.microsoft.com/office/drawing/2014/main" id="{B305C327-BA37-D54F-BBA1-7FBE811BB49F}"/>
              </a:ext>
            </a:extLst>
          </p:cNvPr>
          <p:cNvSpPr txBox="1"/>
          <p:nvPr/>
        </p:nvSpPr>
        <p:spPr>
          <a:xfrm>
            <a:off x="8752226" y="3806498"/>
            <a:ext cx="1354666" cy="369332"/>
          </a:xfrm>
          <a:prstGeom prst="rect">
            <a:avLst/>
          </a:prstGeom>
          <a:noFill/>
        </p:spPr>
        <p:txBody>
          <a:bodyPr wrap="square" rtlCol="0">
            <a:spAutoFit/>
          </a:bodyPr>
          <a:lstStyle/>
          <a:p>
            <a:pPr algn="ctr"/>
            <a:r>
              <a:rPr lang="en-US" dirty="0"/>
              <a:t>TOE</a:t>
            </a:r>
          </a:p>
        </p:txBody>
      </p:sp>
      <p:sp>
        <p:nvSpPr>
          <p:cNvPr id="69" name="TextBox 68">
            <a:extLst>
              <a:ext uri="{FF2B5EF4-FFF2-40B4-BE49-F238E27FC236}">
                <a16:creationId xmlns:a16="http://schemas.microsoft.com/office/drawing/2014/main" id="{1F2134C0-6FCE-7542-810A-6D20CBFB03E6}"/>
              </a:ext>
            </a:extLst>
          </p:cNvPr>
          <p:cNvSpPr txBox="1"/>
          <p:nvPr/>
        </p:nvSpPr>
        <p:spPr>
          <a:xfrm>
            <a:off x="1220032" y="4254681"/>
            <a:ext cx="963261" cy="369332"/>
          </a:xfrm>
          <a:prstGeom prst="rect">
            <a:avLst/>
          </a:prstGeom>
          <a:noFill/>
        </p:spPr>
        <p:txBody>
          <a:bodyPr wrap="square" rtlCol="0">
            <a:spAutoFit/>
          </a:bodyPr>
          <a:lstStyle/>
          <a:p>
            <a:pPr algn="ctr"/>
            <a:r>
              <a:rPr lang="en-US" dirty="0"/>
              <a:t>Vs. 31</a:t>
            </a:r>
          </a:p>
        </p:txBody>
      </p:sp>
      <p:sp>
        <p:nvSpPr>
          <p:cNvPr id="72" name="Arc 71">
            <a:extLst>
              <a:ext uri="{FF2B5EF4-FFF2-40B4-BE49-F238E27FC236}">
                <a16:creationId xmlns:a16="http://schemas.microsoft.com/office/drawing/2014/main" id="{167D884B-BC61-D848-ACBB-35D189EA42EC}"/>
              </a:ext>
            </a:extLst>
          </p:cNvPr>
          <p:cNvSpPr/>
          <p:nvPr/>
        </p:nvSpPr>
        <p:spPr>
          <a:xfrm rot="16933704">
            <a:off x="9211251" y="4105536"/>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9651D8ED-9484-4D4D-81C5-F69A937F0C18}"/>
              </a:ext>
            </a:extLst>
          </p:cNvPr>
          <p:cNvSpPr txBox="1"/>
          <p:nvPr/>
        </p:nvSpPr>
        <p:spPr>
          <a:xfrm>
            <a:off x="9975846" y="3838127"/>
            <a:ext cx="1354666" cy="369332"/>
          </a:xfrm>
          <a:prstGeom prst="rect">
            <a:avLst/>
          </a:prstGeom>
          <a:noFill/>
        </p:spPr>
        <p:txBody>
          <a:bodyPr wrap="square" rtlCol="0">
            <a:spAutoFit/>
          </a:bodyPr>
          <a:lstStyle/>
          <a:p>
            <a:r>
              <a:rPr lang="en-US" dirty="0"/>
              <a:t>Rev. 11</a:t>
            </a:r>
          </a:p>
        </p:txBody>
      </p:sp>
      <p:sp>
        <p:nvSpPr>
          <p:cNvPr id="74" name="TextBox 73">
            <a:extLst>
              <a:ext uri="{FF2B5EF4-FFF2-40B4-BE49-F238E27FC236}">
                <a16:creationId xmlns:a16="http://schemas.microsoft.com/office/drawing/2014/main" id="{45ED09E5-4893-5643-8666-2B982C5B77A4}"/>
              </a:ext>
            </a:extLst>
          </p:cNvPr>
          <p:cNvSpPr txBox="1"/>
          <p:nvPr/>
        </p:nvSpPr>
        <p:spPr>
          <a:xfrm>
            <a:off x="9849875" y="3555622"/>
            <a:ext cx="2361604" cy="369332"/>
          </a:xfrm>
          <a:prstGeom prst="rect">
            <a:avLst/>
          </a:prstGeom>
          <a:noFill/>
        </p:spPr>
        <p:txBody>
          <a:bodyPr wrap="square" rtlCol="0">
            <a:spAutoFit/>
          </a:bodyPr>
          <a:lstStyle/>
          <a:p>
            <a:pPr algn="ctr"/>
            <a:r>
              <a:rPr lang="en-US" dirty="0"/>
              <a:t>6</a:t>
            </a:r>
            <a:r>
              <a:rPr lang="en-US" baseline="30000" dirty="0"/>
              <a:t>th</a:t>
            </a:r>
            <a:r>
              <a:rPr lang="en-US" dirty="0"/>
              <a:t> Trumpet Power</a:t>
            </a:r>
          </a:p>
        </p:txBody>
      </p:sp>
      <p:sp>
        <p:nvSpPr>
          <p:cNvPr id="75" name="TextBox 74">
            <a:extLst>
              <a:ext uri="{FF2B5EF4-FFF2-40B4-BE49-F238E27FC236}">
                <a16:creationId xmlns:a16="http://schemas.microsoft.com/office/drawing/2014/main" id="{1A5C63E3-B342-F049-BD3F-5C6D066901BB}"/>
              </a:ext>
            </a:extLst>
          </p:cNvPr>
          <p:cNvSpPr txBox="1"/>
          <p:nvPr/>
        </p:nvSpPr>
        <p:spPr>
          <a:xfrm>
            <a:off x="137045" y="4503247"/>
            <a:ext cx="1354666" cy="369332"/>
          </a:xfrm>
          <a:prstGeom prst="rect">
            <a:avLst/>
          </a:prstGeom>
          <a:noFill/>
        </p:spPr>
        <p:txBody>
          <a:bodyPr wrap="square" rtlCol="0">
            <a:spAutoFit/>
          </a:bodyPr>
          <a:lstStyle/>
          <a:p>
            <a:pPr algn="ctr"/>
            <a:r>
              <a:rPr lang="en-US" b="1" dirty="0"/>
              <a:t>Papal</a:t>
            </a:r>
          </a:p>
        </p:txBody>
      </p:sp>
      <p:sp>
        <p:nvSpPr>
          <p:cNvPr id="76" name="TextBox 75">
            <a:extLst>
              <a:ext uri="{FF2B5EF4-FFF2-40B4-BE49-F238E27FC236}">
                <a16:creationId xmlns:a16="http://schemas.microsoft.com/office/drawing/2014/main" id="{B3217CB1-6FF6-0C47-A0DB-8C29E91E9D6B}"/>
              </a:ext>
            </a:extLst>
          </p:cNvPr>
          <p:cNvSpPr txBox="1"/>
          <p:nvPr/>
        </p:nvSpPr>
        <p:spPr>
          <a:xfrm>
            <a:off x="207009" y="2785006"/>
            <a:ext cx="1354666" cy="369332"/>
          </a:xfrm>
          <a:prstGeom prst="rect">
            <a:avLst/>
          </a:prstGeom>
          <a:noFill/>
        </p:spPr>
        <p:txBody>
          <a:bodyPr wrap="square" rtlCol="0">
            <a:spAutoFit/>
          </a:bodyPr>
          <a:lstStyle/>
          <a:p>
            <a:pPr algn="ctr"/>
            <a:r>
              <a:rPr lang="en-US" b="1" dirty="0"/>
              <a:t>Pagan</a:t>
            </a:r>
          </a:p>
        </p:txBody>
      </p:sp>
      <p:sp>
        <p:nvSpPr>
          <p:cNvPr id="77" name="TextBox 76">
            <a:extLst>
              <a:ext uri="{FF2B5EF4-FFF2-40B4-BE49-F238E27FC236}">
                <a16:creationId xmlns:a16="http://schemas.microsoft.com/office/drawing/2014/main" id="{A5B4ECC9-AE18-5140-9760-7F4FE0456801}"/>
              </a:ext>
            </a:extLst>
          </p:cNvPr>
          <p:cNvSpPr txBox="1"/>
          <p:nvPr/>
        </p:nvSpPr>
        <p:spPr>
          <a:xfrm>
            <a:off x="5422188" y="547087"/>
            <a:ext cx="5483473" cy="369332"/>
          </a:xfrm>
          <a:prstGeom prst="rect">
            <a:avLst/>
          </a:prstGeom>
          <a:noFill/>
        </p:spPr>
        <p:txBody>
          <a:bodyPr wrap="square" rtlCol="0">
            <a:spAutoFit/>
          </a:bodyPr>
          <a:lstStyle/>
          <a:p>
            <a:pPr algn="ctr"/>
            <a:r>
              <a:rPr lang="en-US" b="1" dirty="0"/>
              <a:t>3 Geographical locations conquered</a:t>
            </a:r>
          </a:p>
        </p:txBody>
      </p:sp>
      <p:cxnSp>
        <p:nvCxnSpPr>
          <p:cNvPr id="78" name="Straight Connector 77">
            <a:extLst>
              <a:ext uri="{FF2B5EF4-FFF2-40B4-BE49-F238E27FC236}">
                <a16:creationId xmlns:a16="http://schemas.microsoft.com/office/drawing/2014/main" id="{B456D05A-7377-EA47-BF84-865F75A8F2CC}"/>
              </a:ext>
            </a:extLst>
          </p:cNvPr>
          <p:cNvCxnSpPr>
            <a:cxnSpLocks/>
          </p:cNvCxnSpPr>
          <p:nvPr/>
        </p:nvCxnSpPr>
        <p:spPr>
          <a:xfrm flipV="1">
            <a:off x="3661379" y="4559114"/>
            <a:ext cx="0" cy="112333"/>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3014925" y="4559114"/>
            <a:ext cx="0" cy="134301"/>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A4285CB-5968-DE4A-A831-5EEB17C4C7E0}"/>
              </a:ext>
            </a:extLst>
          </p:cNvPr>
          <p:cNvSpPr txBox="1"/>
          <p:nvPr/>
        </p:nvSpPr>
        <p:spPr>
          <a:xfrm>
            <a:off x="2665533" y="4180641"/>
            <a:ext cx="697888" cy="276999"/>
          </a:xfrm>
          <a:prstGeom prst="rect">
            <a:avLst/>
          </a:prstGeom>
          <a:noFill/>
        </p:spPr>
        <p:txBody>
          <a:bodyPr wrap="square" rtlCol="0">
            <a:spAutoFit/>
          </a:bodyPr>
          <a:lstStyle/>
          <a:p>
            <a:pPr algn="ctr"/>
            <a:r>
              <a:rPr lang="en-US" sz="1200" dirty="0"/>
              <a:t>Power</a:t>
            </a:r>
          </a:p>
        </p:txBody>
      </p:sp>
      <p:sp>
        <p:nvSpPr>
          <p:cNvPr id="90" name="TextBox 89">
            <a:extLst>
              <a:ext uri="{FF2B5EF4-FFF2-40B4-BE49-F238E27FC236}">
                <a16:creationId xmlns:a16="http://schemas.microsoft.com/office/drawing/2014/main" id="{88106028-2A6B-284E-AD4F-FC2CDE8660AB}"/>
              </a:ext>
            </a:extLst>
          </p:cNvPr>
          <p:cNvSpPr txBox="1"/>
          <p:nvPr/>
        </p:nvSpPr>
        <p:spPr>
          <a:xfrm>
            <a:off x="3230085" y="4178255"/>
            <a:ext cx="844180" cy="276999"/>
          </a:xfrm>
          <a:prstGeom prst="rect">
            <a:avLst/>
          </a:prstGeom>
          <a:noFill/>
        </p:spPr>
        <p:txBody>
          <a:bodyPr wrap="square" rtlCol="0">
            <a:spAutoFit/>
          </a:bodyPr>
          <a:lstStyle/>
          <a:p>
            <a:pPr algn="ctr"/>
            <a:r>
              <a:rPr lang="en-US" sz="1200" dirty="0"/>
              <a:t>Authority</a:t>
            </a:r>
          </a:p>
        </p:txBody>
      </p:sp>
      <p:sp>
        <p:nvSpPr>
          <p:cNvPr id="91" name="TextBox 90">
            <a:extLst>
              <a:ext uri="{FF2B5EF4-FFF2-40B4-BE49-F238E27FC236}">
                <a16:creationId xmlns:a16="http://schemas.microsoft.com/office/drawing/2014/main" id="{9072A4D0-50F2-A34B-8457-EE47AD506047}"/>
              </a:ext>
            </a:extLst>
          </p:cNvPr>
          <p:cNvSpPr txBox="1"/>
          <p:nvPr/>
        </p:nvSpPr>
        <p:spPr>
          <a:xfrm>
            <a:off x="9874338" y="3220287"/>
            <a:ext cx="697888" cy="276999"/>
          </a:xfrm>
          <a:prstGeom prst="rect">
            <a:avLst/>
          </a:prstGeom>
          <a:noFill/>
        </p:spPr>
        <p:txBody>
          <a:bodyPr wrap="square" rtlCol="0">
            <a:spAutoFit/>
          </a:bodyPr>
          <a:lstStyle/>
          <a:p>
            <a:pPr algn="ctr"/>
            <a:r>
              <a:rPr lang="en-US" sz="1200" dirty="0"/>
              <a:t>Seat</a:t>
            </a:r>
          </a:p>
        </p:txBody>
      </p:sp>
      <p:cxnSp>
        <p:nvCxnSpPr>
          <p:cNvPr id="92" name="Straight Connector 91">
            <a:extLst>
              <a:ext uri="{FF2B5EF4-FFF2-40B4-BE49-F238E27FC236}">
                <a16:creationId xmlns:a16="http://schemas.microsoft.com/office/drawing/2014/main" id="{1E0DFE75-2C0B-634A-ADEF-1711A10F6BD4}"/>
              </a:ext>
            </a:extLst>
          </p:cNvPr>
          <p:cNvCxnSpPr>
            <a:cxnSpLocks/>
          </p:cNvCxnSpPr>
          <p:nvPr/>
        </p:nvCxnSpPr>
        <p:spPr>
          <a:xfrm>
            <a:off x="2318771" y="620986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5CBD951-2EF6-1547-8EC5-5C8A6AABDD73}"/>
              </a:ext>
            </a:extLst>
          </p:cNvPr>
          <p:cNvCxnSpPr>
            <a:cxnSpLocks/>
          </p:cNvCxnSpPr>
          <p:nvPr/>
        </p:nvCxnSpPr>
        <p:spPr>
          <a:xfrm flipV="1">
            <a:off x="2322292" y="586496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51861A-FFA0-7C4D-96E4-8446A3704990}"/>
              </a:ext>
            </a:extLst>
          </p:cNvPr>
          <p:cNvCxnSpPr>
            <a:cxnSpLocks/>
          </p:cNvCxnSpPr>
          <p:nvPr/>
        </p:nvCxnSpPr>
        <p:spPr>
          <a:xfrm flipV="1">
            <a:off x="6802197" y="588690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F3DD0B9-572C-694E-AA3B-E566744EAC42}"/>
              </a:ext>
            </a:extLst>
          </p:cNvPr>
          <p:cNvCxnSpPr>
            <a:cxnSpLocks/>
          </p:cNvCxnSpPr>
          <p:nvPr/>
        </p:nvCxnSpPr>
        <p:spPr>
          <a:xfrm flipV="1">
            <a:off x="4509680" y="586496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D667702-C01F-2041-B3B1-366431D75979}"/>
              </a:ext>
            </a:extLst>
          </p:cNvPr>
          <p:cNvCxnSpPr>
            <a:cxnSpLocks/>
          </p:cNvCxnSpPr>
          <p:nvPr/>
        </p:nvCxnSpPr>
        <p:spPr>
          <a:xfrm flipV="1">
            <a:off x="9447217" y="588690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97" name="Arc 96">
            <a:extLst>
              <a:ext uri="{FF2B5EF4-FFF2-40B4-BE49-F238E27FC236}">
                <a16:creationId xmlns:a16="http://schemas.microsoft.com/office/drawing/2014/main" id="{9441CDEF-1CF3-D247-B6A8-33E84348C5D4}"/>
              </a:ext>
            </a:extLst>
          </p:cNvPr>
          <p:cNvSpPr/>
          <p:nvPr/>
        </p:nvSpPr>
        <p:spPr>
          <a:xfrm>
            <a:off x="6802197" y="5564175"/>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Arc 97">
            <a:extLst>
              <a:ext uri="{FF2B5EF4-FFF2-40B4-BE49-F238E27FC236}">
                <a16:creationId xmlns:a16="http://schemas.microsoft.com/office/drawing/2014/main" id="{D843FC1E-1A68-9D43-A586-BDE14050566A}"/>
              </a:ext>
            </a:extLst>
          </p:cNvPr>
          <p:cNvSpPr/>
          <p:nvPr/>
        </p:nvSpPr>
        <p:spPr>
          <a:xfrm rot="19306840">
            <a:off x="9020754" y="6114190"/>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98">
            <a:extLst>
              <a:ext uri="{FF2B5EF4-FFF2-40B4-BE49-F238E27FC236}">
                <a16:creationId xmlns:a16="http://schemas.microsoft.com/office/drawing/2014/main" id="{23F1033B-8D80-2542-B4C6-3F458A97FB4C}"/>
              </a:ext>
            </a:extLst>
          </p:cNvPr>
          <p:cNvSpPr txBox="1"/>
          <p:nvPr/>
        </p:nvSpPr>
        <p:spPr>
          <a:xfrm>
            <a:off x="3843066" y="5374826"/>
            <a:ext cx="1354666" cy="369332"/>
          </a:xfrm>
          <a:prstGeom prst="rect">
            <a:avLst/>
          </a:prstGeom>
          <a:noFill/>
        </p:spPr>
        <p:txBody>
          <a:bodyPr wrap="square" rtlCol="0">
            <a:spAutoFit/>
          </a:bodyPr>
          <a:lstStyle/>
          <a:p>
            <a:pPr algn="ctr"/>
            <a:r>
              <a:rPr lang="en-US" dirty="0"/>
              <a:t>SL</a:t>
            </a:r>
          </a:p>
        </p:txBody>
      </p:sp>
      <p:sp>
        <p:nvSpPr>
          <p:cNvPr id="100" name="TextBox 99">
            <a:extLst>
              <a:ext uri="{FF2B5EF4-FFF2-40B4-BE49-F238E27FC236}">
                <a16:creationId xmlns:a16="http://schemas.microsoft.com/office/drawing/2014/main" id="{C17316F7-DB90-FD46-9AFA-CFDAD53A70DC}"/>
              </a:ext>
            </a:extLst>
          </p:cNvPr>
          <p:cNvSpPr txBox="1"/>
          <p:nvPr/>
        </p:nvSpPr>
        <p:spPr>
          <a:xfrm>
            <a:off x="1641438" y="6393417"/>
            <a:ext cx="1354666" cy="369332"/>
          </a:xfrm>
          <a:prstGeom prst="rect">
            <a:avLst/>
          </a:prstGeom>
          <a:noFill/>
        </p:spPr>
        <p:txBody>
          <a:bodyPr wrap="square" rtlCol="0">
            <a:spAutoFit/>
          </a:bodyPr>
          <a:lstStyle/>
          <a:p>
            <a:pPr algn="ctr"/>
            <a:r>
              <a:rPr lang="en-US" dirty="0"/>
              <a:t>1989</a:t>
            </a:r>
          </a:p>
        </p:txBody>
      </p:sp>
      <p:sp>
        <p:nvSpPr>
          <p:cNvPr id="101" name="TextBox 100">
            <a:extLst>
              <a:ext uri="{FF2B5EF4-FFF2-40B4-BE49-F238E27FC236}">
                <a16:creationId xmlns:a16="http://schemas.microsoft.com/office/drawing/2014/main" id="{FA9C6069-7E92-7848-9FD5-0E4ECFA6B454}"/>
              </a:ext>
            </a:extLst>
          </p:cNvPr>
          <p:cNvSpPr txBox="1"/>
          <p:nvPr/>
        </p:nvSpPr>
        <p:spPr>
          <a:xfrm>
            <a:off x="10151536" y="5711738"/>
            <a:ext cx="1354666" cy="369332"/>
          </a:xfrm>
          <a:prstGeom prst="rect">
            <a:avLst/>
          </a:prstGeom>
          <a:noFill/>
        </p:spPr>
        <p:txBody>
          <a:bodyPr wrap="square" rtlCol="0">
            <a:spAutoFit/>
          </a:bodyPr>
          <a:lstStyle/>
          <a:p>
            <a:pPr algn="ctr"/>
            <a:r>
              <a:rPr lang="en-US" dirty="0"/>
              <a:t>The Fall</a:t>
            </a:r>
          </a:p>
        </p:txBody>
      </p:sp>
      <p:sp>
        <p:nvSpPr>
          <p:cNvPr id="102" name="TextBox 101">
            <a:extLst>
              <a:ext uri="{FF2B5EF4-FFF2-40B4-BE49-F238E27FC236}">
                <a16:creationId xmlns:a16="http://schemas.microsoft.com/office/drawing/2014/main" id="{3EC00DAF-2C8A-904F-AD20-D478F83DDFA7}"/>
              </a:ext>
            </a:extLst>
          </p:cNvPr>
          <p:cNvSpPr txBox="1"/>
          <p:nvPr/>
        </p:nvSpPr>
        <p:spPr>
          <a:xfrm>
            <a:off x="1661573" y="5368933"/>
            <a:ext cx="1354666" cy="369332"/>
          </a:xfrm>
          <a:prstGeom prst="rect">
            <a:avLst/>
          </a:prstGeom>
          <a:noFill/>
        </p:spPr>
        <p:txBody>
          <a:bodyPr wrap="square" rtlCol="0">
            <a:spAutoFit/>
          </a:bodyPr>
          <a:lstStyle/>
          <a:p>
            <a:pPr algn="ctr"/>
            <a:r>
              <a:rPr lang="en-US" dirty="0"/>
              <a:t>TOE</a:t>
            </a:r>
          </a:p>
        </p:txBody>
      </p:sp>
      <p:sp>
        <p:nvSpPr>
          <p:cNvPr id="103" name="TextBox 102">
            <a:extLst>
              <a:ext uri="{FF2B5EF4-FFF2-40B4-BE49-F238E27FC236}">
                <a16:creationId xmlns:a16="http://schemas.microsoft.com/office/drawing/2014/main" id="{29D001D1-4645-C841-BF5D-9AF79B655D3A}"/>
              </a:ext>
            </a:extLst>
          </p:cNvPr>
          <p:cNvSpPr txBox="1"/>
          <p:nvPr/>
        </p:nvSpPr>
        <p:spPr>
          <a:xfrm>
            <a:off x="6085584" y="5372542"/>
            <a:ext cx="1354666" cy="369332"/>
          </a:xfrm>
          <a:prstGeom prst="rect">
            <a:avLst/>
          </a:prstGeom>
          <a:noFill/>
        </p:spPr>
        <p:txBody>
          <a:bodyPr wrap="square" rtlCol="0">
            <a:spAutoFit/>
          </a:bodyPr>
          <a:lstStyle/>
          <a:p>
            <a:pPr algn="ctr"/>
            <a:r>
              <a:rPr lang="en-US" dirty="0"/>
              <a:t>World</a:t>
            </a:r>
          </a:p>
        </p:txBody>
      </p:sp>
      <p:sp>
        <p:nvSpPr>
          <p:cNvPr id="104" name="TextBox 103">
            <a:extLst>
              <a:ext uri="{FF2B5EF4-FFF2-40B4-BE49-F238E27FC236}">
                <a16:creationId xmlns:a16="http://schemas.microsoft.com/office/drawing/2014/main" id="{D51106AD-8C71-8D42-A977-371A348E9613}"/>
              </a:ext>
            </a:extLst>
          </p:cNvPr>
          <p:cNvSpPr txBox="1"/>
          <p:nvPr/>
        </p:nvSpPr>
        <p:spPr>
          <a:xfrm>
            <a:off x="7415218" y="5776637"/>
            <a:ext cx="1354666" cy="369332"/>
          </a:xfrm>
          <a:prstGeom prst="rect">
            <a:avLst/>
          </a:prstGeom>
          <a:noFill/>
        </p:spPr>
        <p:txBody>
          <a:bodyPr wrap="square" rtlCol="0">
            <a:spAutoFit/>
          </a:bodyPr>
          <a:lstStyle/>
          <a:p>
            <a:pPr algn="ctr"/>
            <a:r>
              <a:rPr lang="en-US" dirty="0"/>
              <a:t>TT</a:t>
            </a:r>
          </a:p>
        </p:txBody>
      </p:sp>
      <p:sp>
        <p:nvSpPr>
          <p:cNvPr id="105" name="TextBox 104">
            <a:extLst>
              <a:ext uri="{FF2B5EF4-FFF2-40B4-BE49-F238E27FC236}">
                <a16:creationId xmlns:a16="http://schemas.microsoft.com/office/drawing/2014/main" id="{0EADA30E-0496-2244-9C25-AE65C1BB2DE3}"/>
              </a:ext>
            </a:extLst>
          </p:cNvPr>
          <p:cNvSpPr txBox="1"/>
          <p:nvPr/>
        </p:nvSpPr>
        <p:spPr>
          <a:xfrm>
            <a:off x="3828824" y="6393417"/>
            <a:ext cx="1354666" cy="369332"/>
          </a:xfrm>
          <a:prstGeom prst="rect">
            <a:avLst/>
          </a:prstGeom>
          <a:noFill/>
        </p:spPr>
        <p:txBody>
          <a:bodyPr wrap="square" rtlCol="0">
            <a:spAutoFit/>
          </a:bodyPr>
          <a:lstStyle/>
          <a:p>
            <a:pPr algn="ctr"/>
            <a:r>
              <a:rPr lang="en-US" dirty="0"/>
              <a:t>41</a:t>
            </a:r>
          </a:p>
        </p:txBody>
      </p:sp>
      <p:sp>
        <p:nvSpPr>
          <p:cNvPr id="106" name="TextBox 105">
            <a:extLst>
              <a:ext uri="{FF2B5EF4-FFF2-40B4-BE49-F238E27FC236}">
                <a16:creationId xmlns:a16="http://schemas.microsoft.com/office/drawing/2014/main" id="{A4705021-5CFA-E44C-8908-F574F78CF7DE}"/>
              </a:ext>
            </a:extLst>
          </p:cNvPr>
          <p:cNvSpPr txBox="1"/>
          <p:nvPr/>
        </p:nvSpPr>
        <p:spPr>
          <a:xfrm>
            <a:off x="6121340" y="6390282"/>
            <a:ext cx="1354666" cy="369332"/>
          </a:xfrm>
          <a:prstGeom prst="rect">
            <a:avLst/>
          </a:prstGeom>
          <a:noFill/>
        </p:spPr>
        <p:txBody>
          <a:bodyPr wrap="square" rtlCol="0">
            <a:spAutoFit/>
          </a:bodyPr>
          <a:lstStyle/>
          <a:p>
            <a:pPr algn="ctr"/>
            <a:r>
              <a:rPr lang="en-US" dirty="0"/>
              <a:t>42</a:t>
            </a:r>
          </a:p>
        </p:txBody>
      </p:sp>
      <p:sp>
        <p:nvSpPr>
          <p:cNvPr id="107" name="TextBox 106">
            <a:extLst>
              <a:ext uri="{FF2B5EF4-FFF2-40B4-BE49-F238E27FC236}">
                <a16:creationId xmlns:a16="http://schemas.microsoft.com/office/drawing/2014/main" id="{82AB1060-8D49-0C49-9E31-B233491A2D08}"/>
              </a:ext>
            </a:extLst>
          </p:cNvPr>
          <p:cNvSpPr txBox="1"/>
          <p:nvPr/>
        </p:nvSpPr>
        <p:spPr>
          <a:xfrm>
            <a:off x="8798855" y="6390282"/>
            <a:ext cx="1354666" cy="369332"/>
          </a:xfrm>
          <a:prstGeom prst="rect">
            <a:avLst/>
          </a:prstGeom>
          <a:noFill/>
        </p:spPr>
        <p:txBody>
          <a:bodyPr wrap="square" rtlCol="0">
            <a:spAutoFit/>
          </a:bodyPr>
          <a:lstStyle/>
          <a:p>
            <a:pPr algn="ctr"/>
            <a:r>
              <a:rPr lang="en-US" dirty="0"/>
              <a:t>45</a:t>
            </a:r>
          </a:p>
        </p:txBody>
      </p:sp>
      <p:sp>
        <p:nvSpPr>
          <p:cNvPr id="110" name="TextBox 109">
            <a:extLst>
              <a:ext uri="{FF2B5EF4-FFF2-40B4-BE49-F238E27FC236}">
                <a16:creationId xmlns:a16="http://schemas.microsoft.com/office/drawing/2014/main" id="{37917CCE-E67F-D742-AB8D-F6B5AE85005E}"/>
              </a:ext>
            </a:extLst>
          </p:cNvPr>
          <p:cNvSpPr txBox="1"/>
          <p:nvPr/>
        </p:nvSpPr>
        <p:spPr>
          <a:xfrm>
            <a:off x="1126743" y="5453471"/>
            <a:ext cx="963261" cy="646331"/>
          </a:xfrm>
          <a:prstGeom prst="rect">
            <a:avLst/>
          </a:prstGeom>
          <a:noFill/>
        </p:spPr>
        <p:txBody>
          <a:bodyPr wrap="square" rtlCol="0">
            <a:spAutoFit/>
          </a:bodyPr>
          <a:lstStyle/>
          <a:p>
            <a:pPr algn="ctr"/>
            <a:r>
              <a:rPr lang="en-US" dirty="0"/>
              <a:t>Daniel 11:40 B</a:t>
            </a:r>
          </a:p>
        </p:txBody>
      </p:sp>
      <p:sp>
        <p:nvSpPr>
          <p:cNvPr id="115" name="TextBox 114">
            <a:extLst>
              <a:ext uri="{FF2B5EF4-FFF2-40B4-BE49-F238E27FC236}">
                <a16:creationId xmlns:a16="http://schemas.microsoft.com/office/drawing/2014/main" id="{50D02D24-D669-2B4B-B333-7E416AAE890A}"/>
              </a:ext>
            </a:extLst>
          </p:cNvPr>
          <p:cNvSpPr txBox="1"/>
          <p:nvPr/>
        </p:nvSpPr>
        <p:spPr>
          <a:xfrm>
            <a:off x="9711791" y="4571079"/>
            <a:ext cx="1678577" cy="369332"/>
          </a:xfrm>
          <a:prstGeom prst="rect">
            <a:avLst/>
          </a:prstGeom>
          <a:noFill/>
        </p:spPr>
        <p:txBody>
          <a:bodyPr wrap="square" rtlCol="0">
            <a:spAutoFit/>
          </a:bodyPr>
          <a:lstStyle/>
          <a:p>
            <a:pPr algn="ctr"/>
            <a:r>
              <a:rPr lang="en-US" dirty="0"/>
              <a:t>Dan. 11:40 A</a:t>
            </a:r>
          </a:p>
        </p:txBody>
      </p: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43695" y="7883729"/>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8E785D11-31CF-074C-B74D-73AC16FA8DA4}"/>
              </a:ext>
            </a:extLst>
          </p:cNvPr>
          <p:cNvSpPr txBox="1"/>
          <p:nvPr/>
        </p:nvSpPr>
        <p:spPr>
          <a:xfrm>
            <a:off x="207011" y="6027086"/>
            <a:ext cx="1354666" cy="646331"/>
          </a:xfrm>
          <a:prstGeom prst="rect">
            <a:avLst/>
          </a:prstGeom>
          <a:noFill/>
        </p:spPr>
        <p:txBody>
          <a:bodyPr wrap="square" rtlCol="0">
            <a:spAutoFit/>
          </a:bodyPr>
          <a:lstStyle/>
          <a:p>
            <a:pPr algn="ctr"/>
            <a:r>
              <a:rPr lang="en-US" b="1" dirty="0"/>
              <a:t>Modern Rome</a:t>
            </a:r>
          </a:p>
        </p:txBody>
      </p:sp>
      <p:sp>
        <p:nvSpPr>
          <p:cNvPr id="83" name="TextBox 82">
            <a:extLst>
              <a:ext uri="{FF2B5EF4-FFF2-40B4-BE49-F238E27FC236}">
                <a16:creationId xmlns:a16="http://schemas.microsoft.com/office/drawing/2014/main" id="{921207EA-0A57-3845-9345-C3F0CEABB818}"/>
              </a:ext>
            </a:extLst>
          </p:cNvPr>
          <p:cNvSpPr txBox="1"/>
          <p:nvPr/>
        </p:nvSpPr>
        <p:spPr>
          <a:xfrm>
            <a:off x="2248199" y="5655254"/>
            <a:ext cx="1354666" cy="369332"/>
          </a:xfrm>
          <a:prstGeom prst="rect">
            <a:avLst/>
          </a:prstGeom>
          <a:noFill/>
        </p:spPr>
        <p:txBody>
          <a:bodyPr wrap="square" rtlCol="0">
            <a:spAutoFit/>
          </a:bodyPr>
          <a:lstStyle/>
          <a:p>
            <a:pPr algn="ctr"/>
            <a:r>
              <a:rPr lang="en-US" dirty="0"/>
              <a:t>KS Taken</a:t>
            </a:r>
          </a:p>
        </p:txBody>
      </p:sp>
      <p:sp>
        <p:nvSpPr>
          <p:cNvPr id="84" name="TextBox 83">
            <a:extLst>
              <a:ext uri="{FF2B5EF4-FFF2-40B4-BE49-F238E27FC236}">
                <a16:creationId xmlns:a16="http://schemas.microsoft.com/office/drawing/2014/main" id="{7AD635AC-390C-724C-9CE1-95E3D0A94E4B}"/>
              </a:ext>
            </a:extLst>
          </p:cNvPr>
          <p:cNvSpPr txBox="1"/>
          <p:nvPr/>
        </p:nvSpPr>
        <p:spPr>
          <a:xfrm>
            <a:off x="8801365" y="5392589"/>
            <a:ext cx="1289553" cy="369332"/>
          </a:xfrm>
          <a:prstGeom prst="rect">
            <a:avLst/>
          </a:prstGeom>
          <a:noFill/>
        </p:spPr>
        <p:txBody>
          <a:bodyPr wrap="square" rtlCol="0">
            <a:spAutoFit/>
          </a:bodyPr>
          <a:lstStyle/>
          <a:p>
            <a:pPr algn="ctr"/>
            <a:r>
              <a:rPr lang="en-US" dirty="0"/>
              <a:t>SC</a:t>
            </a:r>
          </a:p>
        </p:txBody>
      </p:sp>
      <p:sp>
        <p:nvSpPr>
          <p:cNvPr id="3" name="7-Point Star 2">
            <a:extLst>
              <a:ext uri="{FF2B5EF4-FFF2-40B4-BE49-F238E27FC236}">
                <a16:creationId xmlns:a16="http://schemas.microsoft.com/office/drawing/2014/main" id="{911B7396-AD4F-C044-B8E0-39D4B8ABFF2C}"/>
              </a:ext>
            </a:extLst>
          </p:cNvPr>
          <p:cNvSpPr/>
          <p:nvPr/>
        </p:nvSpPr>
        <p:spPr>
          <a:xfrm>
            <a:off x="11347567" y="4615280"/>
            <a:ext cx="331022" cy="259069"/>
          </a:xfrm>
          <a:prstGeom prst="star7">
            <a:avLst/>
          </a:prstGeom>
          <a:solidFill>
            <a:srgbClr val="FFFF0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332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895600" y="764373"/>
            <a:ext cx="8398933" cy="793494"/>
          </a:xfrm>
        </p:spPr>
        <p:txBody>
          <a:bodyPr/>
          <a:lstStyle/>
          <a:p>
            <a:r>
              <a:rPr lang="en-US" dirty="0"/>
              <a:t>Increase of knowledge</a:t>
            </a:r>
          </a:p>
        </p:txBody>
      </p:sp>
      <p:graphicFrame>
        <p:nvGraphicFramePr>
          <p:cNvPr id="9" name="Content Placeholder 3">
            <a:extLst>
              <a:ext uri="{FF2B5EF4-FFF2-40B4-BE49-F238E27FC236}">
                <a16:creationId xmlns:a16="http://schemas.microsoft.com/office/drawing/2014/main" id="{01B3063F-95B2-CC48-B25F-22181DBC0E1F}"/>
              </a:ext>
            </a:extLst>
          </p:cNvPr>
          <p:cNvGraphicFramePr>
            <a:graphicFrameLocks noGrp="1"/>
          </p:cNvGraphicFramePr>
          <p:nvPr>
            <p:ph idx="1"/>
            <p:extLst>
              <p:ext uri="{D42A27DB-BD31-4B8C-83A1-F6EECF244321}">
                <p14:modId xmlns:p14="http://schemas.microsoft.com/office/powerpoint/2010/main" val="975691223"/>
              </p:ext>
            </p:extLst>
          </p:nvPr>
        </p:nvGraphicFramePr>
        <p:xfrm>
          <a:off x="1150873" y="1810140"/>
          <a:ext cx="9803265" cy="4336605"/>
        </p:xfrm>
        <a:graphic>
          <a:graphicData uri="http://schemas.openxmlformats.org/drawingml/2006/table">
            <a:tbl>
              <a:tblPr>
                <a:tableStyleId>{5940675A-B579-460E-94D1-54222C63F5DA}</a:tableStyleId>
              </a:tblPr>
              <a:tblGrid>
                <a:gridCol w="1960653">
                  <a:extLst>
                    <a:ext uri="{9D8B030D-6E8A-4147-A177-3AD203B41FA5}">
                      <a16:colId xmlns:a16="http://schemas.microsoft.com/office/drawing/2014/main" val="451154900"/>
                    </a:ext>
                  </a:extLst>
                </a:gridCol>
                <a:gridCol w="1960653">
                  <a:extLst>
                    <a:ext uri="{9D8B030D-6E8A-4147-A177-3AD203B41FA5}">
                      <a16:colId xmlns:a16="http://schemas.microsoft.com/office/drawing/2014/main" val="3262314940"/>
                    </a:ext>
                  </a:extLst>
                </a:gridCol>
                <a:gridCol w="1960653">
                  <a:extLst>
                    <a:ext uri="{9D8B030D-6E8A-4147-A177-3AD203B41FA5}">
                      <a16:colId xmlns:a16="http://schemas.microsoft.com/office/drawing/2014/main" val="810263979"/>
                    </a:ext>
                  </a:extLst>
                </a:gridCol>
                <a:gridCol w="1960653">
                  <a:extLst>
                    <a:ext uri="{9D8B030D-6E8A-4147-A177-3AD203B41FA5}">
                      <a16:colId xmlns:a16="http://schemas.microsoft.com/office/drawing/2014/main" val="3440093628"/>
                    </a:ext>
                  </a:extLst>
                </a:gridCol>
                <a:gridCol w="1960653">
                  <a:extLst>
                    <a:ext uri="{9D8B030D-6E8A-4147-A177-3AD203B41FA5}">
                      <a16:colId xmlns:a16="http://schemas.microsoft.com/office/drawing/2014/main" val="2279445471"/>
                    </a:ext>
                  </a:extLst>
                </a:gridCol>
              </a:tblGrid>
              <a:tr h="950519">
                <a:tc>
                  <a:txBody>
                    <a:bodyPr/>
                    <a:lstStyle/>
                    <a:p>
                      <a:pPr marL="108000" algn="l" fontAlgn="b"/>
                      <a:r>
                        <a:rPr lang="en-CA" sz="2000" b="1" u="none" strike="noStrike" dirty="0">
                          <a:effectLst/>
                          <a:latin typeface="+mj-lt"/>
                        </a:rPr>
                        <a:t>Theme</a:t>
                      </a:r>
                      <a:r>
                        <a:rPr lang="en-CA" sz="2000" u="none" strike="noStrike" dirty="0">
                          <a:effectLst/>
                          <a:latin typeface="+mj-lt"/>
                        </a:rPr>
                        <a:t> </a:t>
                      </a:r>
                      <a:r>
                        <a:rPr lang="en-CA" sz="2000" b="1" u="none" strike="noStrike" dirty="0">
                          <a:effectLst/>
                          <a:latin typeface="+mj-lt"/>
                        </a:rPr>
                        <a:t>→</a:t>
                      </a:r>
                      <a:endParaRPr lang="en-CA" sz="2000" b="1" i="0" u="none" strike="noStrike" dirty="0">
                        <a:solidFill>
                          <a:srgbClr val="000000"/>
                        </a:solidFill>
                        <a:effectLst/>
                        <a:latin typeface="+mj-lt"/>
                      </a:endParaRPr>
                    </a:p>
                  </a:txBody>
                  <a:tcPr marL="9525" marR="9525" marT="9525" marB="0" anchor="ctr">
                    <a:lnL w="76200" cap="flat" cmpd="sng" algn="ctr">
                      <a:solidFill>
                        <a:schemeClr val="tx1"/>
                      </a:solidFill>
                      <a:prstDash val="solid"/>
                      <a:round/>
                      <a:headEnd type="none" w="med" len="med"/>
                      <a:tailEnd type="none" w="med" len="med"/>
                    </a:lnL>
                    <a:solidFill>
                      <a:srgbClr val="E6351C"/>
                    </a:solidFill>
                  </a:tcPr>
                </a:tc>
                <a:tc>
                  <a:txBody>
                    <a:bodyPr/>
                    <a:lstStyle/>
                    <a:p>
                      <a:pPr marL="108000" algn="ctr" fontAlgn="ctr"/>
                      <a:r>
                        <a:rPr lang="en-CA" sz="2000" b="1" i="0" u="none" strike="noStrike" dirty="0">
                          <a:solidFill>
                            <a:schemeClr val="tx1"/>
                          </a:solidFill>
                          <a:effectLst/>
                          <a:latin typeface="+mj-lt"/>
                        </a:rPr>
                        <a:t>King &amp; Kingdom</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Politics</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Religion</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Purpose</a:t>
                      </a:r>
                    </a:p>
                  </a:txBody>
                  <a:tcPr marL="9525" marR="9525" marT="9525" marB="0" anchor="ctr">
                    <a:lnR w="76200" cap="flat" cmpd="sng" algn="ctr">
                      <a:solidFill>
                        <a:schemeClr val="tx1"/>
                      </a:solidFill>
                      <a:prstDash val="solid"/>
                      <a:round/>
                      <a:headEnd type="none" w="med" len="med"/>
                      <a:tailEnd type="none" w="med" len="med"/>
                    </a:lnR>
                    <a:solidFill>
                      <a:srgbClr val="E6351C"/>
                    </a:solidFill>
                  </a:tcPr>
                </a:tc>
                <a:extLst>
                  <a:ext uri="{0D108BD9-81ED-4DB2-BD59-A6C34878D82A}">
                    <a16:rowId xmlns:a16="http://schemas.microsoft.com/office/drawing/2014/main" val="3483472726"/>
                  </a:ext>
                </a:extLst>
              </a:tr>
              <a:tr h="576161">
                <a:tc>
                  <a:txBody>
                    <a:bodyPr/>
                    <a:lstStyle/>
                    <a:p>
                      <a:pPr algn="l" fontAlgn="b"/>
                      <a:r>
                        <a:rPr lang="en-CA" sz="1200" b="1" u="none" strike="noStrike" dirty="0">
                          <a:effectLst/>
                          <a:latin typeface="Candara" panose="020E0502030303020204" pitchFamily="34" charset="0"/>
                        </a:rPr>
                        <a:t>    </a:t>
                      </a:r>
                      <a:r>
                        <a:rPr lang="en-CA" sz="1800" b="1" i="0" u="none" strike="noStrike" dirty="0">
                          <a:effectLst/>
                          <a:latin typeface="Candara" panose="020E0502030303020204" pitchFamily="34" charset="0"/>
                        </a:rPr>
                        <a:t>Kingdom</a:t>
                      </a:r>
                      <a:r>
                        <a:rPr lang="en-CA" sz="1200" b="1" i="0" u="none" strike="noStrike" dirty="0">
                          <a:effectLst/>
                          <a:latin typeface="Candara" panose="020E0502030303020204" pitchFamily="34" charset="0"/>
                        </a:rPr>
                        <a:t> </a:t>
                      </a:r>
                      <a:r>
                        <a:rPr lang="en-CA" sz="2400" b="1" u="none" strike="noStrike" dirty="0">
                          <a:effectLst/>
                        </a:rPr>
                        <a:t>↓</a:t>
                      </a:r>
                      <a:endParaRPr lang="en-CA" sz="2400" b="1" i="0" u="none" strike="noStrike" dirty="0">
                        <a:solidFill>
                          <a:srgbClr val="000000"/>
                        </a:solidFill>
                        <a:effectLst/>
                        <a:latin typeface="Calibri" panose="020F0502020204030204" pitchFamily="34" charset="0"/>
                      </a:endParaRPr>
                    </a:p>
                  </a:txBody>
                  <a:tcPr marL="9525"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algn="ctr" fontAlgn="ctr"/>
                      <a:r>
                        <a:rPr lang="en-CA" sz="1800" b="1" u="none" strike="noStrike" dirty="0">
                          <a:effectLst/>
                        </a:rPr>
                        <a:t>Daniel 2</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7</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8</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11</a:t>
                      </a:r>
                      <a:endParaRPr lang="en-CA" sz="1800" b="1" i="0" u="none" strike="noStrike" dirty="0">
                        <a:solidFill>
                          <a:srgbClr val="000000"/>
                        </a:solidFill>
                        <a:effectLst/>
                        <a:latin typeface="Calibri" panose="020F0502020204030204" pitchFamily="34" charset="0"/>
                      </a:endParaRPr>
                    </a:p>
                  </a:txBody>
                  <a:tcPr marL="9525"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2545671670"/>
                  </a:ext>
                </a:extLst>
              </a:tr>
              <a:tr h="409317">
                <a:tc>
                  <a:txBody>
                    <a:bodyPr/>
                    <a:lstStyle/>
                    <a:p>
                      <a:pPr marL="108000" algn="l" fontAlgn="b"/>
                      <a:r>
                        <a:rPr lang="en-CA" sz="1600" u="none" strike="noStrike" dirty="0">
                          <a:effectLst/>
                          <a:latin typeface="Arial" panose="020B0604020202020204" pitchFamily="34" charset="0"/>
                          <a:cs typeface="Arial" panose="020B0604020202020204" pitchFamily="34" charset="0"/>
                        </a:rPr>
                        <a:t> Babylon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Head of Gold</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Lion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Ox (Pride)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4211835752"/>
                  </a:ext>
                </a:extLst>
              </a:tr>
              <a:tr h="409317">
                <a:tc>
                  <a:txBody>
                    <a:bodyPr/>
                    <a:lstStyle/>
                    <a:p>
                      <a:pPr marL="108000" algn="l" fontAlgn="b"/>
                      <a:r>
                        <a:rPr lang="en-CA" sz="1600" u="none" strike="noStrike" dirty="0">
                          <a:effectLst/>
                          <a:latin typeface="Arial" panose="020B0604020202020204" pitchFamily="34" charset="0"/>
                          <a:cs typeface="Arial" panose="020B0604020202020204" pitchFamily="34" charset="0"/>
                        </a:rPr>
                        <a:t> Medo-Persia</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Breast of Silver</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Bear</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Ram (Great)</a:t>
                      </a: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3552450750"/>
                  </a:ext>
                </a:extLst>
              </a:tr>
              <a:tr h="763340">
                <a:tc>
                  <a:txBody>
                    <a:bodyPr/>
                    <a:lstStyle/>
                    <a:p>
                      <a:pPr marL="108000" algn="l" fontAlgn="b"/>
                      <a:r>
                        <a:rPr lang="en-CA" sz="1600" u="none" strike="noStrike" dirty="0">
                          <a:effectLst/>
                          <a:latin typeface="Arial" panose="020B0604020202020204" pitchFamily="34" charset="0"/>
                          <a:cs typeface="Arial" panose="020B0604020202020204" pitchFamily="34" charset="0"/>
                        </a:rPr>
                        <a:t> Greece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Thighs of Brass</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Leopard</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He-Goat (Very Great)</a:t>
                      </a: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1180461289"/>
                  </a:ext>
                </a:extLst>
              </a:tr>
              <a:tr h="409317">
                <a:tc rowSpan="3">
                  <a:txBody>
                    <a:bodyPr/>
                    <a:lstStyle/>
                    <a:p>
                      <a:pPr marL="108000" algn="l" fontAlgn="b"/>
                      <a:r>
                        <a:rPr lang="en-CA" sz="1600" u="none" strike="noStrike" dirty="0">
                          <a:effectLst/>
                          <a:latin typeface="Arial" panose="020B0604020202020204" pitchFamily="34" charset="0"/>
                          <a:cs typeface="Arial" panose="020B0604020202020204" pitchFamily="34" charset="0"/>
                        </a:rPr>
                        <a:t>Rome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Legs of Iron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rowSpan="3">
                  <a:txBody>
                    <a:bodyPr/>
                    <a:lstStyle/>
                    <a:p>
                      <a:pPr marL="108000" algn="l" fontAlgn="b"/>
                      <a:r>
                        <a:rPr lang="en-CA" sz="1600" u="none" strike="noStrike" dirty="0">
                          <a:effectLst/>
                          <a:latin typeface="Arial" panose="020B0604020202020204" pitchFamily="34" charset="0"/>
                          <a:cs typeface="Arial" panose="020B0604020202020204" pitchFamily="34" charset="0"/>
                        </a:rPr>
                        <a:t>Non Descript Beast </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B w="76200" cap="flat" cmpd="sng" algn="ctr">
                      <a:solidFill>
                        <a:schemeClr val="tx1"/>
                      </a:solidFill>
                      <a:prstDash val="solid"/>
                      <a:round/>
                      <a:headEnd type="none" w="med" len="med"/>
                      <a:tailEnd type="none" w="med" len="med"/>
                    </a:lnB>
                    <a:solidFill>
                      <a:schemeClr val="accent4">
                        <a:lumMod val="50000"/>
                      </a:schemeClr>
                    </a:solidFill>
                  </a:tcPr>
                </a:tc>
                <a:tc rowSpan="3">
                  <a:txBody>
                    <a:bodyPr/>
                    <a:lstStyle/>
                    <a:p>
                      <a:pPr marL="108000" algn="l" fontAlgn="b"/>
                      <a:r>
                        <a:rPr lang="en-CA" sz="1600" u="none" strike="noStrike" dirty="0">
                          <a:solidFill>
                            <a:schemeClr val="tx1"/>
                          </a:solidFill>
                          <a:effectLst/>
                          <a:latin typeface="Arial" panose="020B0604020202020204" pitchFamily="34" charset="0"/>
                          <a:cs typeface="Arial" panose="020B0604020202020204" pitchFamily="34" charset="0"/>
                        </a:rPr>
                        <a:t> Horn </a:t>
                      </a:r>
                    </a:p>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(Exceeding Great)</a:t>
                      </a:r>
                    </a:p>
                  </a:txBody>
                  <a:tcPr marL="18000" marR="9525" marT="9525" marB="0" anchor="ctr">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Pagan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3252510097"/>
                  </a:ext>
                </a:extLst>
              </a:tr>
              <a:tr h="409317">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Feet of Iron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vMerge="1">
                  <a:txBody>
                    <a:bodyPr/>
                    <a:lstStyle/>
                    <a:p>
                      <a:endParaRPr lang="en-US"/>
                    </a:p>
                  </a:txBody>
                  <a:tcPr/>
                </a:tc>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Papal</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2998277651"/>
                  </a:ext>
                </a:extLst>
              </a:tr>
              <a:tr h="409317">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and Clay</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B w="76200" cap="flat" cmpd="sng" algn="ctr">
                      <a:solidFill>
                        <a:schemeClr val="tx1"/>
                      </a:solidFill>
                      <a:prstDash val="solid"/>
                      <a:round/>
                      <a:headEnd type="none" w="med" len="med"/>
                      <a:tailEnd type="none" w="med" len="med"/>
                    </a:lnB>
                    <a:solidFill>
                      <a:schemeClr val="accent4">
                        <a:lumMod val="50000"/>
                      </a:schemeClr>
                    </a:solidFill>
                  </a:tcPr>
                </a:tc>
                <a:tc vMerge="1">
                  <a:txBody>
                    <a:bodyPr/>
                    <a:lstStyle/>
                    <a:p>
                      <a:endParaRPr lang="en-US"/>
                    </a:p>
                  </a:txBody>
                  <a:tcPr/>
                </a:tc>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Modern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2204507262"/>
                  </a:ext>
                </a:extLst>
              </a:tr>
            </a:tbl>
          </a:graphicData>
        </a:graphic>
      </p:graphicFrame>
    </p:spTree>
    <p:extLst>
      <p:ext uri="{BB962C8B-B14F-4D97-AF65-F5344CB8AC3E}">
        <p14:creationId xmlns:p14="http://schemas.microsoft.com/office/powerpoint/2010/main" val="2132046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a:xfrm>
            <a:off x="2891870" y="591160"/>
            <a:ext cx="8610600" cy="1293028"/>
          </a:xfrm>
        </p:spPr>
        <p:txBody>
          <a:bodyPr/>
          <a:lstStyle/>
          <a:p>
            <a:r>
              <a:rPr lang="en-US" dirty="0">
                <a:latin typeface="Arial" panose="020B0604020202020204" pitchFamily="34" charset="0"/>
                <a:cs typeface="Arial" panose="020B0604020202020204" pitchFamily="34" charset="0"/>
              </a:rPr>
              <a:t>How do we fill in the gap?</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15039" y="376788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18560"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5879262"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054666"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43485" y="34449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181E311-E09F-244D-B3A6-3129437C9782}"/>
              </a:ext>
            </a:extLst>
          </p:cNvPr>
          <p:cNvSpPr txBox="1"/>
          <p:nvPr/>
        </p:nvSpPr>
        <p:spPr>
          <a:xfrm>
            <a:off x="3368587" y="2758697"/>
            <a:ext cx="1354666" cy="369332"/>
          </a:xfrm>
          <a:prstGeom prst="rect">
            <a:avLst/>
          </a:prstGeom>
          <a:noFill/>
        </p:spPr>
        <p:txBody>
          <a:bodyPr wrap="square" rtlCol="0">
            <a:spAutoFit/>
          </a:bodyPr>
          <a:lstStyle/>
          <a:p>
            <a:pPr algn="ctr"/>
            <a:r>
              <a:rPr lang="en-US" dirty="0"/>
              <a:t>9/11</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366996" y="3988832"/>
            <a:ext cx="1989171" cy="369332"/>
          </a:xfrm>
          <a:prstGeom prst="rect">
            <a:avLst/>
          </a:prstGeom>
          <a:noFill/>
        </p:spPr>
        <p:txBody>
          <a:bodyPr wrap="square" rtlCol="0">
            <a:spAutoFit/>
          </a:bodyPr>
          <a:lstStyle/>
          <a:p>
            <a:pPr algn="ctr"/>
            <a:r>
              <a:rPr lang="en-US" dirty="0"/>
              <a:t>Dan. Unsealed</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37706" y="2792872"/>
            <a:ext cx="1354666" cy="369332"/>
          </a:xfrm>
          <a:prstGeom prst="rect">
            <a:avLst/>
          </a:prstGeom>
          <a:noFill/>
        </p:spPr>
        <p:txBody>
          <a:bodyPr wrap="square" rtlCol="0">
            <a:spAutoFit/>
          </a:bodyPr>
          <a:lstStyle/>
          <a:p>
            <a:pPr algn="ctr"/>
            <a:r>
              <a:rPr lang="en-US" dirty="0"/>
              <a:t>1989</a:t>
            </a:r>
          </a:p>
        </p:txBody>
      </p:sp>
      <p:sp>
        <p:nvSpPr>
          <p:cNvPr id="36" name="TextBox 35">
            <a:extLst>
              <a:ext uri="{FF2B5EF4-FFF2-40B4-BE49-F238E27FC236}">
                <a16:creationId xmlns:a16="http://schemas.microsoft.com/office/drawing/2014/main" id="{EB84B89A-1F64-A942-8F84-26EADD2A29A5}"/>
              </a:ext>
            </a:extLst>
          </p:cNvPr>
          <p:cNvSpPr txBox="1"/>
          <p:nvPr/>
        </p:nvSpPr>
        <p:spPr>
          <a:xfrm>
            <a:off x="5203868" y="2815169"/>
            <a:ext cx="1354666" cy="369332"/>
          </a:xfrm>
          <a:prstGeom prst="rect">
            <a:avLst/>
          </a:prstGeom>
          <a:noFill/>
        </p:spPr>
        <p:txBody>
          <a:bodyPr wrap="square" rtlCol="0">
            <a:spAutoFit/>
          </a:bodyPr>
          <a:lstStyle/>
          <a:p>
            <a:pPr algn="ctr"/>
            <a:r>
              <a:rPr lang="en-US" dirty="0"/>
              <a:t>2014</a:t>
            </a:r>
          </a:p>
        </p:txBody>
      </p:sp>
      <p:sp>
        <p:nvSpPr>
          <p:cNvPr id="37" name="TextBox 36">
            <a:extLst>
              <a:ext uri="{FF2B5EF4-FFF2-40B4-BE49-F238E27FC236}">
                <a16:creationId xmlns:a16="http://schemas.microsoft.com/office/drawing/2014/main" id="{1FA9D6B5-E273-3347-BC2E-D8B9DA01E956}"/>
              </a:ext>
            </a:extLst>
          </p:cNvPr>
          <p:cNvSpPr txBox="1"/>
          <p:nvPr/>
        </p:nvSpPr>
        <p:spPr>
          <a:xfrm>
            <a:off x="6959840" y="2795020"/>
            <a:ext cx="1354666" cy="369332"/>
          </a:xfrm>
          <a:prstGeom prst="rect">
            <a:avLst/>
          </a:prstGeom>
          <a:noFill/>
        </p:spPr>
        <p:txBody>
          <a:bodyPr wrap="square" rtlCol="0">
            <a:spAutoFit/>
          </a:bodyPr>
          <a:lstStyle/>
          <a:p>
            <a:pPr algn="ctr"/>
            <a:r>
              <a:rPr lang="en-US" dirty="0"/>
              <a:t>2019</a:t>
            </a:r>
          </a:p>
        </p:txBody>
      </p:sp>
      <p:sp>
        <p:nvSpPr>
          <p:cNvPr id="38" name="TextBox 37">
            <a:extLst>
              <a:ext uri="{FF2B5EF4-FFF2-40B4-BE49-F238E27FC236}">
                <a16:creationId xmlns:a16="http://schemas.microsoft.com/office/drawing/2014/main" id="{2EB6158C-4E20-AD47-AAC0-294874CA2642}"/>
              </a:ext>
            </a:extLst>
          </p:cNvPr>
          <p:cNvSpPr txBox="1"/>
          <p:nvPr/>
        </p:nvSpPr>
        <p:spPr>
          <a:xfrm>
            <a:off x="3356167" y="3951521"/>
            <a:ext cx="1354666" cy="369332"/>
          </a:xfrm>
          <a:prstGeom prst="rect">
            <a:avLst/>
          </a:prstGeom>
          <a:noFill/>
        </p:spPr>
        <p:txBody>
          <a:bodyPr wrap="square" rtlCol="0">
            <a:spAutoFit/>
          </a:bodyPr>
          <a:lstStyle/>
          <a:p>
            <a:pPr algn="ctr"/>
            <a:r>
              <a:rPr lang="en-US" dirty="0"/>
              <a:t>Woe</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09935" y="3151641"/>
            <a:ext cx="707529" cy="369332"/>
          </a:xfrm>
          <a:prstGeom prst="rect">
            <a:avLst/>
          </a:prstGeom>
          <a:noFill/>
        </p:spPr>
        <p:txBody>
          <a:bodyPr wrap="square" rtlCol="0">
            <a:spAutoFit/>
          </a:bodyPr>
          <a:lstStyle/>
          <a:p>
            <a:pPr algn="ctr"/>
            <a:r>
              <a:rPr lang="en-US" dirty="0"/>
              <a:t>2016</a:t>
            </a:r>
          </a:p>
        </p:txBody>
      </p:sp>
      <p:sp>
        <p:nvSpPr>
          <p:cNvPr id="40" name="TextBox 39">
            <a:extLst>
              <a:ext uri="{FF2B5EF4-FFF2-40B4-BE49-F238E27FC236}">
                <a16:creationId xmlns:a16="http://schemas.microsoft.com/office/drawing/2014/main" id="{B8B8DD17-E966-D54C-B560-CA8AC2DF7D02}"/>
              </a:ext>
            </a:extLst>
          </p:cNvPr>
          <p:cNvSpPr txBox="1"/>
          <p:nvPr/>
        </p:nvSpPr>
        <p:spPr>
          <a:xfrm>
            <a:off x="8762632" y="2418774"/>
            <a:ext cx="1354666" cy="369332"/>
          </a:xfrm>
          <a:prstGeom prst="rect">
            <a:avLst/>
          </a:prstGeom>
          <a:noFill/>
        </p:spPr>
        <p:txBody>
          <a:bodyPr wrap="square" rtlCol="0">
            <a:spAutoFit/>
          </a:bodyPr>
          <a:lstStyle/>
          <a:p>
            <a:pPr algn="ctr"/>
            <a:r>
              <a:rPr lang="en-US" dirty="0"/>
              <a:t>Panium</a:t>
            </a:r>
          </a:p>
        </p:txBody>
      </p:sp>
      <p:sp>
        <p:nvSpPr>
          <p:cNvPr id="50" name="TextBox 49">
            <a:extLst>
              <a:ext uri="{FF2B5EF4-FFF2-40B4-BE49-F238E27FC236}">
                <a16:creationId xmlns:a16="http://schemas.microsoft.com/office/drawing/2014/main" id="{A8154CE2-50D0-8945-8177-475029EFD49C}"/>
              </a:ext>
            </a:extLst>
          </p:cNvPr>
          <p:cNvSpPr txBox="1"/>
          <p:nvPr/>
        </p:nvSpPr>
        <p:spPr>
          <a:xfrm>
            <a:off x="8715812" y="2788757"/>
            <a:ext cx="1354666" cy="369332"/>
          </a:xfrm>
          <a:prstGeom prst="rect">
            <a:avLst/>
          </a:prstGeom>
          <a:noFill/>
        </p:spPr>
        <p:txBody>
          <a:bodyPr wrap="square" rtlCol="0">
            <a:spAutoFit/>
          </a:bodyPr>
          <a:lstStyle/>
          <a:p>
            <a:pPr algn="ctr"/>
            <a:r>
              <a:rPr lang="en-US" dirty="0"/>
              <a:t>2021</a:t>
            </a:r>
          </a:p>
        </p:txBody>
      </p: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3518711" y="3527421"/>
            <a:ext cx="0" cy="262404"/>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3217CB1-6FF6-0C47-A0DB-8C29E91E9D6B}"/>
              </a:ext>
            </a:extLst>
          </p:cNvPr>
          <p:cNvSpPr txBox="1"/>
          <p:nvPr/>
        </p:nvSpPr>
        <p:spPr>
          <a:xfrm>
            <a:off x="203279" y="3585106"/>
            <a:ext cx="1354666" cy="369332"/>
          </a:xfrm>
          <a:prstGeom prst="rect">
            <a:avLst/>
          </a:prstGeom>
          <a:noFill/>
        </p:spPr>
        <p:txBody>
          <a:bodyPr wrap="square" rtlCol="0">
            <a:spAutoFit/>
          </a:bodyPr>
          <a:lstStyle/>
          <a:p>
            <a:pPr algn="ctr"/>
            <a:r>
              <a:rPr lang="en-US" b="1" dirty="0"/>
              <a:t>Priests</a:t>
            </a:r>
          </a:p>
        </p:txBody>
      </p:sp>
      <p:sp>
        <p:nvSpPr>
          <p:cNvPr id="77" name="TextBox 76">
            <a:extLst>
              <a:ext uri="{FF2B5EF4-FFF2-40B4-BE49-F238E27FC236}">
                <a16:creationId xmlns:a16="http://schemas.microsoft.com/office/drawing/2014/main" id="{A5B4ECC9-AE18-5140-9760-7F4FE0456801}"/>
              </a:ext>
            </a:extLst>
          </p:cNvPr>
          <p:cNvSpPr txBox="1"/>
          <p:nvPr/>
        </p:nvSpPr>
        <p:spPr>
          <a:xfrm>
            <a:off x="8985865" y="4949815"/>
            <a:ext cx="3102625" cy="400110"/>
          </a:xfrm>
          <a:prstGeom prst="rect">
            <a:avLst/>
          </a:prstGeom>
          <a:noFill/>
        </p:spPr>
        <p:txBody>
          <a:bodyPr wrap="square" rtlCol="0">
            <a:spAutoFit/>
          </a:bodyPr>
          <a:lstStyle/>
          <a:p>
            <a:pPr algn="ctr"/>
            <a:r>
              <a:rPr lang="en-US" sz="2000" b="1" dirty="0"/>
              <a:t>2. Parable</a:t>
            </a:r>
          </a:p>
        </p:txBody>
      </p: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2891870" y="3617372"/>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39965" y="8683829"/>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CC5A48D-96B2-9D4C-9806-C4BD1CC419CB}"/>
              </a:ext>
            </a:extLst>
          </p:cNvPr>
          <p:cNvCxnSpPr>
            <a:cxnSpLocks/>
          </p:cNvCxnSpPr>
          <p:nvPr/>
        </p:nvCxnSpPr>
        <p:spPr>
          <a:xfrm flipV="1">
            <a:off x="7663996" y="338859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C7BB27B-BA8C-074F-8E71-A569E4E74991}"/>
              </a:ext>
            </a:extLst>
          </p:cNvPr>
          <p:cNvCxnSpPr>
            <a:cxnSpLocks/>
          </p:cNvCxnSpPr>
          <p:nvPr/>
        </p:nvCxnSpPr>
        <p:spPr>
          <a:xfrm flipV="1">
            <a:off x="4661968" y="3585106"/>
            <a:ext cx="0" cy="188286"/>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D6BB3B7-37B5-B04A-A36F-569EA9951A96}"/>
              </a:ext>
            </a:extLst>
          </p:cNvPr>
          <p:cNvCxnSpPr>
            <a:cxnSpLocks/>
          </p:cNvCxnSpPr>
          <p:nvPr/>
        </p:nvCxnSpPr>
        <p:spPr>
          <a:xfrm flipV="1">
            <a:off x="5307569" y="3506839"/>
            <a:ext cx="0" cy="24735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567141F-F9A6-4447-B670-4D1545785FCB}"/>
              </a:ext>
            </a:extLst>
          </p:cNvPr>
          <p:cNvSpPr txBox="1"/>
          <p:nvPr/>
        </p:nvSpPr>
        <p:spPr>
          <a:xfrm>
            <a:off x="3178336" y="2999835"/>
            <a:ext cx="677333" cy="369332"/>
          </a:xfrm>
          <a:prstGeom prst="rect">
            <a:avLst/>
          </a:prstGeom>
          <a:noFill/>
        </p:spPr>
        <p:txBody>
          <a:bodyPr wrap="square" rtlCol="0">
            <a:spAutoFit/>
          </a:bodyPr>
          <a:lstStyle/>
          <a:p>
            <a:pPr algn="ctr"/>
            <a:r>
              <a:rPr lang="en-US" dirty="0"/>
              <a:t>‘96</a:t>
            </a:r>
          </a:p>
        </p:txBody>
      </p:sp>
      <p:sp>
        <p:nvSpPr>
          <p:cNvPr id="109" name="Arc 108">
            <a:extLst>
              <a:ext uri="{FF2B5EF4-FFF2-40B4-BE49-F238E27FC236}">
                <a16:creationId xmlns:a16="http://schemas.microsoft.com/office/drawing/2014/main" id="{0CAC3897-A2D7-914A-80D5-851AA75761EA}"/>
              </a:ext>
            </a:extLst>
          </p:cNvPr>
          <p:cNvSpPr/>
          <p:nvPr/>
        </p:nvSpPr>
        <p:spPr>
          <a:xfrm rot="9605240">
            <a:off x="2186379" y="2835531"/>
            <a:ext cx="3017194" cy="584997"/>
          </a:xfrm>
          <a:prstGeom prst="arc">
            <a:avLst>
              <a:gd name="adj1" fmla="val 14254555"/>
              <a:gd name="adj2" fmla="val 21298997"/>
            </a:avLst>
          </a:prstGeom>
          <a:ln w="44450">
            <a:solidFill>
              <a:schemeClr val="accent5">
                <a:lumMod val="40000"/>
                <a:lumOff val="6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TextBox 117">
            <a:extLst>
              <a:ext uri="{FF2B5EF4-FFF2-40B4-BE49-F238E27FC236}">
                <a16:creationId xmlns:a16="http://schemas.microsoft.com/office/drawing/2014/main" id="{24AB5C7F-746E-E842-B233-A5C5633AAE80}"/>
              </a:ext>
            </a:extLst>
          </p:cNvPr>
          <p:cNvSpPr txBox="1"/>
          <p:nvPr/>
        </p:nvSpPr>
        <p:spPr>
          <a:xfrm>
            <a:off x="2779695" y="3151641"/>
            <a:ext cx="677333" cy="369332"/>
          </a:xfrm>
          <a:prstGeom prst="rect">
            <a:avLst/>
          </a:prstGeom>
          <a:noFill/>
        </p:spPr>
        <p:txBody>
          <a:bodyPr wrap="square" rtlCol="0">
            <a:spAutoFit/>
          </a:bodyPr>
          <a:lstStyle/>
          <a:p>
            <a:pPr algn="ctr"/>
            <a:r>
              <a:rPr lang="en-US" dirty="0" err="1"/>
              <a:t>IoK</a:t>
            </a:r>
            <a:endParaRPr lang="en-US" dirty="0"/>
          </a:p>
        </p:txBody>
      </p:sp>
      <p:sp>
        <p:nvSpPr>
          <p:cNvPr id="120" name="TextBox 119">
            <a:extLst>
              <a:ext uri="{FF2B5EF4-FFF2-40B4-BE49-F238E27FC236}">
                <a16:creationId xmlns:a16="http://schemas.microsoft.com/office/drawing/2014/main" id="{68D44689-0453-A74B-8841-01E7717A83ED}"/>
              </a:ext>
            </a:extLst>
          </p:cNvPr>
          <p:cNvSpPr txBox="1"/>
          <p:nvPr/>
        </p:nvSpPr>
        <p:spPr>
          <a:xfrm>
            <a:off x="3546540" y="4303886"/>
            <a:ext cx="1514413" cy="646331"/>
          </a:xfrm>
          <a:prstGeom prst="rect">
            <a:avLst/>
          </a:prstGeom>
          <a:noFill/>
        </p:spPr>
        <p:txBody>
          <a:bodyPr wrap="square" rtlCol="0">
            <a:spAutoFit/>
          </a:bodyPr>
          <a:lstStyle/>
          <a:p>
            <a:pPr algn="ctr"/>
            <a:r>
              <a:rPr lang="en-US" dirty="0"/>
              <a:t>Part pf the 7</a:t>
            </a:r>
            <a:r>
              <a:rPr lang="en-US" baseline="30000" dirty="0"/>
              <a:t>th</a:t>
            </a:r>
            <a:r>
              <a:rPr lang="en-US" dirty="0"/>
              <a:t> Trumpet</a:t>
            </a:r>
          </a:p>
        </p:txBody>
      </p:sp>
      <p:sp>
        <p:nvSpPr>
          <p:cNvPr id="121" name="TextBox 120">
            <a:extLst>
              <a:ext uri="{FF2B5EF4-FFF2-40B4-BE49-F238E27FC236}">
                <a16:creationId xmlns:a16="http://schemas.microsoft.com/office/drawing/2014/main" id="{F926D166-926D-C844-8E44-8F86F9B3E037}"/>
              </a:ext>
            </a:extLst>
          </p:cNvPr>
          <p:cNvSpPr txBox="1"/>
          <p:nvPr/>
        </p:nvSpPr>
        <p:spPr>
          <a:xfrm>
            <a:off x="4914570" y="3006123"/>
            <a:ext cx="732221" cy="369332"/>
          </a:xfrm>
          <a:prstGeom prst="rect">
            <a:avLst/>
          </a:prstGeom>
          <a:noFill/>
        </p:spPr>
        <p:txBody>
          <a:bodyPr wrap="square" rtlCol="0">
            <a:spAutoFit/>
          </a:bodyPr>
          <a:lstStyle/>
          <a:p>
            <a:pPr algn="ctr"/>
            <a:r>
              <a:rPr lang="en-US" dirty="0"/>
              <a:t>2012</a:t>
            </a:r>
          </a:p>
        </p:txBody>
      </p:sp>
      <p:sp>
        <p:nvSpPr>
          <p:cNvPr id="122" name="TextBox 121">
            <a:extLst>
              <a:ext uri="{FF2B5EF4-FFF2-40B4-BE49-F238E27FC236}">
                <a16:creationId xmlns:a16="http://schemas.microsoft.com/office/drawing/2014/main" id="{D89F0AD3-52A1-C54A-90E4-10BD27569904}"/>
              </a:ext>
            </a:extLst>
          </p:cNvPr>
          <p:cNvSpPr txBox="1"/>
          <p:nvPr/>
        </p:nvSpPr>
        <p:spPr>
          <a:xfrm>
            <a:off x="4303746" y="3158089"/>
            <a:ext cx="732221" cy="369332"/>
          </a:xfrm>
          <a:prstGeom prst="rect">
            <a:avLst/>
          </a:prstGeom>
          <a:noFill/>
        </p:spPr>
        <p:txBody>
          <a:bodyPr wrap="square" rtlCol="0">
            <a:spAutoFit/>
          </a:bodyPr>
          <a:lstStyle/>
          <a:p>
            <a:pPr algn="ctr"/>
            <a:r>
              <a:rPr lang="en-US" dirty="0">
                <a:solidFill>
                  <a:schemeClr val="accent4">
                    <a:lumMod val="60000"/>
                    <a:lumOff val="40000"/>
                  </a:schemeClr>
                </a:solidFill>
              </a:rPr>
              <a:t>2520</a:t>
            </a:r>
          </a:p>
        </p:txBody>
      </p:sp>
      <p:sp>
        <p:nvSpPr>
          <p:cNvPr id="123" name="TextBox 122">
            <a:extLst>
              <a:ext uri="{FF2B5EF4-FFF2-40B4-BE49-F238E27FC236}">
                <a16:creationId xmlns:a16="http://schemas.microsoft.com/office/drawing/2014/main" id="{9154D388-6973-9343-8EBA-2EF1288BE122}"/>
              </a:ext>
            </a:extLst>
          </p:cNvPr>
          <p:cNvSpPr txBox="1"/>
          <p:nvPr/>
        </p:nvSpPr>
        <p:spPr>
          <a:xfrm>
            <a:off x="4397956" y="3915537"/>
            <a:ext cx="794216" cy="369332"/>
          </a:xfrm>
          <a:prstGeom prst="rect">
            <a:avLst/>
          </a:prstGeom>
          <a:noFill/>
        </p:spPr>
        <p:txBody>
          <a:bodyPr wrap="square" rtlCol="0">
            <a:spAutoFit/>
          </a:bodyPr>
          <a:lstStyle/>
          <a:p>
            <a:pPr algn="ctr"/>
            <a:r>
              <a:rPr lang="en-US" dirty="0"/>
              <a:t>Time</a:t>
            </a:r>
          </a:p>
        </p:txBody>
      </p:sp>
      <p:sp>
        <p:nvSpPr>
          <p:cNvPr id="124" name="TextBox 123">
            <a:extLst>
              <a:ext uri="{FF2B5EF4-FFF2-40B4-BE49-F238E27FC236}">
                <a16:creationId xmlns:a16="http://schemas.microsoft.com/office/drawing/2014/main" id="{CF52E612-EC08-5D49-B1E5-EDDD6AFD2AB8}"/>
              </a:ext>
            </a:extLst>
          </p:cNvPr>
          <p:cNvSpPr txBox="1"/>
          <p:nvPr/>
        </p:nvSpPr>
        <p:spPr>
          <a:xfrm>
            <a:off x="5482154" y="3918180"/>
            <a:ext cx="794216" cy="369332"/>
          </a:xfrm>
          <a:prstGeom prst="rect">
            <a:avLst/>
          </a:prstGeom>
          <a:noFill/>
        </p:spPr>
        <p:txBody>
          <a:bodyPr wrap="square" rtlCol="0">
            <a:spAutoFit/>
          </a:bodyPr>
          <a:lstStyle/>
          <a:p>
            <a:pPr algn="ctr"/>
            <a:r>
              <a:rPr lang="en-US" dirty="0"/>
              <a:t>Test</a:t>
            </a:r>
          </a:p>
        </p:txBody>
      </p:sp>
      <p:cxnSp>
        <p:nvCxnSpPr>
          <p:cNvPr id="125" name="Straight Connector 124">
            <a:extLst>
              <a:ext uri="{FF2B5EF4-FFF2-40B4-BE49-F238E27FC236}">
                <a16:creationId xmlns:a16="http://schemas.microsoft.com/office/drawing/2014/main" id="{BB5DC4A8-7C79-E54C-A93C-F4D09B9EC609}"/>
              </a:ext>
            </a:extLst>
          </p:cNvPr>
          <p:cNvCxnSpPr>
            <a:cxnSpLocks/>
          </p:cNvCxnSpPr>
          <p:nvPr/>
        </p:nvCxnSpPr>
        <p:spPr>
          <a:xfrm flipV="1">
            <a:off x="6462054" y="3599070"/>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0CE9CC7-D6CB-554A-AE4E-E46CFCACB39F}"/>
              </a:ext>
            </a:extLst>
          </p:cNvPr>
          <p:cNvCxnSpPr>
            <a:cxnSpLocks/>
          </p:cNvCxnSpPr>
          <p:nvPr/>
        </p:nvCxnSpPr>
        <p:spPr>
          <a:xfrm flipV="1">
            <a:off x="7048137" y="3506839"/>
            <a:ext cx="0" cy="24434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33855181-44FE-5840-87EE-A19E1BF0091B}"/>
              </a:ext>
            </a:extLst>
          </p:cNvPr>
          <p:cNvSpPr/>
          <p:nvPr/>
        </p:nvSpPr>
        <p:spPr>
          <a:xfrm rot="5400000">
            <a:off x="4698686" y="1236470"/>
            <a:ext cx="583390" cy="2943344"/>
          </a:xfrm>
          <a:prstGeom prst="leftBrace">
            <a:avLst>
              <a:gd name="adj1" fmla="val 8333"/>
              <a:gd name="adj2" fmla="val 5190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a:extLst>
              <a:ext uri="{FF2B5EF4-FFF2-40B4-BE49-F238E27FC236}">
                <a16:creationId xmlns:a16="http://schemas.microsoft.com/office/drawing/2014/main" id="{D0EA06DB-D11D-6C4C-8FFA-E4EBB7BE6D25}"/>
              </a:ext>
            </a:extLst>
          </p:cNvPr>
          <p:cNvSpPr txBox="1"/>
          <p:nvPr/>
        </p:nvSpPr>
        <p:spPr>
          <a:xfrm>
            <a:off x="4553361" y="1983308"/>
            <a:ext cx="794216" cy="369332"/>
          </a:xfrm>
          <a:prstGeom prst="rect">
            <a:avLst/>
          </a:prstGeom>
          <a:noFill/>
        </p:spPr>
        <p:txBody>
          <a:bodyPr wrap="square" rtlCol="0">
            <a:spAutoFit/>
          </a:bodyPr>
          <a:lstStyle/>
          <a:p>
            <a:pPr algn="ctr"/>
            <a:r>
              <a:rPr lang="en-US" dirty="0"/>
              <a:t>20 </a:t>
            </a:r>
            <a:r>
              <a:rPr lang="en-US" dirty="0" err="1"/>
              <a:t>yrs</a:t>
            </a:r>
            <a:endParaRPr lang="en-US" dirty="0"/>
          </a:p>
        </p:txBody>
      </p:sp>
      <p:sp>
        <p:nvSpPr>
          <p:cNvPr id="44" name="TextBox 43">
            <a:extLst>
              <a:ext uri="{FF2B5EF4-FFF2-40B4-BE49-F238E27FC236}">
                <a16:creationId xmlns:a16="http://schemas.microsoft.com/office/drawing/2014/main" id="{0C850E3C-E7BF-394F-A56F-3277182EF6F1}"/>
              </a:ext>
            </a:extLst>
          </p:cNvPr>
          <p:cNvSpPr txBox="1"/>
          <p:nvPr/>
        </p:nvSpPr>
        <p:spPr>
          <a:xfrm>
            <a:off x="6961086" y="2437902"/>
            <a:ext cx="1354666" cy="369332"/>
          </a:xfrm>
          <a:prstGeom prst="rect">
            <a:avLst/>
          </a:prstGeom>
          <a:noFill/>
        </p:spPr>
        <p:txBody>
          <a:bodyPr wrap="square" rtlCol="0">
            <a:spAutoFit/>
          </a:bodyPr>
          <a:lstStyle/>
          <a:p>
            <a:pPr algn="ctr"/>
            <a:r>
              <a:rPr lang="en-US" dirty="0"/>
              <a:t>Raphia</a:t>
            </a:r>
          </a:p>
        </p:txBody>
      </p:sp>
      <p:sp>
        <p:nvSpPr>
          <p:cNvPr id="45" name="TextBox 44">
            <a:extLst>
              <a:ext uri="{FF2B5EF4-FFF2-40B4-BE49-F238E27FC236}">
                <a16:creationId xmlns:a16="http://schemas.microsoft.com/office/drawing/2014/main" id="{8035363B-D225-BD49-AAD6-162BC3E3FC27}"/>
              </a:ext>
            </a:extLst>
          </p:cNvPr>
          <p:cNvSpPr txBox="1"/>
          <p:nvPr/>
        </p:nvSpPr>
        <p:spPr>
          <a:xfrm>
            <a:off x="9046902" y="4468376"/>
            <a:ext cx="3102625" cy="400110"/>
          </a:xfrm>
          <a:prstGeom prst="rect">
            <a:avLst/>
          </a:prstGeom>
          <a:noFill/>
        </p:spPr>
        <p:txBody>
          <a:bodyPr wrap="square" rtlCol="0">
            <a:spAutoFit/>
          </a:bodyPr>
          <a:lstStyle/>
          <a:p>
            <a:pPr algn="ctr"/>
            <a:r>
              <a:rPr lang="en-US" sz="2000" b="1" dirty="0"/>
              <a:t>1. Parables</a:t>
            </a:r>
          </a:p>
        </p:txBody>
      </p:sp>
      <p:sp>
        <p:nvSpPr>
          <p:cNvPr id="46" name="TextBox 45">
            <a:extLst>
              <a:ext uri="{FF2B5EF4-FFF2-40B4-BE49-F238E27FC236}">
                <a16:creationId xmlns:a16="http://schemas.microsoft.com/office/drawing/2014/main" id="{B6EAF808-F848-6747-8971-7B84005612E9}"/>
              </a:ext>
            </a:extLst>
          </p:cNvPr>
          <p:cNvSpPr txBox="1"/>
          <p:nvPr/>
        </p:nvSpPr>
        <p:spPr>
          <a:xfrm>
            <a:off x="9183555" y="5285599"/>
            <a:ext cx="2880731" cy="400110"/>
          </a:xfrm>
          <a:prstGeom prst="rect">
            <a:avLst/>
          </a:prstGeom>
          <a:noFill/>
        </p:spPr>
        <p:txBody>
          <a:bodyPr wrap="square" rtlCol="0">
            <a:spAutoFit/>
          </a:bodyPr>
          <a:lstStyle/>
          <a:p>
            <a:pPr algn="ctr"/>
            <a:r>
              <a:rPr lang="en-US" sz="2000" b="1" dirty="0"/>
              <a:t>Acts 27</a:t>
            </a:r>
          </a:p>
        </p:txBody>
      </p:sp>
    </p:spTree>
    <p:extLst>
      <p:ext uri="{BB962C8B-B14F-4D97-AF65-F5344CB8AC3E}">
        <p14:creationId xmlns:p14="http://schemas.microsoft.com/office/powerpoint/2010/main" val="3738043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ssolv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dissolve">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dissolve">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dissolve">
                                      <p:cBhvr>
                                        <p:cTn id="28" dur="500"/>
                                        <p:tgtEl>
                                          <p:spTgt spid="7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dissolve">
                                      <p:cBhvr>
                                        <p:cTn id="3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50" grpId="0"/>
      <p:bldP spid="77"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895600" y="764373"/>
            <a:ext cx="8398933" cy="793494"/>
          </a:xfrm>
        </p:spPr>
        <p:txBody>
          <a:bodyPr/>
          <a:lstStyle/>
          <a:p>
            <a:r>
              <a:rPr lang="en-US" dirty="0"/>
              <a:t>Adramyttium</a:t>
            </a:r>
          </a:p>
        </p:txBody>
      </p:sp>
      <p:graphicFrame>
        <p:nvGraphicFramePr>
          <p:cNvPr id="9" name="Content Placeholder 3">
            <a:extLst>
              <a:ext uri="{FF2B5EF4-FFF2-40B4-BE49-F238E27FC236}">
                <a16:creationId xmlns:a16="http://schemas.microsoft.com/office/drawing/2014/main" id="{01B3063F-95B2-CC48-B25F-22181DBC0E1F}"/>
              </a:ext>
            </a:extLst>
          </p:cNvPr>
          <p:cNvGraphicFramePr>
            <a:graphicFrameLocks noGrp="1"/>
          </p:cNvGraphicFramePr>
          <p:nvPr>
            <p:ph idx="1"/>
            <p:extLst>
              <p:ext uri="{D42A27DB-BD31-4B8C-83A1-F6EECF244321}">
                <p14:modId xmlns:p14="http://schemas.microsoft.com/office/powerpoint/2010/main" val="3722161934"/>
              </p:ext>
            </p:extLst>
          </p:nvPr>
        </p:nvGraphicFramePr>
        <p:xfrm>
          <a:off x="1169534" y="1557867"/>
          <a:ext cx="9803265" cy="5040285"/>
        </p:xfrm>
        <a:graphic>
          <a:graphicData uri="http://schemas.openxmlformats.org/drawingml/2006/table">
            <a:tbl>
              <a:tblPr>
                <a:tableStyleId>{5940675A-B579-460E-94D1-54222C63F5DA}</a:tableStyleId>
              </a:tblPr>
              <a:tblGrid>
                <a:gridCol w="1960653">
                  <a:extLst>
                    <a:ext uri="{9D8B030D-6E8A-4147-A177-3AD203B41FA5}">
                      <a16:colId xmlns:a16="http://schemas.microsoft.com/office/drawing/2014/main" val="451154900"/>
                    </a:ext>
                  </a:extLst>
                </a:gridCol>
                <a:gridCol w="1960653">
                  <a:extLst>
                    <a:ext uri="{9D8B030D-6E8A-4147-A177-3AD203B41FA5}">
                      <a16:colId xmlns:a16="http://schemas.microsoft.com/office/drawing/2014/main" val="3262314940"/>
                    </a:ext>
                  </a:extLst>
                </a:gridCol>
                <a:gridCol w="1960653">
                  <a:extLst>
                    <a:ext uri="{9D8B030D-6E8A-4147-A177-3AD203B41FA5}">
                      <a16:colId xmlns:a16="http://schemas.microsoft.com/office/drawing/2014/main" val="810263979"/>
                    </a:ext>
                  </a:extLst>
                </a:gridCol>
                <a:gridCol w="1960653">
                  <a:extLst>
                    <a:ext uri="{9D8B030D-6E8A-4147-A177-3AD203B41FA5}">
                      <a16:colId xmlns:a16="http://schemas.microsoft.com/office/drawing/2014/main" val="3440093628"/>
                    </a:ext>
                  </a:extLst>
                </a:gridCol>
                <a:gridCol w="1960653">
                  <a:extLst>
                    <a:ext uri="{9D8B030D-6E8A-4147-A177-3AD203B41FA5}">
                      <a16:colId xmlns:a16="http://schemas.microsoft.com/office/drawing/2014/main" val="2279445471"/>
                    </a:ext>
                  </a:extLst>
                </a:gridCol>
              </a:tblGrid>
              <a:tr h="950519">
                <a:tc>
                  <a:txBody>
                    <a:bodyPr/>
                    <a:lstStyle/>
                    <a:p>
                      <a:pPr marL="108000" algn="l" fontAlgn="b"/>
                      <a:r>
                        <a:rPr lang="en-CA" sz="2000" b="1" u="none" strike="noStrike" dirty="0">
                          <a:effectLst/>
                          <a:latin typeface="+mj-lt"/>
                        </a:rPr>
                        <a:t>Theme</a:t>
                      </a:r>
                      <a:r>
                        <a:rPr lang="en-CA" sz="2000" u="none" strike="noStrike" dirty="0">
                          <a:effectLst/>
                          <a:latin typeface="+mj-lt"/>
                        </a:rPr>
                        <a:t> </a:t>
                      </a:r>
                      <a:r>
                        <a:rPr lang="en-CA" sz="2000" b="1" u="none" strike="noStrike" dirty="0">
                          <a:effectLst/>
                          <a:latin typeface="+mj-lt"/>
                        </a:rPr>
                        <a:t>→</a:t>
                      </a:r>
                      <a:endParaRPr lang="en-CA" sz="2000" b="1" i="0" u="none" strike="noStrike" dirty="0">
                        <a:solidFill>
                          <a:srgbClr val="000000"/>
                        </a:solidFill>
                        <a:effectLst/>
                        <a:latin typeface="+mj-lt"/>
                      </a:endParaRPr>
                    </a:p>
                  </a:txBody>
                  <a:tcPr marL="9525" marR="9525" marT="9525" marB="0" anchor="ctr">
                    <a:lnL w="76200" cap="flat" cmpd="sng" algn="ctr">
                      <a:solidFill>
                        <a:schemeClr val="tx1"/>
                      </a:solidFill>
                      <a:prstDash val="solid"/>
                      <a:round/>
                      <a:headEnd type="none" w="med" len="med"/>
                      <a:tailEnd type="none" w="med" len="med"/>
                    </a:lnL>
                    <a:solidFill>
                      <a:srgbClr val="E6351C"/>
                    </a:solidFill>
                  </a:tcPr>
                </a:tc>
                <a:tc>
                  <a:txBody>
                    <a:bodyPr/>
                    <a:lstStyle/>
                    <a:p>
                      <a:pPr marL="108000" algn="ctr" fontAlgn="ctr"/>
                      <a:r>
                        <a:rPr lang="en-CA" sz="2000" b="1" i="0" u="none" strike="noStrike" dirty="0">
                          <a:solidFill>
                            <a:schemeClr val="tx1"/>
                          </a:solidFill>
                          <a:effectLst/>
                          <a:latin typeface="+mj-lt"/>
                        </a:rPr>
                        <a:t>King &amp; Kingdom</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Politics</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Religion</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Purpose</a:t>
                      </a:r>
                    </a:p>
                  </a:txBody>
                  <a:tcPr marL="9525" marR="9525" marT="9525" marB="0" anchor="ctr">
                    <a:lnR w="76200" cap="flat" cmpd="sng" algn="ctr">
                      <a:solidFill>
                        <a:schemeClr val="tx1"/>
                      </a:solidFill>
                      <a:prstDash val="solid"/>
                      <a:round/>
                      <a:headEnd type="none" w="med" len="med"/>
                      <a:tailEnd type="none" w="med" len="med"/>
                    </a:lnR>
                    <a:solidFill>
                      <a:srgbClr val="E6351C"/>
                    </a:solidFill>
                  </a:tcPr>
                </a:tc>
                <a:extLst>
                  <a:ext uri="{0D108BD9-81ED-4DB2-BD59-A6C34878D82A}">
                    <a16:rowId xmlns:a16="http://schemas.microsoft.com/office/drawing/2014/main" val="3483472726"/>
                  </a:ext>
                </a:extLst>
              </a:tr>
              <a:tr h="576161">
                <a:tc>
                  <a:txBody>
                    <a:bodyPr/>
                    <a:lstStyle/>
                    <a:p>
                      <a:pPr algn="l" fontAlgn="b"/>
                      <a:r>
                        <a:rPr lang="en-CA" sz="1200" b="1" u="none" strike="noStrike" dirty="0">
                          <a:effectLst/>
                          <a:latin typeface="Candara" panose="020E0502030303020204" pitchFamily="34" charset="0"/>
                        </a:rPr>
                        <a:t>    </a:t>
                      </a:r>
                      <a:r>
                        <a:rPr lang="en-CA" sz="1800" b="1" i="0" u="none" strike="noStrike" dirty="0">
                          <a:effectLst/>
                          <a:latin typeface="Candara" panose="020E0502030303020204" pitchFamily="34" charset="0"/>
                        </a:rPr>
                        <a:t>Kingdom</a:t>
                      </a:r>
                      <a:r>
                        <a:rPr lang="en-CA" sz="1200" b="1" i="0" u="none" strike="noStrike" dirty="0">
                          <a:effectLst/>
                          <a:latin typeface="Candara" panose="020E0502030303020204" pitchFamily="34" charset="0"/>
                        </a:rPr>
                        <a:t> </a:t>
                      </a:r>
                      <a:r>
                        <a:rPr lang="en-CA" sz="2400" b="1" u="none" strike="noStrike" dirty="0">
                          <a:effectLst/>
                        </a:rPr>
                        <a:t>↓</a:t>
                      </a:r>
                      <a:endParaRPr lang="en-CA" sz="2400" b="1" i="0" u="none" strike="noStrike" dirty="0">
                        <a:solidFill>
                          <a:srgbClr val="000000"/>
                        </a:solidFill>
                        <a:effectLst/>
                        <a:latin typeface="Calibri" panose="020F0502020204030204" pitchFamily="34" charset="0"/>
                      </a:endParaRPr>
                    </a:p>
                  </a:txBody>
                  <a:tcPr marL="9525"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algn="ctr" fontAlgn="ctr"/>
                      <a:r>
                        <a:rPr lang="en-CA" sz="1800" b="1" u="none" strike="noStrike" dirty="0">
                          <a:effectLst/>
                        </a:rPr>
                        <a:t>Daniel 2</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7</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8</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11</a:t>
                      </a:r>
                      <a:endParaRPr lang="en-CA" sz="1800" b="1" i="0" u="none" strike="noStrike" dirty="0">
                        <a:solidFill>
                          <a:srgbClr val="000000"/>
                        </a:solidFill>
                        <a:effectLst/>
                        <a:latin typeface="Calibri" panose="020F0502020204030204" pitchFamily="34" charset="0"/>
                      </a:endParaRPr>
                    </a:p>
                  </a:txBody>
                  <a:tcPr marL="9525"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2545671670"/>
                  </a:ext>
                </a:extLst>
              </a:tr>
              <a:tr h="409317">
                <a:tc>
                  <a:txBody>
                    <a:bodyPr/>
                    <a:lstStyle/>
                    <a:p>
                      <a:pPr marL="108000" algn="l" fontAlgn="b"/>
                      <a:r>
                        <a:rPr lang="en-CA" sz="1600" u="none" strike="noStrike" dirty="0">
                          <a:effectLst/>
                          <a:latin typeface="Arial" panose="020B0604020202020204" pitchFamily="34" charset="0"/>
                          <a:cs typeface="Arial" panose="020B0604020202020204" pitchFamily="34" charset="0"/>
                        </a:rPr>
                        <a:t> Babylon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Head of Gold</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Lion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Ox (Pride)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4211835752"/>
                  </a:ext>
                </a:extLst>
              </a:tr>
              <a:tr h="409317">
                <a:tc>
                  <a:txBody>
                    <a:bodyPr/>
                    <a:lstStyle/>
                    <a:p>
                      <a:pPr marL="108000" algn="l" fontAlgn="b"/>
                      <a:r>
                        <a:rPr lang="en-CA" sz="1600" u="none" strike="noStrike" dirty="0">
                          <a:effectLst/>
                          <a:latin typeface="Arial" panose="020B0604020202020204" pitchFamily="34" charset="0"/>
                          <a:cs typeface="Arial" panose="020B0604020202020204" pitchFamily="34" charset="0"/>
                        </a:rPr>
                        <a:t> Medo-Persia</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Breast of Silver</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Bear</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Ram (Great)</a:t>
                      </a: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3552450750"/>
                  </a:ext>
                </a:extLst>
              </a:tr>
              <a:tr h="763340">
                <a:tc>
                  <a:txBody>
                    <a:bodyPr/>
                    <a:lstStyle/>
                    <a:p>
                      <a:pPr marL="108000" algn="l" fontAlgn="b"/>
                      <a:r>
                        <a:rPr lang="en-CA" sz="1600" u="none" strike="noStrike" dirty="0">
                          <a:effectLst/>
                          <a:latin typeface="Arial" panose="020B0604020202020204" pitchFamily="34" charset="0"/>
                          <a:cs typeface="Arial" panose="020B0604020202020204" pitchFamily="34" charset="0"/>
                        </a:rPr>
                        <a:t> Greece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Thighs of Brass</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Leopard</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He-Goat (Very Great)</a:t>
                      </a: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1180461289"/>
                  </a:ext>
                </a:extLst>
              </a:tr>
              <a:tr h="409317">
                <a:tc rowSpan="3">
                  <a:txBody>
                    <a:bodyPr/>
                    <a:lstStyle/>
                    <a:p>
                      <a:pPr marL="108000" algn="l" fontAlgn="b"/>
                      <a:r>
                        <a:rPr lang="en-CA" sz="1600" u="none" strike="noStrike" dirty="0">
                          <a:effectLst/>
                          <a:latin typeface="Arial" panose="020B0604020202020204" pitchFamily="34" charset="0"/>
                          <a:cs typeface="Arial" panose="020B0604020202020204" pitchFamily="34" charset="0"/>
                        </a:rPr>
                        <a:t>Rome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Legs of Iron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rowSpan="3">
                  <a:txBody>
                    <a:bodyPr/>
                    <a:lstStyle/>
                    <a:p>
                      <a:pPr marL="108000" algn="l" fontAlgn="b"/>
                      <a:r>
                        <a:rPr lang="en-CA" sz="1600" u="none" strike="noStrike" dirty="0">
                          <a:effectLst/>
                          <a:latin typeface="Arial" panose="020B0604020202020204" pitchFamily="34" charset="0"/>
                          <a:cs typeface="Arial" panose="020B0604020202020204" pitchFamily="34" charset="0"/>
                        </a:rPr>
                        <a:t>Non Descript Beast </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rowSpan="3">
                  <a:txBody>
                    <a:bodyPr/>
                    <a:lstStyle/>
                    <a:p>
                      <a:pPr marL="108000" algn="l" fontAlgn="b"/>
                      <a:r>
                        <a:rPr lang="en-CA" sz="1600" u="none" strike="noStrike" dirty="0">
                          <a:solidFill>
                            <a:schemeClr val="tx1"/>
                          </a:solidFill>
                          <a:effectLst/>
                          <a:latin typeface="Arial" panose="020B0604020202020204" pitchFamily="34" charset="0"/>
                          <a:cs typeface="Arial" panose="020B0604020202020204" pitchFamily="34" charset="0"/>
                        </a:rPr>
                        <a:t> Horn </a:t>
                      </a:r>
                    </a:p>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(Exceeding Great)</a:t>
                      </a: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Pagan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3252510097"/>
                  </a:ext>
                </a:extLst>
              </a:tr>
              <a:tr h="409317">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Feet of Iron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vMerge="1">
                  <a:txBody>
                    <a:bodyPr/>
                    <a:lstStyle/>
                    <a:p>
                      <a:endParaRPr lang="en-US"/>
                    </a:p>
                  </a:txBody>
                  <a:tcPr/>
                </a:tc>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Papal</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2998277651"/>
                  </a:ext>
                </a:extLst>
              </a:tr>
              <a:tr h="409317">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and Clay</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vMerge="1">
                  <a:txBody>
                    <a:bodyPr/>
                    <a:lstStyle/>
                    <a:p>
                      <a:endParaRPr lang="en-US"/>
                    </a:p>
                  </a:txBody>
                  <a:tcPr/>
                </a:tc>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Modern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2204507262"/>
                  </a:ext>
                </a:extLst>
              </a:tr>
              <a:tr h="409317">
                <a:tc>
                  <a:txBody>
                    <a:bodyPr/>
                    <a:lstStyle/>
                    <a:p>
                      <a:pPr marL="108000" algn="l" fontAlgn="b"/>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18000" marR="9525" marT="9525" marB="0" anchor="ctr">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endParaRPr lang="en-CA" sz="1600" b="0" i="0" u="none" strike="noStrike" dirty="0">
                        <a:solidFill>
                          <a:schemeClr val="tx1"/>
                        </a:solidFill>
                        <a:effectLst/>
                        <a:latin typeface="Arial" panose="020B0604020202020204" pitchFamily="34" charset="0"/>
                        <a:cs typeface="Arial" panose="020B0604020202020204" pitchFamily="34" charset="0"/>
                      </a:endParaRPr>
                    </a:p>
                    <a:p>
                      <a:pPr marL="108000" algn="l" fontAlgn="b"/>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18000" marR="9525" marT="72000" marB="144000" anchor="ctr">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18000" marR="9525" marT="9525" marB="0" anchor="ctr">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211571870"/>
                  </a:ext>
                </a:extLst>
              </a:tr>
            </a:tbl>
          </a:graphicData>
        </a:graphic>
      </p:graphicFrame>
    </p:spTree>
    <p:extLst>
      <p:ext uri="{BB962C8B-B14F-4D97-AF65-F5344CB8AC3E}">
        <p14:creationId xmlns:p14="http://schemas.microsoft.com/office/powerpoint/2010/main" val="3679280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895600" y="764373"/>
            <a:ext cx="8398933" cy="793494"/>
          </a:xfrm>
        </p:spPr>
        <p:txBody>
          <a:bodyPr/>
          <a:lstStyle/>
          <a:p>
            <a:r>
              <a:rPr lang="en-US" dirty="0" err="1"/>
              <a:t>ALexandria</a:t>
            </a:r>
            <a:endParaRPr lang="en-US" dirty="0"/>
          </a:p>
        </p:txBody>
      </p:sp>
      <p:graphicFrame>
        <p:nvGraphicFramePr>
          <p:cNvPr id="9" name="Content Placeholder 3">
            <a:extLst>
              <a:ext uri="{FF2B5EF4-FFF2-40B4-BE49-F238E27FC236}">
                <a16:creationId xmlns:a16="http://schemas.microsoft.com/office/drawing/2014/main" id="{01B3063F-95B2-CC48-B25F-22181DBC0E1F}"/>
              </a:ext>
            </a:extLst>
          </p:cNvPr>
          <p:cNvGraphicFramePr>
            <a:graphicFrameLocks noGrp="1"/>
          </p:cNvGraphicFramePr>
          <p:nvPr>
            <p:ph idx="1"/>
            <p:extLst>
              <p:ext uri="{D42A27DB-BD31-4B8C-83A1-F6EECF244321}">
                <p14:modId xmlns:p14="http://schemas.microsoft.com/office/powerpoint/2010/main" val="2965610336"/>
              </p:ext>
            </p:extLst>
          </p:nvPr>
        </p:nvGraphicFramePr>
        <p:xfrm>
          <a:off x="1169534" y="1557867"/>
          <a:ext cx="9803265" cy="5040285"/>
        </p:xfrm>
        <a:graphic>
          <a:graphicData uri="http://schemas.openxmlformats.org/drawingml/2006/table">
            <a:tbl>
              <a:tblPr>
                <a:tableStyleId>{5940675A-B579-460E-94D1-54222C63F5DA}</a:tableStyleId>
              </a:tblPr>
              <a:tblGrid>
                <a:gridCol w="1960653">
                  <a:extLst>
                    <a:ext uri="{9D8B030D-6E8A-4147-A177-3AD203B41FA5}">
                      <a16:colId xmlns:a16="http://schemas.microsoft.com/office/drawing/2014/main" val="451154900"/>
                    </a:ext>
                  </a:extLst>
                </a:gridCol>
                <a:gridCol w="1960653">
                  <a:extLst>
                    <a:ext uri="{9D8B030D-6E8A-4147-A177-3AD203B41FA5}">
                      <a16:colId xmlns:a16="http://schemas.microsoft.com/office/drawing/2014/main" val="3262314940"/>
                    </a:ext>
                  </a:extLst>
                </a:gridCol>
                <a:gridCol w="1960653">
                  <a:extLst>
                    <a:ext uri="{9D8B030D-6E8A-4147-A177-3AD203B41FA5}">
                      <a16:colId xmlns:a16="http://schemas.microsoft.com/office/drawing/2014/main" val="810263979"/>
                    </a:ext>
                  </a:extLst>
                </a:gridCol>
                <a:gridCol w="1960653">
                  <a:extLst>
                    <a:ext uri="{9D8B030D-6E8A-4147-A177-3AD203B41FA5}">
                      <a16:colId xmlns:a16="http://schemas.microsoft.com/office/drawing/2014/main" val="3440093628"/>
                    </a:ext>
                  </a:extLst>
                </a:gridCol>
                <a:gridCol w="1960653">
                  <a:extLst>
                    <a:ext uri="{9D8B030D-6E8A-4147-A177-3AD203B41FA5}">
                      <a16:colId xmlns:a16="http://schemas.microsoft.com/office/drawing/2014/main" val="2279445471"/>
                    </a:ext>
                  </a:extLst>
                </a:gridCol>
              </a:tblGrid>
              <a:tr h="950519">
                <a:tc>
                  <a:txBody>
                    <a:bodyPr/>
                    <a:lstStyle/>
                    <a:p>
                      <a:pPr marL="108000" algn="l" fontAlgn="b"/>
                      <a:r>
                        <a:rPr lang="en-CA" sz="2000" b="1" u="none" strike="noStrike" dirty="0">
                          <a:effectLst/>
                          <a:latin typeface="+mj-lt"/>
                        </a:rPr>
                        <a:t>Theme</a:t>
                      </a:r>
                      <a:r>
                        <a:rPr lang="en-CA" sz="2000" u="none" strike="noStrike" dirty="0">
                          <a:effectLst/>
                          <a:latin typeface="+mj-lt"/>
                        </a:rPr>
                        <a:t> </a:t>
                      </a:r>
                      <a:r>
                        <a:rPr lang="en-CA" sz="2000" b="1" u="none" strike="noStrike" dirty="0">
                          <a:effectLst/>
                          <a:latin typeface="+mj-lt"/>
                        </a:rPr>
                        <a:t>→</a:t>
                      </a:r>
                      <a:endParaRPr lang="en-CA" sz="2000" b="1" i="0" u="none" strike="noStrike" dirty="0">
                        <a:solidFill>
                          <a:srgbClr val="000000"/>
                        </a:solidFill>
                        <a:effectLst/>
                        <a:latin typeface="+mj-lt"/>
                      </a:endParaRPr>
                    </a:p>
                  </a:txBody>
                  <a:tcPr marL="9525" marR="9525" marT="9525" marB="0" anchor="ctr">
                    <a:lnL w="76200" cap="flat" cmpd="sng" algn="ctr">
                      <a:solidFill>
                        <a:schemeClr val="tx1"/>
                      </a:solidFill>
                      <a:prstDash val="solid"/>
                      <a:round/>
                      <a:headEnd type="none" w="med" len="med"/>
                      <a:tailEnd type="none" w="med" len="med"/>
                    </a:lnL>
                    <a:solidFill>
                      <a:srgbClr val="E6351C"/>
                    </a:solidFill>
                  </a:tcPr>
                </a:tc>
                <a:tc>
                  <a:txBody>
                    <a:bodyPr/>
                    <a:lstStyle/>
                    <a:p>
                      <a:pPr marL="108000" algn="ctr" fontAlgn="ctr"/>
                      <a:r>
                        <a:rPr lang="en-CA" sz="2000" b="1" i="0" u="none" strike="noStrike" dirty="0">
                          <a:solidFill>
                            <a:schemeClr val="tx1"/>
                          </a:solidFill>
                          <a:effectLst/>
                          <a:latin typeface="+mj-lt"/>
                        </a:rPr>
                        <a:t>King &amp; Kingdom</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Politics</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Religion</a:t>
                      </a:r>
                    </a:p>
                  </a:txBody>
                  <a:tcPr marL="9525" marR="9525" marT="9525" marB="0" anchor="ctr">
                    <a:solidFill>
                      <a:srgbClr val="E6351C"/>
                    </a:solidFill>
                  </a:tcPr>
                </a:tc>
                <a:tc>
                  <a:txBody>
                    <a:bodyPr/>
                    <a:lstStyle/>
                    <a:p>
                      <a:pPr marL="108000" algn="ctr" fontAlgn="ctr"/>
                      <a:r>
                        <a:rPr lang="en-CA" sz="2000" b="1" i="0" u="none" strike="noStrike" dirty="0">
                          <a:solidFill>
                            <a:schemeClr val="tx1"/>
                          </a:solidFill>
                          <a:effectLst/>
                          <a:latin typeface="+mj-lt"/>
                        </a:rPr>
                        <a:t>Purpose</a:t>
                      </a:r>
                    </a:p>
                  </a:txBody>
                  <a:tcPr marL="9525" marR="9525" marT="9525" marB="0" anchor="ctr">
                    <a:lnR w="76200" cap="flat" cmpd="sng" algn="ctr">
                      <a:solidFill>
                        <a:schemeClr val="tx1"/>
                      </a:solidFill>
                      <a:prstDash val="solid"/>
                      <a:round/>
                      <a:headEnd type="none" w="med" len="med"/>
                      <a:tailEnd type="none" w="med" len="med"/>
                    </a:lnR>
                    <a:solidFill>
                      <a:srgbClr val="E6351C"/>
                    </a:solidFill>
                  </a:tcPr>
                </a:tc>
                <a:extLst>
                  <a:ext uri="{0D108BD9-81ED-4DB2-BD59-A6C34878D82A}">
                    <a16:rowId xmlns:a16="http://schemas.microsoft.com/office/drawing/2014/main" val="3483472726"/>
                  </a:ext>
                </a:extLst>
              </a:tr>
              <a:tr h="576161">
                <a:tc>
                  <a:txBody>
                    <a:bodyPr/>
                    <a:lstStyle/>
                    <a:p>
                      <a:pPr algn="l" fontAlgn="b"/>
                      <a:r>
                        <a:rPr lang="en-CA" sz="1200" b="1" u="none" strike="noStrike" dirty="0">
                          <a:effectLst/>
                          <a:latin typeface="Candara" panose="020E0502030303020204" pitchFamily="34" charset="0"/>
                        </a:rPr>
                        <a:t>    </a:t>
                      </a:r>
                      <a:r>
                        <a:rPr lang="en-CA" sz="1800" b="1" i="0" u="none" strike="noStrike" dirty="0">
                          <a:effectLst/>
                          <a:latin typeface="Candara" panose="020E0502030303020204" pitchFamily="34" charset="0"/>
                        </a:rPr>
                        <a:t>Kingdom</a:t>
                      </a:r>
                      <a:r>
                        <a:rPr lang="en-CA" sz="1200" b="1" i="0" u="none" strike="noStrike" dirty="0">
                          <a:effectLst/>
                          <a:latin typeface="Candara" panose="020E0502030303020204" pitchFamily="34" charset="0"/>
                        </a:rPr>
                        <a:t> </a:t>
                      </a:r>
                      <a:r>
                        <a:rPr lang="en-CA" sz="2400" b="1" u="none" strike="noStrike" dirty="0">
                          <a:effectLst/>
                        </a:rPr>
                        <a:t>↓</a:t>
                      </a:r>
                      <a:endParaRPr lang="en-CA" sz="2400" b="1" i="0" u="none" strike="noStrike" dirty="0">
                        <a:solidFill>
                          <a:srgbClr val="000000"/>
                        </a:solidFill>
                        <a:effectLst/>
                        <a:latin typeface="Calibri" panose="020F0502020204030204" pitchFamily="34" charset="0"/>
                      </a:endParaRPr>
                    </a:p>
                  </a:txBody>
                  <a:tcPr marL="9525"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algn="ctr" fontAlgn="ctr"/>
                      <a:r>
                        <a:rPr lang="en-CA" sz="1800" b="1" u="none" strike="noStrike" dirty="0">
                          <a:effectLst/>
                        </a:rPr>
                        <a:t>Daniel 2</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7</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8</a:t>
                      </a:r>
                      <a:endParaRPr lang="en-CA" sz="1800" b="1" i="0" u="none" strike="noStrike" dirty="0">
                        <a:solidFill>
                          <a:srgbClr val="000000"/>
                        </a:solidFill>
                        <a:effectLst/>
                        <a:latin typeface="Calibri" panose="020F0502020204030204" pitchFamily="34" charset="0"/>
                      </a:endParaRPr>
                    </a:p>
                  </a:txBody>
                  <a:tcPr marL="9525" marR="9525" marT="9525" marB="0" anchor="ctr">
                    <a:solidFill>
                      <a:schemeClr val="accent4">
                        <a:lumMod val="50000"/>
                      </a:schemeClr>
                    </a:solidFill>
                  </a:tcPr>
                </a:tc>
                <a:tc>
                  <a:txBody>
                    <a:bodyPr/>
                    <a:lstStyle/>
                    <a:p>
                      <a:pPr algn="ctr" fontAlgn="ctr"/>
                      <a:r>
                        <a:rPr lang="en-CA" sz="1800" b="1" u="none" strike="noStrike" dirty="0">
                          <a:effectLst/>
                        </a:rPr>
                        <a:t>Daniel 11</a:t>
                      </a:r>
                      <a:endParaRPr lang="en-CA" sz="1800" b="1" i="0" u="none" strike="noStrike" dirty="0">
                        <a:solidFill>
                          <a:srgbClr val="000000"/>
                        </a:solidFill>
                        <a:effectLst/>
                        <a:latin typeface="Calibri" panose="020F0502020204030204" pitchFamily="34" charset="0"/>
                      </a:endParaRPr>
                    </a:p>
                  </a:txBody>
                  <a:tcPr marL="9525"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2545671670"/>
                  </a:ext>
                </a:extLst>
              </a:tr>
              <a:tr h="409317">
                <a:tc>
                  <a:txBody>
                    <a:bodyPr/>
                    <a:lstStyle/>
                    <a:p>
                      <a:pPr marL="108000" algn="l" fontAlgn="b"/>
                      <a:r>
                        <a:rPr lang="en-CA" sz="1600" u="none" strike="noStrike" dirty="0">
                          <a:effectLst/>
                          <a:latin typeface="Arial" panose="020B0604020202020204" pitchFamily="34" charset="0"/>
                          <a:cs typeface="Arial" panose="020B0604020202020204" pitchFamily="34" charset="0"/>
                        </a:rPr>
                        <a:t> Babylon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Head of Gold</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Lion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Ox (Pride)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4211835752"/>
                  </a:ext>
                </a:extLst>
              </a:tr>
              <a:tr h="409317">
                <a:tc>
                  <a:txBody>
                    <a:bodyPr/>
                    <a:lstStyle/>
                    <a:p>
                      <a:pPr marL="108000" algn="l" fontAlgn="b"/>
                      <a:r>
                        <a:rPr lang="en-CA" sz="1600" u="none" strike="noStrike" dirty="0">
                          <a:effectLst/>
                          <a:latin typeface="Arial" panose="020B0604020202020204" pitchFamily="34" charset="0"/>
                          <a:cs typeface="Arial" panose="020B0604020202020204" pitchFamily="34" charset="0"/>
                        </a:rPr>
                        <a:t> Medo-Persia</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Breast of Silver</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Bear</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Ram (Great)</a:t>
                      </a: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3552450750"/>
                  </a:ext>
                </a:extLst>
              </a:tr>
              <a:tr h="763340">
                <a:tc>
                  <a:txBody>
                    <a:bodyPr/>
                    <a:lstStyle/>
                    <a:p>
                      <a:pPr marL="108000" algn="l" fontAlgn="b"/>
                      <a:r>
                        <a:rPr lang="en-CA" sz="1600" u="none" strike="noStrike" dirty="0">
                          <a:effectLst/>
                          <a:latin typeface="Arial" panose="020B0604020202020204" pitchFamily="34" charset="0"/>
                          <a:cs typeface="Arial" panose="020B0604020202020204" pitchFamily="34" charset="0"/>
                        </a:rPr>
                        <a:t> Greece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Thighs of Brass</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Leopard</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He-Goat (Very Great)</a:t>
                      </a: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KN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1180461289"/>
                  </a:ext>
                </a:extLst>
              </a:tr>
              <a:tr h="409317">
                <a:tc rowSpan="3">
                  <a:txBody>
                    <a:bodyPr/>
                    <a:lstStyle/>
                    <a:p>
                      <a:pPr marL="108000" algn="l" fontAlgn="b"/>
                      <a:r>
                        <a:rPr lang="en-CA" sz="1600" u="none" strike="noStrike" dirty="0">
                          <a:effectLst/>
                          <a:latin typeface="Arial" panose="020B0604020202020204" pitchFamily="34" charset="0"/>
                          <a:cs typeface="Arial" panose="020B0604020202020204" pitchFamily="34" charset="0"/>
                        </a:rPr>
                        <a:t>Rome</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L w="76200" cap="flat" cmpd="sng" algn="ctr">
                      <a:solidFill>
                        <a:schemeClr val="tx1"/>
                      </a:solidFill>
                      <a:prstDash val="solid"/>
                      <a:round/>
                      <a:headEnd type="none" w="med" len="med"/>
                      <a:tailEnd type="none" w="med" len="med"/>
                    </a:lnL>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Legs of Iron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rowSpan="3">
                  <a:txBody>
                    <a:bodyPr/>
                    <a:lstStyle/>
                    <a:p>
                      <a:pPr marL="108000" algn="l" fontAlgn="b"/>
                      <a:r>
                        <a:rPr lang="en-CA" sz="1600" u="none" strike="noStrike" dirty="0">
                          <a:effectLst/>
                          <a:latin typeface="Arial" panose="020B0604020202020204" pitchFamily="34" charset="0"/>
                          <a:cs typeface="Arial" panose="020B0604020202020204" pitchFamily="34" charset="0"/>
                        </a:rPr>
                        <a:t>Non Descript Beast </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rowSpan="3">
                  <a:txBody>
                    <a:bodyPr/>
                    <a:lstStyle/>
                    <a:p>
                      <a:pPr marL="108000" algn="l" fontAlgn="b"/>
                      <a:r>
                        <a:rPr lang="en-CA" sz="1600" u="none" strike="noStrike" dirty="0">
                          <a:solidFill>
                            <a:schemeClr val="tx1"/>
                          </a:solidFill>
                          <a:effectLst/>
                          <a:latin typeface="Arial" panose="020B0604020202020204" pitchFamily="34" charset="0"/>
                          <a:cs typeface="Arial" panose="020B0604020202020204" pitchFamily="34" charset="0"/>
                        </a:rPr>
                        <a:t> Horn </a:t>
                      </a:r>
                    </a:p>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(Exceeding Great)</a:t>
                      </a:r>
                    </a:p>
                  </a:txBody>
                  <a:tcPr marL="18000" marR="9525" marT="9525" marB="0" anchor="ctr">
                    <a:solidFill>
                      <a:schemeClr val="accent4">
                        <a:lumMod val="50000"/>
                      </a:schemeClr>
                    </a:solidFill>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Pagan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3252510097"/>
                  </a:ext>
                </a:extLst>
              </a:tr>
              <a:tr h="409317">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Feet of Iron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vMerge="1">
                  <a:txBody>
                    <a:bodyPr/>
                    <a:lstStyle/>
                    <a:p>
                      <a:endParaRPr lang="en-US"/>
                    </a:p>
                  </a:txBody>
                  <a:tcPr/>
                </a:tc>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Papal</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2998277651"/>
                  </a:ext>
                </a:extLst>
              </a:tr>
              <a:tr h="409317">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and Clay</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solidFill>
                      <a:schemeClr val="accent4">
                        <a:lumMod val="50000"/>
                      </a:schemeClr>
                    </a:solidFill>
                  </a:tcPr>
                </a:tc>
                <a:tc vMerge="1">
                  <a:txBody>
                    <a:bodyPr/>
                    <a:lstStyle/>
                    <a:p>
                      <a:endParaRPr lang="en-US"/>
                    </a:p>
                  </a:txBody>
                  <a:tcPr/>
                </a:tc>
                <a:tc vMerge="1">
                  <a:txBody>
                    <a:bodyPr/>
                    <a:lstStyle/>
                    <a:p>
                      <a:endParaRPr lang="en-US"/>
                    </a:p>
                  </a:txBody>
                  <a:tcPr/>
                </a:tc>
                <a:tc>
                  <a:txBody>
                    <a:bodyPr/>
                    <a:lstStyle/>
                    <a:p>
                      <a:pPr marL="108000" algn="l" fontAlgn="b"/>
                      <a:r>
                        <a:rPr lang="en-CA" sz="1600" u="none" strike="noStrike" dirty="0">
                          <a:effectLst/>
                          <a:latin typeface="Arial" panose="020B0604020202020204" pitchFamily="34" charset="0"/>
                          <a:cs typeface="Arial" panose="020B0604020202020204" pitchFamily="34" charset="0"/>
                        </a:rPr>
                        <a:t> Modern</a:t>
                      </a:r>
                      <a:endParaRPr lang="en-CA" sz="1600" b="0" i="0" u="none" strike="noStrike" dirty="0">
                        <a:solidFill>
                          <a:srgbClr val="000000"/>
                        </a:solidFill>
                        <a:effectLst/>
                        <a:latin typeface="Arial" panose="020B0604020202020204" pitchFamily="34" charset="0"/>
                        <a:cs typeface="Arial" panose="020B0604020202020204" pitchFamily="34" charset="0"/>
                      </a:endParaRPr>
                    </a:p>
                  </a:txBody>
                  <a:tcPr marL="18000" marR="9525" marT="9525" marB="0" anchor="ctr">
                    <a:lnR w="76200" cap="flat" cmpd="sng" algn="ctr">
                      <a:solidFill>
                        <a:schemeClr val="tx1"/>
                      </a:solidFill>
                      <a:prstDash val="solid"/>
                      <a:round/>
                      <a:headEnd type="none" w="med" len="med"/>
                      <a:tailEnd type="none" w="med" len="med"/>
                    </a:lnR>
                    <a:solidFill>
                      <a:schemeClr val="accent4">
                        <a:lumMod val="50000"/>
                      </a:schemeClr>
                    </a:solidFill>
                  </a:tcPr>
                </a:tc>
                <a:extLst>
                  <a:ext uri="{0D108BD9-81ED-4DB2-BD59-A6C34878D82A}">
                    <a16:rowId xmlns:a16="http://schemas.microsoft.com/office/drawing/2014/main" val="2204507262"/>
                  </a:ext>
                </a:extLst>
              </a:tr>
              <a:tr h="409317">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Kingdom of God</a:t>
                      </a:r>
                    </a:p>
                  </a:txBody>
                  <a:tcPr marL="18000" marR="9525" marT="9525" marB="0" anchor="ctr">
                    <a:lnL w="762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Stone</a:t>
                      </a:r>
                    </a:p>
                  </a:txBody>
                  <a:tcPr marL="18000" marR="9525" marT="9525" marB="0" anchor="ctr">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Investigative Judgment</a:t>
                      </a:r>
                    </a:p>
                  </a:txBody>
                  <a:tcPr marL="18000" marR="9525" marT="72000" marB="144000" anchor="ctr">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18000" marR="9525" marT="9525" marB="0" anchor="ctr">
                    <a:lnB w="762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108000" algn="l" fontAlgn="b"/>
                      <a:r>
                        <a:rPr lang="en-CA" sz="1600" b="0" i="0" u="none" strike="noStrike" dirty="0">
                          <a:solidFill>
                            <a:schemeClr val="tx1"/>
                          </a:solidFill>
                          <a:effectLst/>
                          <a:latin typeface="Arial" panose="020B0604020202020204" pitchFamily="34" charset="0"/>
                          <a:cs typeface="Arial" panose="020B0604020202020204" pitchFamily="34" charset="0"/>
                        </a:rPr>
                        <a:t>Tiding</a:t>
                      </a:r>
                    </a:p>
                  </a:txBody>
                  <a:tcPr marL="18000" marR="9525" marT="9525" marB="0" anchor="ctr">
                    <a:lnR w="762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211571870"/>
                  </a:ext>
                </a:extLst>
              </a:tr>
            </a:tbl>
          </a:graphicData>
        </a:graphic>
      </p:graphicFrame>
    </p:spTree>
    <p:extLst>
      <p:ext uri="{BB962C8B-B14F-4D97-AF65-F5344CB8AC3E}">
        <p14:creationId xmlns:p14="http://schemas.microsoft.com/office/powerpoint/2010/main" val="246617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a:xfrm>
            <a:off x="2891870" y="591160"/>
            <a:ext cx="8610600" cy="1293028"/>
          </a:xfrm>
        </p:spPr>
        <p:txBody>
          <a:bodyPr/>
          <a:lstStyle/>
          <a:p>
            <a:r>
              <a:rPr lang="en-US" dirty="0">
                <a:latin typeface="Arial" panose="020B0604020202020204" pitchFamily="34" charset="0"/>
                <a:cs typeface="Arial" panose="020B0604020202020204" pitchFamily="34" charset="0"/>
              </a:rPr>
              <a:t>How do we fill in the gap?</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15039" y="376788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18560"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5879262"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054666"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43485" y="34449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FCBD8D15-618F-ED4B-AE90-80FC816A852C}"/>
              </a:ext>
            </a:extLst>
          </p:cNvPr>
          <p:cNvSpPr/>
          <p:nvPr/>
        </p:nvSpPr>
        <p:spPr>
          <a:xfrm rot="19306840">
            <a:off x="9017022" y="3672210"/>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F181E311-E09F-244D-B3A6-3129437C9782}"/>
              </a:ext>
            </a:extLst>
          </p:cNvPr>
          <p:cNvSpPr txBox="1"/>
          <p:nvPr/>
        </p:nvSpPr>
        <p:spPr>
          <a:xfrm>
            <a:off x="3368587" y="2758697"/>
            <a:ext cx="1354666" cy="369332"/>
          </a:xfrm>
          <a:prstGeom prst="rect">
            <a:avLst/>
          </a:prstGeom>
          <a:noFill/>
        </p:spPr>
        <p:txBody>
          <a:bodyPr wrap="square" rtlCol="0">
            <a:spAutoFit/>
          </a:bodyPr>
          <a:lstStyle/>
          <a:p>
            <a:pPr algn="ctr"/>
            <a:r>
              <a:rPr lang="en-US" dirty="0"/>
              <a:t>9/11</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366996" y="3988832"/>
            <a:ext cx="1989171" cy="369332"/>
          </a:xfrm>
          <a:prstGeom prst="rect">
            <a:avLst/>
          </a:prstGeom>
          <a:noFill/>
        </p:spPr>
        <p:txBody>
          <a:bodyPr wrap="square" rtlCol="0">
            <a:spAutoFit/>
          </a:bodyPr>
          <a:lstStyle/>
          <a:p>
            <a:pPr algn="ctr"/>
            <a:r>
              <a:rPr lang="en-US" dirty="0"/>
              <a:t>Dan. Unsealed</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37706" y="2792872"/>
            <a:ext cx="1354666" cy="369332"/>
          </a:xfrm>
          <a:prstGeom prst="rect">
            <a:avLst/>
          </a:prstGeom>
          <a:noFill/>
        </p:spPr>
        <p:txBody>
          <a:bodyPr wrap="square" rtlCol="0">
            <a:spAutoFit/>
          </a:bodyPr>
          <a:lstStyle/>
          <a:p>
            <a:pPr algn="ctr"/>
            <a:r>
              <a:rPr lang="en-US" dirty="0"/>
              <a:t>1989</a:t>
            </a:r>
          </a:p>
        </p:txBody>
      </p:sp>
      <p:sp>
        <p:nvSpPr>
          <p:cNvPr id="36" name="TextBox 35">
            <a:extLst>
              <a:ext uri="{FF2B5EF4-FFF2-40B4-BE49-F238E27FC236}">
                <a16:creationId xmlns:a16="http://schemas.microsoft.com/office/drawing/2014/main" id="{EB84B89A-1F64-A942-8F84-26EADD2A29A5}"/>
              </a:ext>
            </a:extLst>
          </p:cNvPr>
          <p:cNvSpPr txBox="1"/>
          <p:nvPr/>
        </p:nvSpPr>
        <p:spPr>
          <a:xfrm>
            <a:off x="5203868" y="2815169"/>
            <a:ext cx="1354666" cy="369332"/>
          </a:xfrm>
          <a:prstGeom prst="rect">
            <a:avLst/>
          </a:prstGeom>
          <a:noFill/>
        </p:spPr>
        <p:txBody>
          <a:bodyPr wrap="square" rtlCol="0">
            <a:spAutoFit/>
          </a:bodyPr>
          <a:lstStyle/>
          <a:p>
            <a:pPr algn="ctr"/>
            <a:r>
              <a:rPr lang="en-US" dirty="0"/>
              <a:t>2014</a:t>
            </a:r>
          </a:p>
        </p:txBody>
      </p:sp>
      <p:sp>
        <p:nvSpPr>
          <p:cNvPr id="37" name="TextBox 36">
            <a:extLst>
              <a:ext uri="{FF2B5EF4-FFF2-40B4-BE49-F238E27FC236}">
                <a16:creationId xmlns:a16="http://schemas.microsoft.com/office/drawing/2014/main" id="{1FA9D6B5-E273-3347-BC2E-D8B9DA01E956}"/>
              </a:ext>
            </a:extLst>
          </p:cNvPr>
          <p:cNvSpPr txBox="1"/>
          <p:nvPr/>
        </p:nvSpPr>
        <p:spPr>
          <a:xfrm>
            <a:off x="6959840" y="2795020"/>
            <a:ext cx="1354666" cy="369332"/>
          </a:xfrm>
          <a:prstGeom prst="rect">
            <a:avLst/>
          </a:prstGeom>
          <a:noFill/>
        </p:spPr>
        <p:txBody>
          <a:bodyPr wrap="square" rtlCol="0">
            <a:spAutoFit/>
          </a:bodyPr>
          <a:lstStyle/>
          <a:p>
            <a:pPr algn="ctr"/>
            <a:r>
              <a:rPr lang="en-US" dirty="0"/>
              <a:t>2019</a:t>
            </a:r>
          </a:p>
        </p:txBody>
      </p:sp>
      <p:sp>
        <p:nvSpPr>
          <p:cNvPr id="38" name="TextBox 37">
            <a:extLst>
              <a:ext uri="{FF2B5EF4-FFF2-40B4-BE49-F238E27FC236}">
                <a16:creationId xmlns:a16="http://schemas.microsoft.com/office/drawing/2014/main" id="{2EB6158C-4E20-AD47-AAC0-294874CA2642}"/>
              </a:ext>
            </a:extLst>
          </p:cNvPr>
          <p:cNvSpPr txBox="1"/>
          <p:nvPr/>
        </p:nvSpPr>
        <p:spPr>
          <a:xfrm>
            <a:off x="3356167" y="3951521"/>
            <a:ext cx="1354666" cy="369332"/>
          </a:xfrm>
          <a:prstGeom prst="rect">
            <a:avLst/>
          </a:prstGeom>
          <a:noFill/>
        </p:spPr>
        <p:txBody>
          <a:bodyPr wrap="square" rtlCol="0">
            <a:spAutoFit/>
          </a:bodyPr>
          <a:lstStyle/>
          <a:p>
            <a:pPr algn="ctr"/>
            <a:r>
              <a:rPr lang="en-US" dirty="0"/>
              <a:t>Woe</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09935" y="3151641"/>
            <a:ext cx="707529" cy="369332"/>
          </a:xfrm>
          <a:prstGeom prst="rect">
            <a:avLst/>
          </a:prstGeom>
          <a:noFill/>
        </p:spPr>
        <p:txBody>
          <a:bodyPr wrap="square" rtlCol="0">
            <a:spAutoFit/>
          </a:bodyPr>
          <a:lstStyle/>
          <a:p>
            <a:pPr algn="ctr"/>
            <a:r>
              <a:rPr lang="en-US" dirty="0"/>
              <a:t>2016</a:t>
            </a:r>
          </a:p>
        </p:txBody>
      </p:sp>
      <p:sp>
        <p:nvSpPr>
          <p:cNvPr id="40" name="TextBox 39">
            <a:extLst>
              <a:ext uri="{FF2B5EF4-FFF2-40B4-BE49-F238E27FC236}">
                <a16:creationId xmlns:a16="http://schemas.microsoft.com/office/drawing/2014/main" id="{B8B8DD17-E966-D54C-B560-CA8AC2DF7D02}"/>
              </a:ext>
            </a:extLst>
          </p:cNvPr>
          <p:cNvSpPr txBox="1"/>
          <p:nvPr/>
        </p:nvSpPr>
        <p:spPr>
          <a:xfrm>
            <a:off x="8762632" y="2418774"/>
            <a:ext cx="1354666" cy="369332"/>
          </a:xfrm>
          <a:prstGeom prst="rect">
            <a:avLst/>
          </a:prstGeom>
          <a:noFill/>
        </p:spPr>
        <p:txBody>
          <a:bodyPr wrap="square" rtlCol="0">
            <a:spAutoFit/>
          </a:bodyPr>
          <a:lstStyle/>
          <a:p>
            <a:pPr algn="ctr"/>
            <a:r>
              <a:rPr lang="en-US" dirty="0"/>
              <a:t>Panium</a:t>
            </a:r>
          </a:p>
        </p:txBody>
      </p:sp>
      <p:sp>
        <p:nvSpPr>
          <p:cNvPr id="43" name="TextBox 42">
            <a:extLst>
              <a:ext uri="{FF2B5EF4-FFF2-40B4-BE49-F238E27FC236}">
                <a16:creationId xmlns:a16="http://schemas.microsoft.com/office/drawing/2014/main" id="{4F1C8447-1D94-8243-9EFD-6BF00ED500F8}"/>
              </a:ext>
            </a:extLst>
          </p:cNvPr>
          <p:cNvSpPr txBox="1"/>
          <p:nvPr/>
        </p:nvSpPr>
        <p:spPr>
          <a:xfrm>
            <a:off x="9859845" y="3506839"/>
            <a:ext cx="1354666" cy="369332"/>
          </a:xfrm>
          <a:prstGeom prst="rect">
            <a:avLst/>
          </a:prstGeom>
          <a:noFill/>
        </p:spPr>
        <p:txBody>
          <a:bodyPr wrap="square" rtlCol="0">
            <a:spAutoFit/>
          </a:bodyPr>
          <a:lstStyle/>
          <a:p>
            <a:pPr algn="ctr"/>
            <a:r>
              <a:rPr lang="en-US" dirty="0"/>
              <a:t>KS Dies</a:t>
            </a:r>
          </a:p>
        </p:txBody>
      </p:sp>
      <p:sp>
        <p:nvSpPr>
          <p:cNvPr id="50" name="TextBox 49">
            <a:extLst>
              <a:ext uri="{FF2B5EF4-FFF2-40B4-BE49-F238E27FC236}">
                <a16:creationId xmlns:a16="http://schemas.microsoft.com/office/drawing/2014/main" id="{A8154CE2-50D0-8945-8177-475029EFD49C}"/>
              </a:ext>
            </a:extLst>
          </p:cNvPr>
          <p:cNvSpPr txBox="1"/>
          <p:nvPr/>
        </p:nvSpPr>
        <p:spPr>
          <a:xfrm>
            <a:off x="8715812" y="2788757"/>
            <a:ext cx="1354666" cy="369332"/>
          </a:xfrm>
          <a:prstGeom prst="rect">
            <a:avLst/>
          </a:prstGeom>
          <a:noFill/>
        </p:spPr>
        <p:txBody>
          <a:bodyPr wrap="square" rtlCol="0">
            <a:spAutoFit/>
          </a:bodyPr>
          <a:lstStyle/>
          <a:p>
            <a:pPr algn="ctr"/>
            <a:r>
              <a:rPr lang="en-US" dirty="0"/>
              <a:t>2021</a:t>
            </a:r>
          </a:p>
        </p:txBody>
      </p: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3518711" y="3527421"/>
            <a:ext cx="0" cy="262404"/>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3217CB1-6FF6-0C47-A0DB-8C29E91E9D6B}"/>
              </a:ext>
            </a:extLst>
          </p:cNvPr>
          <p:cNvSpPr txBox="1"/>
          <p:nvPr/>
        </p:nvSpPr>
        <p:spPr>
          <a:xfrm>
            <a:off x="203279" y="3585106"/>
            <a:ext cx="1354666" cy="369332"/>
          </a:xfrm>
          <a:prstGeom prst="rect">
            <a:avLst/>
          </a:prstGeom>
          <a:noFill/>
        </p:spPr>
        <p:txBody>
          <a:bodyPr wrap="square" rtlCol="0">
            <a:spAutoFit/>
          </a:bodyPr>
          <a:lstStyle/>
          <a:p>
            <a:pPr algn="ctr"/>
            <a:r>
              <a:rPr lang="en-US" b="1" dirty="0"/>
              <a:t>Priests</a:t>
            </a:r>
          </a:p>
        </p:txBody>
      </p:sp>
      <p:sp>
        <p:nvSpPr>
          <p:cNvPr id="77" name="TextBox 76">
            <a:extLst>
              <a:ext uri="{FF2B5EF4-FFF2-40B4-BE49-F238E27FC236}">
                <a16:creationId xmlns:a16="http://schemas.microsoft.com/office/drawing/2014/main" id="{A5B4ECC9-AE18-5140-9760-7F4FE0456801}"/>
              </a:ext>
            </a:extLst>
          </p:cNvPr>
          <p:cNvSpPr txBox="1"/>
          <p:nvPr/>
        </p:nvSpPr>
        <p:spPr>
          <a:xfrm>
            <a:off x="8985865" y="4949815"/>
            <a:ext cx="3102625" cy="400110"/>
          </a:xfrm>
          <a:prstGeom prst="rect">
            <a:avLst/>
          </a:prstGeom>
          <a:noFill/>
        </p:spPr>
        <p:txBody>
          <a:bodyPr wrap="square" rtlCol="0">
            <a:spAutoFit/>
          </a:bodyPr>
          <a:lstStyle/>
          <a:p>
            <a:pPr algn="ctr"/>
            <a:r>
              <a:rPr lang="en-US" sz="2000" b="1" dirty="0">
                <a:solidFill>
                  <a:srgbClr val="FFFF00"/>
                </a:solidFill>
              </a:rPr>
              <a:t>2. Parable</a:t>
            </a:r>
          </a:p>
        </p:txBody>
      </p: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2891870" y="3617372"/>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39965" y="8683829"/>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CC5A48D-96B2-9D4C-9806-C4BD1CC419CB}"/>
              </a:ext>
            </a:extLst>
          </p:cNvPr>
          <p:cNvCxnSpPr>
            <a:cxnSpLocks/>
          </p:cNvCxnSpPr>
          <p:nvPr/>
        </p:nvCxnSpPr>
        <p:spPr>
          <a:xfrm flipV="1">
            <a:off x="7663996" y="338859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C7BB27B-BA8C-074F-8E71-A569E4E74991}"/>
              </a:ext>
            </a:extLst>
          </p:cNvPr>
          <p:cNvCxnSpPr>
            <a:cxnSpLocks/>
          </p:cNvCxnSpPr>
          <p:nvPr/>
        </p:nvCxnSpPr>
        <p:spPr>
          <a:xfrm flipV="1">
            <a:off x="4661968" y="3585106"/>
            <a:ext cx="0" cy="188286"/>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D6BB3B7-37B5-B04A-A36F-569EA9951A96}"/>
              </a:ext>
            </a:extLst>
          </p:cNvPr>
          <p:cNvCxnSpPr>
            <a:cxnSpLocks/>
          </p:cNvCxnSpPr>
          <p:nvPr/>
        </p:nvCxnSpPr>
        <p:spPr>
          <a:xfrm flipV="1">
            <a:off x="5307569" y="3506839"/>
            <a:ext cx="0" cy="24735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567141F-F9A6-4447-B670-4D1545785FCB}"/>
              </a:ext>
            </a:extLst>
          </p:cNvPr>
          <p:cNvSpPr txBox="1"/>
          <p:nvPr/>
        </p:nvSpPr>
        <p:spPr>
          <a:xfrm>
            <a:off x="3178336" y="2999835"/>
            <a:ext cx="677333" cy="369332"/>
          </a:xfrm>
          <a:prstGeom prst="rect">
            <a:avLst/>
          </a:prstGeom>
          <a:noFill/>
        </p:spPr>
        <p:txBody>
          <a:bodyPr wrap="square" rtlCol="0">
            <a:spAutoFit/>
          </a:bodyPr>
          <a:lstStyle/>
          <a:p>
            <a:pPr algn="ctr"/>
            <a:r>
              <a:rPr lang="en-US" dirty="0"/>
              <a:t>‘96</a:t>
            </a:r>
          </a:p>
        </p:txBody>
      </p:sp>
      <p:sp>
        <p:nvSpPr>
          <p:cNvPr id="109" name="Arc 108">
            <a:extLst>
              <a:ext uri="{FF2B5EF4-FFF2-40B4-BE49-F238E27FC236}">
                <a16:creationId xmlns:a16="http://schemas.microsoft.com/office/drawing/2014/main" id="{0CAC3897-A2D7-914A-80D5-851AA75761EA}"/>
              </a:ext>
            </a:extLst>
          </p:cNvPr>
          <p:cNvSpPr/>
          <p:nvPr/>
        </p:nvSpPr>
        <p:spPr>
          <a:xfrm rot="9605240">
            <a:off x="2186379" y="2835531"/>
            <a:ext cx="3017194" cy="584997"/>
          </a:xfrm>
          <a:prstGeom prst="arc">
            <a:avLst>
              <a:gd name="adj1" fmla="val 14254555"/>
              <a:gd name="adj2" fmla="val 21298997"/>
            </a:avLst>
          </a:prstGeom>
          <a:ln w="44450">
            <a:solidFill>
              <a:schemeClr val="accent5">
                <a:lumMod val="40000"/>
                <a:lumOff val="6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TextBox 117">
            <a:extLst>
              <a:ext uri="{FF2B5EF4-FFF2-40B4-BE49-F238E27FC236}">
                <a16:creationId xmlns:a16="http://schemas.microsoft.com/office/drawing/2014/main" id="{24AB5C7F-746E-E842-B233-A5C5633AAE80}"/>
              </a:ext>
            </a:extLst>
          </p:cNvPr>
          <p:cNvSpPr txBox="1"/>
          <p:nvPr/>
        </p:nvSpPr>
        <p:spPr>
          <a:xfrm>
            <a:off x="2779695" y="3151641"/>
            <a:ext cx="677333" cy="369332"/>
          </a:xfrm>
          <a:prstGeom prst="rect">
            <a:avLst/>
          </a:prstGeom>
          <a:noFill/>
        </p:spPr>
        <p:txBody>
          <a:bodyPr wrap="square" rtlCol="0">
            <a:spAutoFit/>
          </a:bodyPr>
          <a:lstStyle/>
          <a:p>
            <a:pPr algn="ctr"/>
            <a:r>
              <a:rPr lang="en-US" dirty="0" err="1"/>
              <a:t>IoK</a:t>
            </a:r>
            <a:endParaRPr lang="en-US" dirty="0"/>
          </a:p>
        </p:txBody>
      </p:sp>
      <p:sp>
        <p:nvSpPr>
          <p:cNvPr id="120" name="TextBox 119">
            <a:extLst>
              <a:ext uri="{FF2B5EF4-FFF2-40B4-BE49-F238E27FC236}">
                <a16:creationId xmlns:a16="http://schemas.microsoft.com/office/drawing/2014/main" id="{68D44689-0453-A74B-8841-01E7717A83ED}"/>
              </a:ext>
            </a:extLst>
          </p:cNvPr>
          <p:cNvSpPr txBox="1"/>
          <p:nvPr/>
        </p:nvSpPr>
        <p:spPr>
          <a:xfrm>
            <a:off x="3546540" y="4303886"/>
            <a:ext cx="1514413" cy="646331"/>
          </a:xfrm>
          <a:prstGeom prst="rect">
            <a:avLst/>
          </a:prstGeom>
          <a:noFill/>
        </p:spPr>
        <p:txBody>
          <a:bodyPr wrap="square" rtlCol="0">
            <a:spAutoFit/>
          </a:bodyPr>
          <a:lstStyle/>
          <a:p>
            <a:pPr algn="ctr"/>
            <a:r>
              <a:rPr lang="en-US" dirty="0"/>
              <a:t>Part pf the 7</a:t>
            </a:r>
            <a:r>
              <a:rPr lang="en-US" baseline="30000" dirty="0"/>
              <a:t>th</a:t>
            </a:r>
            <a:r>
              <a:rPr lang="en-US" dirty="0"/>
              <a:t> Trumpet</a:t>
            </a:r>
          </a:p>
        </p:txBody>
      </p:sp>
      <p:sp>
        <p:nvSpPr>
          <p:cNvPr id="121" name="TextBox 120">
            <a:extLst>
              <a:ext uri="{FF2B5EF4-FFF2-40B4-BE49-F238E27FC236}">
                <a16:creationId xmlns:a16="http://schemas.microsoft.com/office/drawing/2014/main" id="{F926D166-926D-C844-8E44-8F86F9B3E037}"/>
              </a:ext>
            </a:extLst>
          </p:cNvPr>
          <p:cNvSpPr txBox="1"/>
          <p:nvPr/>
        </p:nvSpPr>
        <p:spPr>
          <a:xfrm>
            <a:off x="4914570" y="3006123"/>
            <a:ext cx="732221" cy="369332"/>
          </a:xfrm>
          <a:prstGeom prst="rect">
            <a:avLst/>
          </a:prstGeom>
          <a:noFill/>
        </p:spPr>
        <p:txBody>
          <a:bodyPr wrap="square" rtlCol="0">
            <a:spAutoFit/>
          </a:bodyPr>
          <a:lstStyle/>
          <a:p>
            <a:pPr algn="ctr"/>
            <a:r>
              <a:rPr lang="en-US" dirty="0"/>
              <a:t>2012</a:t>
            </a:r>
          </a:p>
        </p:txBody>
      </p:sp>
      <p:sp>
        <p:nvSpPr>
          <p:cNvPr id="122" name="TextBox 121">
            <a:extLst>
              <a:ext uri="{FF2B5EF4-FFF2-40B4-BE49-F238E27FC236}">
                <a16:creationId xmlns:a16="http://schemas.microsoft.com/office/drawing/2014/main" id="{D89F0AD3-52A1-C54A-90E4-10BD27569904}"/>
              </a:ext>
            </a:extLst>
          </p:cNvPr>
          <p:cNvSpPr txBox="1"/>
          <p:nvPr/>
        </p:nvSpPr>
        <p:spPr>
          <a:xfrm>
            <a:off x="4303746" y="3158089"/>
            <a:ext cx="732221" cy="369332"/>
          </a:xfrm>
          <a:prstGeom prst="rect">
            <a:avLst/>
          </a:prstGeom>
          <a:noFill/>
        </p:spPr>
        <p:txBody>
          <a:bodyPr wrap="square" rtlCol="0">
            <a:spAutoFit/>
          </a:bodyPr>
          <a:lstStyle/>
          <a:p>
            <a:pPr algn="ctr"/>
            <a:r>
              <a:rPr lang="en-US" dirty="0">
                <a:solidFill>
                  <a:schemeClr val="accent4">
                    <a:lumMod val="60000"/>
                    <a:lumOff val="40000"/>
                  </a:schemeClr>
                </a:solidFill>
              </a:rPr>
              <a:t>2520</a:t>
            </a:r>
          </a:p>
        </p:txBody>
      </p:sp>
      <p:sp>
        <p:nvSpPr>
          <p:cNvPr id="123" name="TextBox 122">
            <a:extLst>
              <a:ext uri="{FF2B5EF4-FFF2-40B4-BE49-F238E27FC236}">
                <a16:creationId xmlns:a16="http://schemas.microsoft.com/office/drawing/2014/main" id="{9154D388-6973-9343-8EBA-2EF1288BE122}"/>
              </a:ext>
            </a:extLst>
          </p:cNvPr>
          <p:cNvSpPr txBox="1"/>
          <p:nvPr/>
        </p:nvSpPr>
        <p:spPr>
          <a:xfrm>
            <a:off x="4397956" y="3915537"/>
            <a:ext cx="794216" cy="369332"/>
          </a:xfrm>
          <a:prstGeom prst="rect">
            <a:avLst/>
          </a:prstGeom>
          <a:noFill/>
        </p:spPr>
        <p:txBody>
          <a:bodyPr wrap="square" rtlCol="0">
            <a:spAutoFit/>
          </a:bodyPr>
          <a:lstStyle/>
          <a:p>
            <a:pPr algn="ctr"/>
            <a:r>
              <a:rPr lang="en-US" dirty="0"/>
              <a:t>Time</a:t>
            </a:r>
          </a:p>
        </p:txBody>
      </p:sp>
      <p:sp>
        <p:nvSpPr>
          <p:cNvPr id="124" name="TextBox 123">
            <a:extLst>
              <a:ext uri="{FF2B5EF4-FFF2-40B4-BE49-F238E27FC236}">
                <a16:creationId xmlns:a16="http://schemas.microsoft.com/office/drawing/2014/main" id="{CF52E612-EC08-5D49-B1E5-EDDD6AFD2AB8}"/>
              </a:ext>
            </a:extLst>
          </p:cNvPr>
          <p:cNvSpPr txBox="1"/>
          <p:nvPr/>
        </p:nvSpPr>
        <p:spPr>
          <a:xfrm>
            <a:off x="5482154" y="3918180"/>
            <a:ext cx="794216" cy="369332"/>
          </a:xfrm>
          <a:prstGeom prst="rect">
            <a:avLst/>
          </a:prstGeom>
          <a:noFill/>
        </p:spPr>
        <p:txBody>
          <a:bodyPr wrap="square" rtlCol="0">
            <a:spAutoFit/>
          </a:bodyPr>
          <a:lstStyle/>
          <a:p>
            <a:pPr algn="ctr"/>
            <a:r>
              <a:rPr lang="en-US" dirty="0"/>
              <a:t>Test</a:t>
            </a:r>
          </a:p>
        </p:txBody>
      </p:sp>
      <p:cxnSp>
        <p:nvCxnSpPr>
          <p:cNvPr id="125" name="Straight Connector 124">
            <a:extLst>
              <a:ext uri="{FF2B5EF4-FFF2-40B4-BE49-F238E27FC236}">
                <a16:creationId xmlns:a16="http://schemas.microsoft.com/office/drawing/2014/main" id="{BB5DC4A8-7C79-E54C-A93C-F4D09B9EC609}"/>
              </a:ext>
            </a:extLst>
          </p:cNvPr>
          <p:cNvCxnSpPr>
            <a:cxnSpLocks/>
          </p:cNvCxnSpPr>
          <p:nvPr/>
        </p:nvCxnSpPr>
        <p:spPr>
          <a:xfrm flipV="1">
            <a:off x="6462054" y="3599070"/>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0CE9CC7-D6CB-554A-AE4E-E46CFCACB39F}"/>
              </a:ext>
            </a:extLst>
          </p:cNvPr>
          <p:cNvCxnSpPr>
            <a:cxnSpLocks/>
          </p:cNvCxnSpPr>
          <p:nvPr/>
        </p:nvCxnSpPr>
        <p:spPr>
          <a:xfrm flipV="1">
            <a:off x="7048137" y="3506839"/>
            <a:ext cx="0" cy="24434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33855181-44FE-5840-87EE-A19E1BF0091B}"/>
              </a:ext>
            </a:extLst>
          </p:cNvPr>
          <p:cNvSpPr/>
          <p:nvPr/>
        </p:nvSpPr>
        <p:spPr>
          <a:xfrm rot="5400000">
            <a:off x="4698686" y="1236470"/>
            <a:ext cx="583390" cy="2943344"/>
          </a:xfrm>
          <a:prstGeom prst="leftBrace">
            <a:avLst>
              <a:gd name="adj1" fmla="val 8333"/>
              <a:gd name="adj2" fmla="val 519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a:extLst>
              <a:ext uri="{FF2B5EF4-FFF2-40B4-BE49-F238E27FC236}">
                <a16:creationId xmlns:a16="http://schemas.microsoft.com/office/drawing/2014/main" id="{D0EA06DB-D11D-6C4C-8FFA-E4EBB7BE6D25}"/>
              </a:ext>
            </a:extLst>
          </p:cNvPr>
          <p:cNvSpPr txBox="1"/>
          <p:nvPr/>
        </p:nvSpPr>
        <p:spPr>
          <a:xfrm>
            <a:off x="4553361" y="1983308"/>
            <a:ext cx="794216" cy="369332"/>
          </a:xfrm>
          <a:prstGeom prst="rect">
            <a:avLst/>
          </a:prstGeom>
          <a:noFill/>
        </p:spPr>
        <p:txBody>
          <a:bodyPr wrap="square" rtlCol="0">
            <a:spAutoFit/>
          </a:bodyPr>
          <a:lstStyle/>
          <a:p>
            <a:pPr algn="ctr"/>
            <a:r>
              <a:rPr lang="en-US" dirty="0"/>
              <a:t>20 </a:t>
            </a:r>
            <a:r>
              <a:rPr lang="en-US" dirty="0" err="1"/>
              <a:t>yrs</a:t>
            </a:r>
            <a:endParaRPr lang="en-US" dirty="0"/>
          </a:p>
        </p:txBody>
      </p:sp>
      <p:sp>
        <p:nvSpPr>
          <p:cNvPr id="44" name="TextBox 43">
            <a:extLst>
              <a:ext uri="{FF2B5EF4-FFF2-40B4-BE49-F238E27FC236}">
                <a16:creationId xmlns:a16="http://schemas.microsoft.com/office/drawing/2014/main" id="{0C850E3C-E7BF-394F-A56F-3277182EF6F1}"/>
              </a:ext>
            </a:extLst>
          </p:cNvPr>
          <p:cNvSpPr txBox="1"/>
          <p:nvPr/>
        </p:nvSpPr>
        <p:spPr>
          <a:xfrm>
            <a:off x="6961086" y="2437902"/>
            <a:ext cx="1354666" cy="369332"/>
          </a:xfrm>
          <a:prstGeom prst="rect">
            <a:avLst/>
          </a:prstGeom>
          <a:noFill/>
        </p:spPr>
        <p:txBody>
          <a:bodyPr wrap="square" rtlCol="0">
            <a:spAutoFit/>
          </a:bodyPr>
          <a:lstStyle/>
          <a:p>
            <a:pPr algn="ctr"/>
            <a:r>
              <a:rPr lang="en-US" dirty="0"/>
              <a:t>Raphia</a:t>
            </a:r>
          </a:p>
        </p:txBody>
      </p:sp>
      <p:sp>
        <p:nvSpPr>
          <p:cNvPr id="45" name="TextBox 44">
            <a:extLst>
              <a:ext uri="{FF2B5EF4-FFF2-40B4-BE49-F238E27FC236}">
                <a16:creationId xmlns:a16="http://schemas.microsoft.com/office/drawing/2014/main" id="{8035363B-D225-BD49-AAD6-162BC3E3FC27}"/>
              </a:ext>
            </a:extLst>
          </p:cNvPr>
          <p:cNvSpPr txBox="1"/>
          <p:nvPr/>
        </p:nvSpPr>
        <p:spPr>
          <a:xfrm>
            <a:off x="9046902" y="4468376"/>
            <a:ext cx="3102625" cy="400110"/>
          </a:xfrm>
          <a:prstGeom prst="rect">
            <a:avLst/>
          </a:prstGeom>
          <a:noFill/>
        </p:spPr>
        <p:txBody>
          <a:bodyPr wrap="square" rtlCol="0">
            <a:spAutoFit/>
          </a:bodyPr>
          <a:lstStyle/>
          <a:p>
            <a:pPr algn="ctr"/>
            <a:r>
              <a:rPr lang="en-US" sz="2000" b="1" dirty="0">
                <a:solidFill>
                  <a:srgbClr val="FFFF00"/>
                </a:solidFill>
              </a:rPr>
              <a:t>1. Parables</a:t>
            </a:r>
          </a:p>
        </p:txBody>
      </p:sp>
      <p:sp>
        <p:nvSpPr>
          <p:cNvPr id="46" name="TextBox 45">
            <a:extLst>
              <a:ext uri="{FF2B5EF4-FFF2-40B4-BE49-F238E27FC236}">
                <a16:creationId xmlns:a16="http://schemas.microsoft.com/office/drawing/2014/main" id="{B6EAF808-F848-6747-8971-7B84005612E9}"/>
              </a:ext>
            </a:extLst>
          </p:cNvPr>
          <p:cNvSpPr txBox="1"/>
          <p:nvPr/>
        </p:nvSpPr>
        <p:spPr>
          <a:xfrm>
            <a:off x="9183555" y="5285599"/>
            <a:ext cx="2880731" cy="400110"/>
          </a:xfrm>
          <a:prstGeom prst="rect">
            <a:avLst/>
          </a:prstGeom>
          <a:noFill/>
        </p:spPr>
        <p:txBody>
          <a:bodyPr wrap="square" rtlCol="0">
            <a:spAutoFit/>
          </a:bodyPr>
          <a:lstStyle/>
          <a:p>
            <a:pPr algn="ctr"/>
            <a:r>
              <a:rPr lang="en-US" sz="2000" b="1" dirty="0">
                <a:solidFill>
                  <a:srgbClr val="FFFF00"/>
                </a:solidFill>
              </a:rPr>
              <a:t>Acts 27</a:t>
            </a:r>
          </a:p>
        </p:txBody>
      </p:sp>
    </p:spTree>
    <p:extLst>
      <p:ext uri="{BB962C8B-B14F-4D97-AF65-F5344CB8AC3E}">
        <p14:creationId xmlns:p14="http://schemas.microsoft.com/office/powerpoint/2010/main" val="1309880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429070" y="391148"/>
            <a:ext cx="8610600" cy="1083088"/>
          </a:xfrm>
        </p:spPr>
        <p:txBody>
          <a:bodyPr/>
          <a:lstStyle/>
          <a:p>
            <a:r>
              <a:rPr lang="en-US" dirty="0"/>
              <a:t>Acts 27:27</a:t>
            </a:r>
          </a:p>
        </p:txBody>
      </p:sp>
      <p:sp>
        <p:nvSpPr>
          <p:cNvPr id="3" name="Content Placeholder 2">
            <a:extLst>
              <a:ext uri="{FF2B5EF4-FFF2-40B4-BE49-F238E27FC236}">
                <a16:creationId xmlns:a16="http://schemas.microsoft.com/office/drawing/2014/main" id="{9779FC0E-05A1-2E4A-8C52-C895660EB870}"/>
              </a:ext>
            </a:extLst>
          </p:cNvPr>
          <p:cNvSpPr>
            <a:spLocks noGrp="1"/>
          </p:cNvSpPr>
          <p:nvPr>
            <p:ph idx="1"/>
          </p:nvPr>
        </p:nvSpPr>
        <p:spPr>
          <a:xfrm>
            <a:off x="733231" y="1959429"/>
            <a:ext cx="5702559" cy="4180114"/>
          </a:xfrm>
        </p:spPr>
        <p:txBody>
          <a:bodyPr>
            <a:noAutofit/>
          </a:bodyPr>
          <a:lstStyle/>
          <a:p>
            <a:pPr marL="0" indent="0">
              <a:buNone/>
            </a:pPr>
            <a:r>
              <a:rPr lang="en-CA" sz="3600" dirty="0"/>
              <a:t>But when the fourteenth night was come, as we were driven up and down in Adria, about midnight the shipmen deemed that they drew near to some country</a:t>
            </a:r>
          </a:p>
        </p:txBody>
      </p:sp>
      <p:pic>
        <p:nvPicPr>
          <p:cNvPr id="4" name="Picture 3">
            <a:extLst>
              <a:ext uri="{FF2B5EF4-FFF2-40B4-BE49-F238E27FC236}">
                <a16:creationId xmlns:a16="http://schemas.microsoft.com/office/drawing/2014/main" id="{1441C80C-110A-AC4A-B04E-A311172AA1DF}"/>
              </a:ext>
            </a:extLst>
          </p:cNvPr>
          <p:cNvPicPr>
            <a:picLocks noChangeAspect="1"/>
          </p:cNvPicPr>
          <p:nvPr/>
        </p:nvPicPr>
        <p:blipFill>
          <a:blip r:embed="rId3"/>
          <a:stretch>
            <a:fillRect/>
          </a:stretch>
        </p:blipFill>
        <p:spPr>
          <a:xfrm>
            <a:off x="6734370" y="2090058"/>
            <a:ext cx="4708239" cy="3515485"/>
          </a:xfrm>
          <a:prstGeom prst="rect">
            <a:avLst/>
          </a:prstGeom>
        </p:spPr>
      </p:pic>
    </p:spTree>
    <p:extLst>
      <p:ext uri="{BB962C8B-B14F-4D97-AF65-F5344CB8AC3E}">
        <p14:creationId xmlns:p14="http://schemas.microsoft.com/office/powerpoint/2010/main" val="344928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a:xfrm>
            <a:off x="2891870" y="591160"/>
            <a:ext cx="8610600" cy="1293028"/>
          </a:xfrm>
        </p:spPr>
        <p:txBody>
          <a:bodyPr/>
          <a:lstStyle/>
          <a:p>
            <a:r>
              <a:rPr lang="en-US" dirty="0">
                <a:latin typeface="Arial" panose="020B0604020202020204" pitchFamily="34" charset="0"/>
                <a:cs typeface="Arial" panose="020B0604020202020204" pitchFamily="34" charset="0"/>
              </a:rPr>
              <a:t>How do we fill in the gap?</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15039" y="376788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18560"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5879262"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054666" y="34229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43485" y="34449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181E311-E09F-244D-B3A6-3129437C9782}"/>
              </a:ext>
            </a:extLst>
          </p:cNvPr>
          <p:cNvSpPr txBox="1"/>
          <p:nvPr/>
        </p:nvSpPr>
        <p:spPr>
          <a:xfrm>
            <a:off x="3368587" y="2758697"/>
            <a:ext cx="1354666" cy="369332"/>
          </a:xfrm>
          <a:prstGeom prst="rect">
            <a:avLst/>
          </a:prstGeom>
          <a:noFill/>
        </p:spPr>
        <p:txBody>
          <a:bodyPr wrap="square" rtlCol="0">
            <a:spAutoFit/>
          </a:bodyPr>
          <a:lstStyle/>
          <a:p>
            <a:pPr algn="ctr"/>
            <a:r>
              <a:rPr lang="en-US" dirty="0"/>
              <a:t>9/11</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366996" y="3988832"/>
            <a:ext cx="1989171" cy="369332"/>
          </a:xfrm>
          <a:prstGeom prst="rect">
            <a:avLst/>
          </a:prstGeom>
          <a:noFill/>
        </p:spPr>
        <p:txBody>
          <a:bodyPr wrap="square" rtlCol="0">
            <a:spAutoFit/>
          </a:bodyPr>
          <a:lstStyle/>
          <a:p>
            <a:pPr algn="ctr"/>
            <a:r>
              <a:rPr lang="en-US" dirty="0"/>
              <a:t>Dan. Unsealed</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37706" y="2792872"/>
            <a:ext cx="1354666" cy="369332"/>
          </a:xfrm>
          <a:prstGeom prst="rect">
            <a:avLst/>
          </a:prstGeom>
          <a:noFill/>
        </p:spPr>
        <p:txBody>
          <a:bodyPr wrap="square" rtlCol="0">
            <a:spAutoFit/>
          </a:bodyPr>
          <a:lstStyle/>
          <a:p>
            <a:pPr algn="ctr"/>
            <a:r>
              <a:rPr lang="en-US" dirty="0"/>
              <a:t>1989</a:t>
            </a:r>
          </a:p>
        </p:txBody>
      </p:sp>
      <p:sp>
        <p:nvSpPr>
          <p:cNvPr id="36" name="TextBox 35">
            <a:extLst>
              <a:ext uri="{FF2B5EF4-FFF2-40B4-BE49-F238E27FC236}">
                <a16:creationId xmlns:a16="http://schemas.microsoft.com/office/drawing/2014/main" id="{EB84B89A-1F64-A942-8F84-26EADD2A29A5}"/>
              </a:ext>
            </a:extLst>
          </p:cNvPr>
          <p:cNvSpPr txBox="1"/>
          <p:nvPr/>
        </p:nvSpPr>
        <p:spPr>
          <a:xfrm>
            <a:off x="5203868" y="2815169"/>
            <a:ext cx="1354666" cy="369332"/>
          </a:xfrm>
          <a:prstGeom prst="rect">
            <a:avLst/>
          </a:prstGeom>
          <a:noFill/>
        </p:spPr>
        <p:txBody>
          <a:bodyPr wrap="square" rtlCol="0">
            <a:spAutoFit/>
          </a:bodyPr>
          <a:lstStyle/>
          <a:p>
            <a:pPr algn="ctr"/>
            <a:r>
              <a:rPr lang="en-US" dirty="0"/>
              <a:t>2014</a:t>
            </a:r>
          </a:p>
        </p:txBody>
      </p:sp>
      <p:sp>
        <p:nvSpPr>
          <p:cNvPr id="37" name="TextBox 36">
            <a:extLst>
              <a:ext uri="{FF2B5EF4-FFF2-40B4-BE49-F238E27FC236}">
                <a16:creationId xmlns:a16="http://schemas.microsoft.com/office/drawing/2014/main" id="{1FA9D6B5-E273-3347-BC2E-D8B9DA01E956}"/>
              </a:ext>
            </a:extLst>
          </p:cNvPr>
          <p:cNvSpPr txBox="1"/>
          <p:nvPr/>
        </p:nvSpPr>
        <p:spPr>
          <a:xfrm>
            <a:off x="6959840" y="2795020"/>
            <a:ext cx="1354666" cy="369332"/>
          </a:xfrm>
          <a:prstGeom prst="rect">
            <a:avLst/>
          </a:prstGeom>
          <a:noFill/>
        </p:spPr>
        <p:txBody>
          <a:bodyPr wrap="square" rtlCol="0">
            <a:spAutoFit/>
          </a:bodyPr>
          <a:lstStyle/>
          <a:p>
            <a:pPr algn="ctr"/>
            <a:r>
              <a:rPr lang="en-US" b="1" dirty="0">
                <a:solidFill>
                  <a:srgbClr val="FFFF00"/>
                </a:solidFill>
              </a:rPr>
              <a:t>2019</a:t>
            </a:r>
          </a:p>
        </p:txBody>
      </p:sp>
      <p:sp>
        <p:nvSpPr>
          <p:cNvPr id="38" name="TextBox 37">
            <a:extLst>
              <a:ext uri="{FF2B5EF4-FFF2-40B4-BE49-F238E27FC236}">
                <a16:creationId xmlns:a16="http://schemas.microsoft.com/office/drawing/2014/main" id="{2EB6158C-4E20-AD47-AAC0-294874CA2642}"/>
              </a:ext>
            </a:extLst>
          </p:cNvPr>
          <p:cNvSpPr txBox="1"/>
          <p:nvPr/>
        </p:nvSpPr>
        <p:spPr>
          <a:xfrm>
            <a:off x="3356167" y="3951521"/>
            <a:ext cx="1354666" cy="369332"/>
          </a:xfrm>
          <a:prstGeom prst="rect">
            <a:avLst/>
          </a:prstGeom>
          <a:noFill/>
        </p:spPr>
        <p:txBody>
          <a:bodyPr wrap="square" rtlCol="0">
            <a:spAutoFit/>
          </a:bodyPr>
          <a:lstStyle/>
          <a:p>
            <a:pPr algn="ctr"/>
            <a:r>
              <a:rPr lang="en-US" dirty="0"/>
              <a:t>Woe</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09935" y="3151641"/>
            <a:ext cx="707529" cy="369332"/>
          </a:xfrm>
          <a:prstGeom prst="rect">
            <a:avLst/>
          </a:prstGeom>
          <a:noFill/>
        </p:spPr>
        <p:txBody>
          <a:bodyPr wrap="square" rtlCol="0">
            <a:spAutoFit/>
          </a:bodyPr>
          <a:lstStyle/>
          <a:p>
            <a:pPr algn="ctr"/>
            <a:r>
              <a:rPr lang="en-US" dirty="0"/>
              <a:t>2016</a:t>
            </a:r>
          </a:p>
        </p:txBody>
      </p:sp>
      <p:sp>
        <p:nvSpPr>
          <p:cNvPr id="40" name="TextBox 39">
            <a:extLst>
              <a:ext uri="{FF2B5EF4-FFF2-40B4-BE49-F238E27FC236}">
                <a16:creationId xmlns:a16="http://schemas.microsoft.com/office/drawing/2014/main" id="{B8B8DD17-E966-D54C-B560-CA8AC2DF7D02}"/>
              </a:ext>
            </a:extLst>
          </p:cNvPr>
          <p:cNvSpPr txBox="1"/>
          <p:nvPr/>
        </p:nvSpPr>
        <p:spPr>
          <a:xfrm>
            <a:off x="8762632" y="2418774"/>
            <a:ext cx="1354666" cy="369332"/>
          </a:xfrm>
          <a:prstGeom prst="rect">
            <a:avLst/>
          </a:prstGeom>
          <a:noFill/>
        </p:spPr>
        <p:txBody>
          <a:bodyPr wrap="square" rtlCol="0">
            <a:spAutoFit/>
          </a:bodyPr>
          <a:lstStyle/>
          <a:p>
            <a:pPr algn="ctr"/>
            <a:r>
              <a:rPr lang="en-US" dirty="0"/>
              <a:t>Panium</a:t>
            </a:r>
          </a:p>
        </p:txBody>
      </p:sp>
      <p:sp>
        <p:nvSpPr>
          <p:cNvPr id="50" name="TextBox 49">
            <a:extLst>
              <a:ext uri="{FF2B5EF4-FFF2-40B4-BE49-F238E27FC236}">
                <a16:creationId xmlns:a16="http://schemas.microsoft.com/office/drawing/2014/main" id="{A8154CE2-50D0-8945-8177-475029EFD49C}"/>
              </a:ext>
            </a:extLst>
          </p:cNvPr>
          <p:cNvSpPr txBox="1"/>
          <p:nvPr/>
        </p:nvSpPr>
        <p:spPr>
          <a:xfrm>
            <a:off x="8715812" y="2788757"/>
            <a:ext cx="1354666" cy="369332"/>
          </a:xfrm>
          <a:prstGeom prst="rect">
            <a:avLst/>
          </a:prstGeom>
          <a:noFill/>
        </p:spPr>
        <p:txBody>
          <a:bodyPr wrap="square" rtlCol="0">
            <a:spAutoFit/>
          </a:bodyPr>
          <a:lstStyle/>
          <a:p>
            <a:pPr algn="ctr"/>
            <a:r>
              <a:rPr lang="en-US" dirty="0"/>
              <a:t>2021</a:t>
            </a:r>
          </a:p>
        </p:txBody>
      </p: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3518711" y="3527421"/>
            <a:ext cx="0" cy="262404"/>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3217CB1-6FF6-0C47-A0DB-8C29E91E9D6B}"/>
              </a:ext>
            </a:extLst>
          </p:cNvPr>
          <p:cNvSpPr txBox="1"/>
          <p:nvPr/>
        </p:nvSpPr>
        <p:spPr>
          <a:xfrm>
            <a:off x="203279" y="3585106"/>
            <a:ext cx="1354666" cy="369332"/>
          </a:xfrm>
          <a:prstGeom prst="rect">
            <a:avLst/>
          </a:prstGeom>
          <a:noFill/>
        </p:spPr>
        <p:txBody>
          <a:bodyPr wrap="square" rtlCol="0">
            <a:spAutoFit/>
          </a:bodyPr>
          <a:lstStyle/>
          <a:p>
            <a:pPr algn="ctr"/>
            <a:r>
              <a:rPr lang="en-US" b="1" dirty="0"/>
              <a:t>Priests</a:t>
            </a:r>
          </a:p>
        </p:txBody>
      </p:sp>
      <p:sp>
        <p:nvSpPr>
          <p:cNvPr id="77" name="TextBox 76">
            <a:extLst>
              <a:ext uri="{FF2B5EF4-FFF2-40B4-BE49-F238E27FC236}">
                <a16:creationId xmlns:a16="http://schemas.microsoft.com/office/drawing/2014/main" id="{A5B4ECC9-AE18-5140-9760-7F4FE0456801}"/>
              </a:ext>
            </a:extLst>
          </p:cNvPr>
          <p:cNvSpPr txBox="1"/>
          <p:nvPr/>
        </p:nvSpPr>
        <p:spPr>
          <a:xfrm>
            <a:off x="8985865" y="4949815"/>
            <a:ext cx="3102625" cy="400110"/>
          </a:xfrm>
          <a:prstGeom prst="rect">
            <a:avLst/>
          </a:prstGeom>
          <a:noFill/>
        </p:spPr>
        <p:txBody>
          <a:bodyPr wrap="square" rtlCol="0">
            <a:spAutoFit/>
          </a:bodyPr>
          <a:lstStyle/>
          <a:p>
            <a:pPr algn="ctr"/>
            <a:r>
              <a:rPr lang="en-US" sz="2000" b="1" dirty="0"/>
              <a:t>2. Parable</a:t>
            </a:r>
          </a:p>
        </p:txBody>
      </p: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2891870" y="3617372"/>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39965" y="8683829"/>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CC5A48D-96B2-9D4C-9806-C4BD1CC419CB}"/>
              </a:ext>
            </a:extLst>
          </p:cNvPr>
          <p:cNvCxnSpPr>
            <a:cxnSpLocks/>
          </p:cNvCxnSpPr>
          <p:nvPr/>
        </p:nvCxnSpPr>
        <p:spPr>
          <a:xfrm flipV="1">
            <a:off x="7663996" y="338859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C7BB27B-BA8C-074F-8E71-A569E4E74991}"/>
              </a:ext>
            </a:extLst>
          </p:cNvPr>
          <p:cNvCxnSpPr>
            <a:cxnSpLocks/>
          </p:cNvCxnSpPr>
          <p:nvPr/>
        </p:nvCxnSpPr>
        <p:spPr>
          <a:xfrm flipV="1">
            <a:off x="4661968" y="3585106"/>
            <a:ext cx="0" cy="188286"/>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D6BB3B7-37B5-B04A-A36F-569EA9951A96}"/>
              </a:ext>
            </a:extLst>
          </p:cNvPr>
          <p:cNvCxnSpPr>
            <a:cxnSpLocks/>
          </p:cNvCxnSpPr>
          <p:nvPr/>
        </p:nvCxnSpPr>
        <p:spPr>
          <a:xfrm flipV="1">
            <a:off x="5307569" y="3506839"/>
            <a:ext cx="0" cy="24735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567141F-F9A6-4447-B670-4D1545785FCB}"/>
              </a:ext>
            </a:extLst>
          </p:cNvPr>
          <p:cNvSpPr txBox="1"/>
          <p:nvPr/>
        </p:nvSpPr>
        <p:spPr>
          <a:xfrm>
            <a:off x="3178336" y="2999835"/>
            <a:ext cx="677333" cy="369332"/>
          </a:xfrm>
          <a:prstGeom prst="rect">
            <a:avLst/>
          </a:prstGeom>
          <a:noFill/>
        </p:spPr>
        <p:txBody>
          <a:bodyPr wrap="square" rtlCol="0">
            <a:spAutoFit/>
          </a:bodyPr>
          <a:lstStyle/>
          <a:p>
            <a:pPr algn="ctr"/>
            <a:r>
              <a:rPr lang="en-US" dirty="0"/>
              <a:t>‘96</a:t>
            </a:r>
          </a:p>
        </p:txBody>
      </p:sp>
      <p:sp>
        <p:nvSpPr>
          <p:cNvPr id="109" name="Arc 108">
            <a:extLst>
              <a:ext uri="{FF2B5EF4-FFF2-40B4-BE49-F238E27FC236}">
                <a16:creationId xmlns:a16="http://schemas.microsoft.com/office/drawing/2014/main" id="{0CAC3897-A2D7-914A-80D5-851AA75761EA}"/>
              </a:ext>
            </a:extLst>
          </p:cNvPr>
          <p:cNvSpPr/>
          <p:nvPr/>
        </p:nvSpPr>
        <p:spPr>
          <a:xfrm rot="9605240">
            <a:off x="2186379" y="2835531"/>
            <a:ext cx="3017194" cy="584997"/>
          </a:xfrm>
          <a:prstGeom prst="arc">
            <a:avLst>
              <a:gd name="adj1" fmla="val 14254555"/>
              <a:gd name="adj2" fmla="val 21298997"/>
            </a:avLst>
          </a:prstGeom>
          <a:ln w="44450">
            <a:solidFill>
              <a:schemeClr val="accent5">
                <a:lumMod val="40000"/>
                <a:lumOff val="6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TextBox 117">
            <a:extLst>
              <a:ext uri="{FF2B5EF4-FFF2-40B4-BE49-F238E27FC236}">
                <a16:creationId xmlns:a16="http://schemas.microsoft.com/office/drawing/2014/main" id="{24AB5C7F-746E-E842-B233-A5C5633AAE80}"/>
              </a:ext>
            </a:extLst>
          </p:cNvPr>
          <p:cNvSpPr txBox="1"/>
          <p:nvPr/>
        </p:nvSpPr>
        <p:spPr>
          <a:xfrm>
            <a:off x="2779695" y="3151641"/>
            <a:ext cx="677333" cy="369332"/>
          </a:xfrm>
          <a:prstGeom prst="rect">
            <a:avLst/>
          </a:prstGeom>
          <a:noFill/>
        </p:spPr>
        <p:txBody>
          <a:bodyPr wrap="square" rtlCol="0">
            <a:spAutoFit/>
          </a:bodyPr>
          <a:lstStyle/>
          <a:p>
            <a:pPr algn="ctr"/>
            <a:r>
              <a:rPr lang="en-US" dirty="0" err="1"/>
              <a:t>IoK</a:t>
            </a:r>
            <a:endParaRPr lang="en-US" dirty="0"/>
          </a:p>
        </p:txBody>
      </p:sp>
      <p:sp>
        <p:nvSpPr>
          <p:cNvPr id="120" name="TextBox 119">
            <a:extLst>
              <a:ext uri="{FF2B5EF4-FFF2-40B4-BE49-F238E27FC236}">
                <a16:creationId xmlns:a16="http://schemas.microsoft.com/office/drawing/2014/main" id="{68D44689-0453-A74B-8841-01E7717A83ED}"/>
              </a:ext>
            </a:extLst>
          </p:cNvPr>
          <p:cNvSpPr txBox="1"/>
          <p:nvPr/>
        </p:nvSpPr>
        <p:spPr>
          <a:xfrm>
            <a:off x="3546540" y="4303886"/>
            <a:ext cx="1514413" cy="646331"/>
          </a:xfrm>
          <a:prstGeom prst="rect">
            <a:avLst/>
          </a:prstGeom>
          <a:noFill/>
        </p:spPr>
        <p:txBody>
          <a:bodyPr wrap="square" rtlCol="0">
            <a:spAutoFit/>
          </a:bodyPr>
          <a:lstStyle/>
          <a:p>
            <a:pPr algn="ctr"/>
            <a:r>
              <a:rPr lang="en-US" dirty="0"/>
              <a:t>Part pf the 7</a:t>
            </a:r>
            <a:r>
              <a:rPr lang="en-US" baseline="30000" dirty="0"/>
              <a:t>th</a:t>
            </a:r>
            <a:r>
              <a:rPr lang="en-US" dirty="0"/>
              <a:t> Trumpet</a:t>
            </a:r>
          </a:p>
        </p:txBody>
      </p:sp>
      <p:sp>
        <p:nvSpPr>
          <p:cNvPr id="121" name="TextBox 120">
            <a:extLst>
              <a:ext uri="{FF2B5EF4-FFF2-40B4-BE49-F238E27FC236}">
                <a16:creationId xmlns:a16="http://schemas.microsoft.com/office/drawing/2014/main" id="{F926D166-926D-C844-8E44-8F86F9B3E037}"/>
              </a:ext>
            </a:extLst>
          </p:cNvPr>
          <p:cNvSpPr txBox="1"/>
          <p:nvPr/>
        </p:nvSpPr>
        <p:spPr>
          <a:xfrm>
            <a:off x="4914570" y="3006123"/>
            <a:ext cx="732221" cy="369332"/>
          </a:xfrm>
          <a:prstGeom prst="rect">
            <a:avLst/>
          </a:prstGeom>
          <a:noFill/>
        </p:spPr>
        <p:txBody>
          <a:bodyPr wrap="square" rtlCol="0">
            <a:spAutoFit/>
          </a:bodyPr>
          <a:lstStyle/>
          <a:p>
            <a:pPr algn="ctr"/>
            <a:r>
              <a:rPr lang="en-US" dirty="0"/>
              <a:t>2012</a:t>
            </a:r>
          </a:p>
        </p:txBody>
      </p:sp>
      <p:sp>
        <p:nvSpPr>
          <p:cNvPr id="122" name="TextBox 121">
            <a:extLst>
              <a:ext uri="{FF2B5EF4-FFF2-40B4-BE49-F238E27FC236}">
                <a16:creationId xmlns:a16="http://schemas.microsoft.com/office/drawing/2014/main" id="{D89F0AD3-52A1-C54A-90E4-10BD27569904}"/>
              </a:ext>
            </a:extLst>
          </p:cNvPr>
          <p:cNvSpPr txBox="1"/>
          <p:nvPr/>
        </p:nvSpPr>
        <p:spPr>
          <a:xfrm>
            <a:off x="4303746" y="3158089"/>
            <a:ext cx="732221" cy="369332"/>
          </a:xfrm>
          <a:prstGeom prst="rect">
            <a:avLst/>
          </a:prstGeom>
          <a:noFill/>
        </p:spPr>
        <p:txBody>
          <a:bodyPr wrap="square" rtlCol="0">
            <a:spAutoFit/>
          </a:bodyPr>
          <a:lstStyle/>
          <a:p>
            <a:pPr algn="ctr"/>
            <a:r>
              <a:rPr lang="en-US" dirty="0">
                <a:solidFill>
                  <a:schemeClr val="accent4">
                    <a:lumMod val="60000"/>
                    <a:lumOff val="40000"/>
                  </a:schemeClr>
                </a:solidFill>
              </a:rPr>
              <a:t>2520</a:t>
            </a:r>
          </a:p>
        </p:txBody>
      </p:sp>
      <p:sp>
        <p:nvSpPr>
          <p:cNvPr id="123" name="TextBox 122">
            <a:extLst>
              <a:ext uri="{FF2B5EF4-FFF2-40B4-BE49-F238E27FC236}">
                <a16:creationId xmlns:a16="http://schemas.microsoft.com/office/drawing/2014/main" id="{9154D388-6973-9343-8EBA-2EF1288BE122}"/>
              </a:ext>
            </a:extLst>
          </p:cNvPr>
          <p:cNvSpPr txBox="1"/>
          <p:nvPr/>
        </p:nvSpPr>
        <p:spPr>
          <a:xfrm>
            <a:off x="4397956" y="3915537"/>
            <a:ext cx="794216" cy="369332"/>
          </a:xfrm>
          <a:prstGeom prst="rect">
            <a:avLst/>
          </a:prstGeom>
          <a:noFill/>
        </p:spPr>
        <p:txBody>
          <a:bodyPr wrap="square" rtlCol="0">
            <a:spAutoFit/>
          </a:bodyPr>
          <a:lstStyle/>
          <a:p>
            <a:pPr algn="ctr"/>
            <a:r>
              <a:rPr lang="en-US" dirty="0"/>
              <a:t>Time</a:t>
            </a:r>
          </a:p>
        </p:txBody>
      </p:sp>
      <p:sp>
        <p:nvSpPr>
          <p:cNvPr id="124" name="TextBox 123">
            <a:extLst>
              <a:ext uri="{FF2B5EF4-FFF2-40B4-BE49-F238E27FC236}">
                <a16:creationId xmlns:a16="http://schemas.microsoft.com/office/drawing/2014/main" id="{CF52E612-EC08-5D49-B1E5-EDDD6AFD2AB8}"/>
              </a:ext>
            </a:extLst>
          </p:cNvPr>
          <p:cNvSpPr txBox="1"/>
          <p:nvPr/>
        </p:nvSpPr>
        <p:spPr>
          <a:xfrm>
            <a:off x="7267915" y="4048542"/>
            <a:ext cx="794216" cy="369332"/>
          </a:xfrm>
          <a:prstGeom prst="rect">
            <a:avLst/>
          </a:prstGeom>
          <a:noFill/>
        </p:spPr>
        <p:txBody>
          <a:bodyPr wrap="square" rtlCol="0">
            <a:spAutoFit/>
          </a:bodyPr>
          <a:lstStyle/>
          <a:p>
            <a:pPr algn="ctr"/>
            <a:r>
              <a:rPr lang="en-US" dirty="0"/>
              <a:t>COP</a:t>
            </a:r>
          </a:p>
        </p:txBody>
      </p:sp>
      <p:cxnSp>
        <p:nvCxnSpPr>
          <p:cNvPr id="125" name="Straight Connector 124">
            <a:extLst>
              <a:ext uri="{FF2B5EF4-FFF2-40B4-BE49-F238E27FC236}">
                <a16:creationId xmlns:a16="http://schemas.microsoft.com/office/drawing/2014/main" id="{BB5DC4A8-7C79-E54C-A93C-F4D09B9EC609}"/>
              </a:ext>
            </a:extLst>
          </p:cNvPr>
          <p:cNvCxnSpPr>
            <a:cxnSpLocks/>
          </p:cNvCxnSpPr>
          <p:nvPr/>
        </p:nvCxnSpPr>
        <p:spPr>
          <a:xfrm flipV="1">
            <a:off x="6462054" y="3599070"/>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0CE9CC7-D6CB-554A-AE4E-E46CFCACB39F}"/>
              </a:ext>
            </a:extLst>
          </p:cNvPr>
          <p:cNvCxnSpPr>
            <a:cxnSpLocks/>
          </p:cNvCxnSpPr>
          <p:nvPr/>
        </p:nvCxnSpPr>
        <p:spPr>
          <a:xfrm flipV="1">
            <a:off x="7048137" y="3506839"/>
            <a:ext cx="0" cy="24434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33855181-44FE-5840-87EE-A19E1BF0091B}"/>
              </a:ext>
            </a:extLst>
          </p:cNvPr>
          <p:cNvSpPr/>
          <p:nvPr/>
        </p:nvSpPr>
        <p:spPr>
          <a:xfrm rot="5400000">
            <a:off x="4698686" y="1236470"/>
            <a:ext cx="583390" cy="2943344"/>
          </a:xfrm>
          <a:prstGeom prst="leftBrace">
            <a:avLst>
              <a:gd name="adj1" fmla="val 8333"/>
              <a:gd name="adj2" fmla="val 51902"/>
            </a:avLst>
          </a:prstGeom>
          <a:ln>
            <a:solidFill>
              <a:srgbClr val="E1ED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a:extLst>
              <a:ext uri="{FF2B5EF4-FFF2-40B4-BE49-F238E27FC236}">
                <a16:creationId xmlns:a16="http://schemas.microsoft.com/office/drawing/2014/main" id="{D0EA06DB-D11D-6C4C-8FFA-E4EBB7BE6D25}"/>
              </a:ext>
            </a:extLst>
          </p:cNvPr>
          <p:cNvSpPr txBox="1"/>
          <p:nvPr/>
        </p:nvSpPr>
        <p:spPr>
          <a:xfrm>
            <a:off x="4553361" y="1983308"/>
            <a:ext cx="794216" cy="369332"/>
          </a:xfrm>
          <a:prstGeom prst="rect">
            <a:avLst/>
          </a:prstGeom>
          <a:noFill/>
        </p:spPr>
        <p:txBody>
          <a:bodyPr wrap="square" rtlCol="0">
            <a:spAutoFit/>
          </a:bodyPr>
          <a:lstStyle/>
          <a:p>
            <a:pPr algn="ctr"/>
            <a:r>
              <a:rPr lang="en-US" dirty="0"/>
              <a:t>20 </a:t>
            </a:r>
            <a:r>
              <a:rPr lang="en-US" dirty="0" err="1"/>
              <a:t>yrs</a:t>
            </a:r>
            <a:endParaRPr lang="en-US" dirty="0"/>
          </a:p>
        </p:txBody>
      </p:sp>
      <p:sp>
        <p:nvSpPr>
          <p:cNvPr id="44" name="TextBox 43">
            <a:extLst>
              <a:ext uri="{FF2B5EF4-FFF2-40B4-BE49-F238E27FC236}">
                <a16:creationId xmlns:a16="http://schemas.microsoft.com/office/drawing/2014/main" id="{0C850E3C-E7BF-394F-A56F-3277182EF6F1}"/>
              </a:ext>
            </a:extLst>
          </p:cNvPr>
          <p:cNvSpPr txBox="1"/>
          <p:nvPr/>
        </p:nvSpPr>
        <p:spPr>
          <a:xfrm>
            <a:off x="6961086" y="2437902"/>
            <a:ext cx="1354666" cy="369332"/>
          </a:xfrm>
          <a:prstGeom prst="rect">
            <a:avLst/>
          </a:prstGeom>
          <a:noFill/>
        </p:spPr>
        <p:txBody>
          <a:bodyPr wrap="square" rtlCol="0">
            <a:spAutoFit/>
          </a:bodyPr>
          <a:lstStyle/>
          <a:p>
            <a:pPr algn="ctr"/>
            <a:r>
              <a:rPr lang="en-US" dirty="0"/>
              <a:t>Raphia</a:t>
            </a:r>
          </a:p>
        </p:txBody>
      </p:sp>
      <p:sp>
        <p:nvSpPr>
          <p:cNvPr id="45" name="TextBox 44">
            <a:extLst>
              <a:ext uri="{FF2B5EF4-FFF2-40B4-BE49-F238E27FC236}">
                <a16:creationId xmlns:a16="http://schemas.microsoft.com/office/drawing/2014/main" id="{8035363B-D225-BD49-AAD6-162BC3E3FC27}"/>
              </a:ext>
            </a:extLst>
          </p:cNvPr>
          <p:cNvSpPr txBox="1"/>
          <p:nvPr/>
        </p:nvSpPr>
        <p:spPr>
          <a:xfrm>
            <a:off x="9046902" y="4468376"/>
            <a:ext cx="3102625" cy="400110"/>
          </a:xfrm>
          <a:prstGeom prst="rect">
            <a:avLst/>
          </a:prstGeom>
          <a:noFill/>
        </p:spPr>
        <p:txBody>
          <a:bodyPr wrap="square" rtlCol="0">
            <a:spAutoFit/>
          </a:bodyPr>
          <a:lstStyle/>
          <a:p>
            <a:pPr algn="ctr"/>
            <a:r>
              <a:rPr lang="en-US" sz="2000" b="1" dirty="0">
                <a:solidFill>
                  <a:srgbClr val="E1EDD6"/>
                </a:solidFill>
              </a:rPr>
              <a:t>1. Parables</a:t>
            </a:r>
          </a:p>
        </p:txBody>
      </p:sp>
      <p:sp>
        <p:nvSpPr>
          <p:cNvPr id="46" name="TextBox 45">
            <a:extLst>
              <a:ext uri="{FF2B5EF4-FFF2-40B4-BE49-F238E27FC236}">
                <a16:creationId xmlns:a16="http://schemas.microsoft.com/office/drawing/2014/main" id="{B6EAF808-F848-6747-8971-7B84005612E9}"/>
              </a:ext>
            </a:extLst>
          </p:cNvPr>
          <p:cNvSpPr txBox="1"/>
          <p:nvPr/>
        </p:nvSpPr>
        <p:spPr>
          <a:xfrm>
            <a:off x="9183555" y="5285599"/>
            <a:ext cx="2880731" cy="400110"/>
          </a:xfrm>
          <a:prstGeom prst="rect">
            <a:avLst/>
          </a:prstGeom>
          <a:noFill/>
        </p:spPr>
        <p:txBody>
          <a:bodyPr wrap="square" rtlCol="0">
            <a:spAutoFit/>
          </a:bodyPr>
          <a:lstStyle/>
          <a:p>
            <a:pPr algn="ctr"/>
            <a:r>
              <a:rPr lang="en-US" sz="2000" b="1" dirty="0"/>
              <a:t>Acts 27</a:t>
            </a:r>
          </a:p>
        </p:txBody>
      </p:sp>
      <p:sp>
        <p:nvSpPr>
          <p:cNvPr id="42" name="TextBox 41">
            <a:extLst>
              <a:ext uri="{FF2B5EF4-FFF2-40B4-BE49-F238E27FC236}">
                <a16:creationId xmlns:a16="http://schemas.microsoft.com/office/drawing/2014/main" id="{46CC8FF5-0E7B-BA48-84C2-72CD4EB201EA}"/>
              </a:ext>
            </a:extLst>
          </p:cNvPr>
          <p:cNvSpPr txBox="1"/>
          <p:nvPr/>
        </p:nvSpPr>
        <p:spPr>
          <a:xfrm>
            <a:off x="5634554" y="4070580"/>
            <a:ext cx="794216" cy="369332"/>
          </a:xfrm>
          <a:prstGeom prst="rect">
            <a:avLst/>
          </a:prstGeom>
          <a:noFill/>
        </p:spPr>
        <p:txBody>
          <a:bodyPr wrap="square" rtlCol="0">
            <a:spAutoFit/>
          </a:bodyPr>
          <a:lstStyle/>
          <a:p>
            <a:pPr algn="ctr"/>
            <a:r>
              <a:rPr lang="en-US" dirty="0"/>
              <a:t>Test</a:t>
            </a:r>
          </a:p>
        </p:txBody>
      </p:sp>
      <p:sp>
        <p:nvSpPr>
          <p:cNvPr id="47" name="Left Brace 46">
            <a:extLst>
              <a:ext uri="{FF2B5EF4-FFF2-40B4-BE49-F238E27FC236}">
                <a16:creationId xmlns:a16="http://schemas.microsoft.com/office/drawing/2014/main" id="{70203C7A-65A5-CD44-9341-467BA65AEA72}"/>
              </a:ext>
            </a:extLst>
          </p:cNvPr>
          <p:cNvSpPr/>
          <p:nvPr/>
        </p:nvSpPr>
        <p:spPr>
          <a:xfrm rot="16200000">
            <a:off x="6479935" y="3951736"/>
            <a:ext cx="583390" cy="1784736"/>
          </a:xfrm>
          <a:prstGeom prst="leftBrace">
            <a:avLst>
              <a:gd name="adj1" fmla="val 8333"/>
              <a:gd name="adj2" fmla="val 5190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594150F4-BAF8-AC46-A3FD-F5CF371BA049}"/>
              </a:ext>
            </a:extLst>
          </p:cNvPr>
          <p:cNvSpPr txBox="1"/>
          <p:nvPr/>
        </p:nvSpPr>
        <p:spPr>
          <a:xfrm>
            <a:off x="5976387" y="5202392"/>
            <a:ext cx="1687609" cy="646331"/>
          </a:xfrm>
          <a:prstGeom prst="rect">
            <a:avLst/>
          </a:prstGeom>
          <a:noFill/>
        </p:spPr>
        <p:txBody>
          <a:bodyPr wrap="square" rtlCol="0">
            <a:spAutoFit/>
          </a:bodyPr>
          <a:lstStyle/>
          <a:p>
            <a:pPr algn="ctr"/>
            <a:r>
              <a:rPr lang="en-US" dirty="0">
                <a:solidFill>
                  <a:srgbClr val="FFFF00"/>
                </a:solidFill>
              </a:rPr>
              <a:t>Midnight Cry Message</a:t>
            </a:r>
          </a:p>
        </p:txBody>
      </p:sp>
    </p:spTree>
    <p:extLst>
      <p:ext uri="{BB962C8B-B14F-4D97-AF65-F5344CB8AC3E}">
        <p14:creationId xmlns:p14="http://schemas.microsoft.com/office/powerpoint/2010/main" val="8216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dissolve">
                                      <p:cBhvr>
                                        <p:cTn id="12" dur="5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24" grpId="0"/>
      <p:bldP spid="47" grpId="0" animBg="1"/>
      <p:bldP spid="4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429070" y="391148"/>
            <a:ext cx="8610600" cy="1083088"/>
          </a:xfrm>
        </p:spPr>
        <p:txBody>
          <a:bodyPr/>
          <a:lstStyle/>
          <a:p>
            <a:r>
              <a:rPr lang="en-US" dirty="0"/>
              <a:t>Acts 27:37</a:t>
            </a:r>
          </a:p>
        </p:txBody>
      </p:sp>
      <p:sp>
        <p:nvSpPr>
          <p:cNvPr id="3" name="Content Placeholder 2">
            <a:extLst>
              <a:ext uri="{FF2B5EF4-FFF2-40B4-BE49-F238E27FC236}">
                <a16:creationId xmlns:a16="http://schemas.microsoft.com/office/drawing/2014/main" id="{9779FC0E-05A1-2E4A-8C52-C895660EB870}"/>
              </a:ext>
            </a:extLst>
          </p:cNvPr>
          <p:cNvSpPr>
            <a:spLocks noGrp="1"/>
          </p:cNvSpPr>
          <p:nvPr>
            <p:ph idx="1"/>
          </p:nvPr>
        </p:nvSpPr>
        <p:spPr>
          <a:xfrm>
            <a:off x="733231" y="1959429"/>
            <a:ext cx="5702559" cy="2258008"/>
          </a:xfrm>
        </p:spPr>
        <p:txBody>
          <a:bodyPr>
            <a:noAutofit/>
          </a:bodyPr>
          <a:lstStyle/>
          <a:p>
            <a:pPr marL="0" indent="0">
              <a:buNone/>
            </a:pPr>
            <a:r>
              <a:rPr lang="en-CA" sz="3600" dirty="0"/>
              <a:t>And we were in all in the ship two hundred threescore and sixteen souls. </a:t>
            </a:r>
          </a:p>
        </p:txBody>
      </p:sp>
      <p:pic>
        <p:nvPicPr>
          <p:cNvPr id="4" name="Picture 3">
            <a:extLst>
              <a:ext uri="{FF2B5EF4-FFF2-40B4-BE49-F238E27FC236}">
                <a16:creationId xmlns:a16="http://schemas.microsoft.com/office/drawing/2014/main" id="{1441C80C-110A-AC4A-B04E-A311172AA1DF}"/>
              </a:ext>
            </a:extLst>
          </p:cNvPr>
          <p:cNvPicPr>
            <a:picLocks noChangeAspect="1"/>
          </p:cNvPicPr>
          <p:nvPr/>
        </p:nvPicPr>
        <p:blipFill>
          <a:blip r:embed="rId3"/>
          <a:stretch>
            <a:fillRect/>
          </a:stretch>
        </p:blipFill>
        <p:spPr>
          <a:xfrm>
            <a:off x="6734370" y="2090058"/>
            <a:ext cx="4708239" cy="3515485"/>
          </a:xfrm>
          <a:prstGeom prst="rect">
            <a:avLst/>
          </a:prstGeom>
        </p:spPr>
      </p:pic>
      <p:sp>
        <p:nvSpPr>
          <p:cNvPr id="5" name="Content Placeholder 2">
            <a:extLst>
              <a:ext uri="{FF2B5EF4-FFF2-40B4-BE49-F238E27FC236}">
                <a16:creationId xmlns:a16="http://schemas.microsoft.com/office/drawing/2014/main" id="{97E72364-BA08-6C4F-8C87-0126EA16FB59}"/>
              </a:ext>
            </a:extLst>
          </p:cNvPr>
          <p:cNvSpPr txBox="1">
            <a:spLocks/>
          </p:cNvSpPr>
          <p:nvPr/>
        </p:nvSpPr>
        <p:spPr>
          <a:xfrm>
            <a:off x="4443704" y="4503974"/>
            <a:ext cx="2210576" cy="1924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CA" sz="3600" dirty="0"/>
              <a:t>  </a:t>
            </a:r>
            <a:r>
              <a:rPr lang="en-CA" sz="2800" dirty="0"/>
              <a:t>276 souls</a:t>
            </a:r>
          </a:p>
          <a:p>
            <a:pPr>
              <a:buFontTx/>
              <a:buChar char="-"/>
            </a:pPr>
            <a:r>
              <a:rPr lang="en-CA" sz="2800" dirty="0"/>
              <a:t>3</a:t>
            </a:r>
          </a:p>
          <a:p>
            <a:pPr marL="0" indent="0">
              <a:buNone/>
            </a:pPr>
            <a:r>
              <a:rPr lang="en-CA" sz="2800" dirty="0"/>
              <a:t>=273</a:t>
            </a:r>
          </a:p>
        </p:txBody>
      </p:sp>
      <p:sp>
        <p:nvSpPr>
          <p:cNvPr id="6" name="Content Placeholder 2">
            <a:extLst>
              <a:ext uri="{FF2B5EF4-FFF2-40B4-BE49-F238E27FC236}">
                <a16:creationId xmlns:a16="http://schemas.microsoft.com/office/drawing/2014/main" id="{727F0064-9429-AD4F-8010-B3DB4359B631}"/>
              </a:ext>
            </a:extLst>
          </p:cNvPr>
          <p:cNvSpPr txBox="1">
            <a:spLocks/>
          </p:cNvSpPr>
          <p:nvPr/>
        </p:nvSpPr>
        <p:spPr>
          <a:xfrm>
            <a:off x="514739" y="4551531"/>
            <a:ext cx="3928965" cy="15510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CA" sz="2800" dirty="0"/>
              <a:t>Paul = God’s People</a:t>
            </a:r>
          </a:p>
          <a:p>
            <a:pPr marL="0" indent="0">
              <a:buNone/>
            </a:pPr>
            <a:r>
              <a:rPr lang="en-CA" sz="2800" dirty="0"/>
              <a:t>Aristarchus  = Christ</a:t>
            </a:r>
          </a:p>
          <a:p>
            <a:pPr marL="0" indent="0">
              <a:buNone/>
            </a:pPr>
            <a:r>
              <a:rPr lang="en-CA" sz="2800" dirty="0"/>
              <a:t>Luke = Holy Spirit</a:t>
            </a:r>
          </a:p>
        </p:txBody>
      </p:sp>
      <p:sp>
        <p:nvSpPr>
          <p:cNvPr id="7" name="Content Placeholder 2">
            <a:extLst>
              <a:ext uri="{FF2B5EF4-FFF2-40B4-BE49-F238E27FC236}">
                <a16:creationId xmlns:a16="http://schemas.microsoft.com/office/drawing/2014/main" id="{F29C0624-A338-EF48-9526-1174D715A0CA}"/>
              </a:ext>
            </a:extLst>
          </p:cNvPr>
          <p:cNvSpPr txBox="1">
            <a:spLocks/>
          </p:cNvSpPr>
          <p:nvPr/>
        </p:nvSpPr>
        <p:spPr>
          <a:xfrm>
            <a:off x="2479222" y="3489998"/>
            <a:ext cx="2210576" cy="10820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CA" sz="3600" dirty="0"/>
              <a:t>  </a:t>
            </a:r>
            <a:r>
              <a:rPr lang="en-CA" sz="2800" dirty="0"/>
              <a:t>276 souls</a:t>
            </a:r>
          </a:p>
        </p:txBody>
      </p:sp>
    </p:spTree>
    <p:extLst>
      <p:ext uri="{BB962C8B-B14F-4D97-AF65-F5344CB8AC3E}">
        <p14:creationId xmlns:p14="http://schemas.microsoft.com/office/powerpoint/2010/main" val="4045562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build="p"/>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429070" y="391148"/>
            <a:ext cx="8610600" cy="1083088"/>
          </a:xfrm>
        </p:spPr>
        <p:txBody>
          <a:bodyPr/>
          <a:lstStyle/>
          <a:p>
            <a:r>
              <a:rPr lang="en-US" dirty="0"/>
              <a:t>273 BC</a:t>
            </a:r>
          </a:p>
        </p:txBody>
      </p:sp>
      <p:sp>
        <p:nvSpPr>
          <p:cNvPr id="3" name="Content Placeholder 2">
            <a:extLst>
              <a:ext uri="{FF2B5EF4-FFF2-40B4-BE49-F238E27FC236}">
                <a16:creationId xmlns:a16="http://schemas.microsoft.com/office/drawing/2014/main" id="{9779FC0E-05A1-2E4A-8C52-C895660EB870}"/>
              </a:ext>
            </a:extLst>
          </p:cNvPr>
          <p:cNvSpPr>
            <a:spLocks noGrp="1"/>
          </p:cNvSpPr>
          <p:nvPr>
            <p:ph idx="1"/>
          </p:nvPr>
        </p:nvSpPr>
        <p:spPr>
          <a:xfrm>
            <a:off x="733231" y="1959428"/>
            <a:ext cx="6581969" cy="3231571"/>
          </a:xfrm>
        </p:spPr>
        <p:txBody>
          <a:bodyPr>
            <a:noAutofit/>
          </a:bodyPr>
          <a:lstStyle/>
          <a:p>
            <a:r>
              <a:rPr lang="en-CA" sz="3600" dirty="0"/>
              <a:t>In 273 BC, Ptolemy ii of Egypt enters into a league with Rome.</a:t>
            </a:r>
          </a:p>
          <a:p>
            <a:r>
              <a:rPr lang="en-CA" sz="3600" dirty="0"/>
              <a:t>He establishes diplomatic relations and friendship with Rome.</a:t>
            </a:r>
          </a:p>
        </p:txBody>
      </p:sp>
      <p:pic>
        <p:nvPicPr>
          <p:cNvPr id="8" name="Picture 7">
            <a:extLst>
              <a:ext uri="{FF2B5EF4-FFF2-40B4-BE49-F238E27FC236}">
                <a16:creationId xmlns:a16="http://schemas.microsoft.com/office/drawing/2014/main" id="{26792653-C217-AE47-A465-246BE20D43C2}"/>
              </a:ext>
            </a:extLst>
          </p:cNvPr>
          <p:cNvPicPr>
            <a:picLocks noChangeAspect="1"/>
          </p:cNvPicPr>
          <p:nvPr/>
        </p:nvPicPr>
        <p:blipFill>
          <a:blip r:embed="rId3"/>
          <a:stretch>
            <a:fillRect/>
          </a:stretch>
        </p:blipFill>
        <p:spPr>
          <a:xfrm>
            <a:off x="7906462" y="1788996"/>
            <a:ext cx="3543755" cy="3402004"/>
          </a:xfrm>
          <a:prstGeom prst="rect">
            <a:avLst/>
          </a:prstGeom>
        </p:spPr>
      </p:pic>
    </p:spTree>
    <p:extLst>
      <p:ext uri="{BB962C8B-B14F-4D97-AF65-F5344CB8AC3E}">
        <p14:creationId xmlns:p14="http://schemas.microsoft.com/office/powerpoint/2010/main" val="3714040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E06EF2-85EC-254C-86AD-441A6C44FB2B}"/>
              </a:ext>
            </a:extLst>
          </p:cNvPr>
          <p:cNvPicPr>
            <a:picLocks noChangeAspect="1"/>
          </p:cNvPicPr>
          <p:nvPr/>
        </p:nvPicPr>
        <p:blipFill>
          <a:blip r:embed="rId3">
            <a:alphaModFix/>
          </a:blip>
          <a:stretch>
            <a:fillRect/>
          </a:stretch>
        </p:blipFill>
        <p:spPr>
          <a:xfrm>
            <a:off x="5546341" y="372171"/>
            <a:ext cx="3967260" cy="6560843"/>
          </a:xfrm>
          <a:prstGeom prst="rect">
            <a:avLst/>
          </a:prstGeom>
        </p:spPr>
      </p:pic>
      <p:sp>
        <p:nvSpPr>
          <p:cNvPr id="5" name="TextBox 4">
            <a:extLst>
              <a:ext uri="{FF2B5EF4-FFF2-40B4-BE49-F238E27FC236}">
                <a16:creationId xmlns:a16="http://schemas.microsoft.com/office/drawing/2014/main" id="{D58E21FF-ED38-6846-91D4-DE521498E975}"/>
              </a:ext>
            </a:extLst>
          </p:cNvPr>
          <p:cNvSpPr txBox="1"/>
          <p:nvPr/>
        </p:nvSpPr>
        <p:spPr>
          <a:xfrm>
            <a:off x="5222955" y="744727"/>
            <a:ext cx="2567354" cy="369332"/>
          </a:xfrm>
          <a:prstGeom prst="rect">
            <a:avLst/>
          </a:prstGeom>
          <a:noFill/>
        </p:spPr>
        <p:txBody>
          <a:bodyPr wrap="square" rtlCol="0" anchor="ctr">
            <a:spAutoFit/>
          </a:bodyPr>
          <a:lstStyle/>
          <a:p>
            <a:pPr algn="ctr"/>
            <a:r>
              <a:rPr lang="en-US" dirty="0">
                <a:solidFill>
                  <a:schemeClr val="bg1"/>
                </a:solidFill>
              </a:rPr>
              <a:t>Babylon</a:t>
            </a:r>
          </a:p>
        </p:txBody>
      </p:sp>
      <p:sp>
        <p:nvSpPr>
          <p:cNvPr id="6" name="TextBox 5">
            <a:extLst>
              <a:ext uri="{FF2B5EF4-FFF2-40B4-BE49-F238E27FC236}">
                <a16:creationId xmlns:a16="http://schemas.microsoft.com/office/drawing/2014/main" id="{A3562397-E059-EE41-81D9-BCB0DB90EDA4}"/>
              </a:ext>
            </a:extLst>
          </p:cNvPr>
          <p:cNvSpPr txBox="1"/>
          <p:nvPr/>
        </p:nvSpPr>
        <p:spPr>
          <a:xfrm>
            <a:off x="5222955" y="2090834"/>
            <a:ext cx="2567354" cy="369332"/>
          </a:xfrm>
          <a:prstGeom prst="rect">
            <a:avLst/>
          </a:prstGeom>
          <a:noFill/>
        </p:spPr>
        <p:txBody>
          <a:bodyPr wrap="square" rtlCol="0" anchor="ctr">
            <a:spAutoFit/>
          </a:bodyPr>
          <a:lstStyle/>
          <a:p>
            <a:pPr algn="ctr"/>
            <a:r>
              <a:rPr lang="en-US" dirty="0">
                <a:solidFill>
                  <a:schemeClr val="bg1"/>
                </a:solidFill>
              </a:rPr>
              <a:t>Medo-Persia</a:t>
            </a:r>
          </a:p>
        </p:txBody>
      </p:sp>
      <p:sp>
        <p:nvSpPr>
          <p:cNvPr id="7" name="TextBox 6">
            <a:extLst>
              <a:ext uri="{FF2B5EF4-FFF2-40B4-BE49-F238E27FC236}">
                <a16:creationId xmlns:a16="http://schemas.microsoft.com/office/drawing/2014/main" id="{FBBEBB0E-B8E6-4C4F-829F-690B03024D61}"/>
              </a:ext>
            </a:extLst>
          </p:cNvPr>
          <p:cNvSpPr txBox="1"/>
          <p:nvPr/>
        </p:nvSpPr>
        <p:spPr>
          <a:xfrm>
            <a:off x="5222955" y="3368235"/>
            <a:ext cx="2567354" cy="369332"/>
          </a:xfrm>
          <a:prstGeom prst="rect">
            <a:avLst/>
          </a:prstGeom>
          <a:noFill/>
        </p:spPr>
        <p:txBody>
          <a:bodyPr wrap="square" rtlCol="0" anchor="ctr">
            <a:spAutoFit/>
          </a:bodyPr>
          <a:lstStyle/>
          <a:p>
            <a:pPr algn="ctr"/>
            <a:r>
              <a:rPr lang="en-US" dirty="0">
                <a:solidFill>
                  <a:schemeClr val="bg1"/>
                </a:solidFill>
              </a:rPr>
              <a:t>Greece</a:t>
            </a:r>
          </a:p>
        </p:txBody>
      </p:sp>
      <p:sp>
        <p:nvSpPr>
          <p:cNvPr id="8" name="TextBox 7">
            <a:extLst>
              <a:ext uri="{FF2B5EF4-FFF2-40B4-BE49-F238E27FC236}">
                <a16:creationId xmlns:a16="http://schemas.microsoft.com/office/drawing/2014/main" id="{E1AEA00C-C193-AC4A-A50A-462999573F17}"/>
              </a:ext>
            </a:extLst>
          </p:cNvPr>
          <p:cNvSpPr txBox="1"/>
          <p:nvPr/>
        </p:nvSpPr>
        <p:spPr>
          <a:xfrm>
            <a:off x="5222955" y="4673445"/>
            <a:ext cx="2567354" cy="369332"/>
          </a:xfrm>
          <a:prstGeom prst="rect">
            <a:avLst/>
          </a:prstGeom>
          <a:noFill/>
        </p:spPr>
        <p:txBody>
          <a:bodyPr wrap="square" rtlCol="0" anchor="ctr">
            <a:spAutoFit/>
          </a:bodyPr>
          <a:lstStyle/>
          <a:p>
            <a:pPr algn="ctr"/>
            <a:r>
              <a:rPr lang="en-US" dirty="0">
                <a:solidFill>
                  <a:schemeClr val="bg1"/>
                </a:solidFill>
              </a:rPr>
              <a:t>Rome</a:t>
            </a:r>
          </a:p>
        </p:txBody>
      </p:sp>
      <p:sp>
        <p:nvSpPr>
          <p:cNvPr id="10" name="TextBox 9">
            <a:extLst>
              <a:ext uri="{FF2B5EF4-FFF2-40B4-BE49-F238E27FC236}">
                <a16:creationId xmlns:a16="http://schemas.microsoft.com/office/drawing/2014/main" id="{64E1344F-1430-1246-A63A-76BE6549A451}"/>
              </a:ext>
            </a:extLst>
          </p:cNvPr>
          <p:cNvSpPr txBox="1"/>
          <p:nvPr/>
        </p:nvSpPr>
        <p:spPr>
          <a:xfrm>
            <a:off x="712176" y="1348946"/>
            <a:ext cx="4290646" cy="1384995"/>
          </a:xfrm>
          <a:prstGeom prst="rect">
            <a:avLst/>
          </a:prstGeom>
          <a:noFill/>
        </p:spPr>
        <p:txBody>
          <a:bodyPr wrap="square" rtlCol="0">
            <a:spAutoFit/>
          </a:bodyPr>
          <a:lstStyle/>
          <a:p>
            <a:r>
              <a:rPr lang="en-US" sz="2800" b="1" dirty="0">
                <a:solidFill>
                  <a:schemeClr val="bg1"/>
                </a:solidFill>
              </a:rPr>
              <a:t>What methodology are the kingdoms of Bible Prophecy teaching us?</a:t>
            </a:r>
          </a:p>
        </p:txBody>
      </p:sp>
      <p:sp>
        <p:nvSpPr>
          <p:cNvPr id="11" name="TextBox 10">
            <a:extLst>
              <a:ext uri="{FF2B5EF4-FFF2-40B4-BE49-F238E27FC236}">
                <a16:creationId xmlns:a16="http://schemas.microsoft.com/office/drawing/2014/main" id="{1A8464BD-5359-ED45-951D-3C2807195F1C}"/>
              </a:ext>
            </a:extLst>
          </p:cNvPr>
          <p:cNvSpPr txBox="1"/>
          <p:nvPr/>
        </p:nvSpPr>
        <p:spPr>
          <a:xfrm>
            <a:off x="712176" y="3011196"/>
            <a:ext cx="3868615"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Repeat and Enlarge</a:t>
            </a:r>
          </a:p>
        </p:txBody>
      </p:sp>
      <p:sp>
        <p:nvSpPr>
          <p:cNvPr id="13" name="TextBox 12">
            <a:extLst>
              <a:ext uri="{FF2B5EF4-FFF2-40B4-BE49-F238E27FC236}">
                <a16:creationId xmlns:a16="http://schemas.microsoft.com/office/drawing/2014/main" id="{2748980A-592F-8D44-BFA6-2533736608B1}"/>
              </a:ext>
            </a:extLst>
          </p:cNvPr>
          <p:cNvSpPr txBox="1"/>
          <p:nvPr/>
        </p:nvSpPr>
        <p:spPr>
          <a:xfrm>
            <a:off x="712176" y="5935842"/>
            <a:ext cx="4044461"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Increase of knowledge</a:t>
            </a:r>
          </a:p>
        </p:txBody>
      </p:sp>
      <p:sp>
        <p:nvSpPr>
          <p:cNvPr id="12" name="TextBox 11">
            <a:extLst>
              <a:ext uri="{FF2B5EF4-FFF2-40B4-BE49-F238E27FC236}">
                <a16:creationId xmlns:a16="http://schemas.microsoft.com/office/drawing/2014/main" id="{D81D4442-B8E0-804D-988C-2FDA68BED09A}"/>
              </a:ext>
            </a:extLst>
          </p:cNvPr>
          <p:cNvSpPr txBox="1"/>
          <p:nvPr/>
        </p:nvSpPr>
        <p:spPr>
          <a:xfrm>
            <a:off x="712176" y="3811671"/>
            <a:ext cx="5090747" cy="2092881"/>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By repeating, there is always an accumulation of knowledge as one pulls all the information together. </a:t>
            </a:r>
          </a:p>
          <a:p>
            <a:endParaRPr lang="en-US" dirty="0">
              <a:solidFill>
                <a:schemeClr val="bg1"/>
              </a:solidFill>
            </a:endParaRPr>
          </a:p>
        </p:txBody>
      </p:sp>
    </p:spTree>
    <p:extLst>
      <p:ext uri="{BB962C8B-B14F-4D97-AF65-F5344CB8AC3E}">
        <p14:creationId xmlns:p14="http://schemas.microsoft.com/office/powerpoint/2010/main" val="1360385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429070" y="391148"/>
            <a:ext cx="8610600" cy="1083088"/>
          </a:xfrm>
        </p:spPr>
        <p:txBody>
          <a:bodyPr/>
          <a:lstStyle/>
          <a:p>
            <a:r>
              <a:rPr lang="en-US" dirty="0"/>
              <a:t>Daniel 11:3</a:t>
            </a:r>
          </a:p>
        </p:txBody>
      </p:sp>
      <p:sp>
        <p:nvSpPr>
          <p:cNvPr id="3" name="Content Placeholder 2">
            <a:extLst>
              <a:ext uri="{FF2B5EF4-FFF2-40B4-BE49-F238E27FC236}">
                <a16:creationId xmlns:a16="http://schemas.microsoft.com/office/drawing/2014/main" id="{9779FC0E-05A1-2E4A-8C52-C895660EB870}"/>
              </a:ext>
            </a:extLst>
          </p:cNvPr>
          <p:cNvSpPr>
            <a:spLocks noGrp="1"/>
          </p:cNvSpPr>
          <p:nvPr>
            <p:ph idx="1"/>
          </p:nvPr>
        </p:nvSpPr>
        <p:spPr>
          <a:xfrm>
            <a:off x="658586" y="1791478"/>
            <a:ext cx="11042002" cy="2313991"/>
          </a:xfrm>
        </p:spPr>
        <p:txBody>
          <a:bodyPr>
            <a:noAutofit/>
          </a:bodyPr>
          <a:lstStyle/>
          <a:p>
            <a:pPr marL="0" indent="0">
              <a:buNone/>
            </a:pPr>
            <a:r>
              <a:rPr lang="en-CA" sz="2400" dirty="0"/>
              <a:t>11:3 And a mighty king shall stand up, that shall rule with great dominion, and do according to his will.  </a:t>
            </a:r>
          </a:p>
          <a:p>
            <a:pPr marL="0" indent="0">
              <a:buNone/>
            </a:pPr>
            <a:r>
              <a:rPr lang="en-CA" sz="2400" dirty="0"/>
              <a:t> 11:4	And when he shall stand up, his kingdom shall be broken, and shall be divided toward the four winds of heaven; and not to his posterity, nor according to his dominion which he ruled: for his kingdom shall be plucked up, even for others beside those. </a:t>
            </a:r>
          </a:p>
        </p:txBody>
      </p:sp>
      <p:sp>
        <p:nvSpPr>
          <p:cNvPr id="6" name="Content Placeholder 2">
            <a:extLst>
              <a:ext uri="{FF2B5EF4-FFF2-40B4-BE49-F238E27FC236}">
                <a16:creationId xmlns:a16="http://schemas.microsoft.com/office/drawing/2014/main" id="{B04263F1-D325-D444-BC73-61395ECE2683}"/>
              </a:ext>
            </a:extLst>
          </p:cNvPr>
          <p:cNvSpPr txBox="1">
            <a:spLocks/>
          </p:cNvSpPr>
          <p:nvPr/>
        </p:nvSpPr>
        <p:spPr>
          <a:xfrm>
            <a:off x="456423" y="4777274"/>
            <a:ext cx="11042002" cy="29857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endParaRPr lang="en-CA" sz="2800" dirty="0"/>
          </a:p>
        </p:txBody>
      </p:sp>
      <p:sp>
        <p:nvSpPr>
          <p:cNvPr id="10" name="Content Placeholder 2">
            <a:extLst>
              <a:ext uri="{FF2B5EF4-FFF2-40B4-BE49-F238E27FC236}">
                <a16:creationId xmlns:a16="http://schemas.microsoft.com/office/drawing/2014/main" id="{1FD37DB2-F3B1-A245-8940-96C6B6C465A6}"/>
              </a:ext>
            </a:extLst>
          </p:cNvPr>
          <p:cNvSpPr txBox="1">
            <a:spLocks/>
          </p:cNvSpPr>
          <p:nvPr/>
        </p:nvSpPr>
        <p:spPr>
          <a:xfrm>
            <a:off x="658586" y="4180114"/>
            <a:ext cx="11042002" cy="29857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CA" sz="2400" dirty="0"/>
              <a:t>This is Alexander the Great. He conquered Medo-Persia breaking their power. He gained lots territory during his life but he didn’t really do his job properly because he didn’t set up a proper government.</a:t>
            </a:r>
          </a:p>
          <a:p>
            <a:pPr marL="0" indent="0">
              <a:buFont typeface="Arial" panose="020B0604020202020204" pitchFamily="34" charset="0"/>
              <a:buNone/>
            </a:pPr>
            <a:r>
              <a:rPr lang="en-CA" sz="2400" dirty="0"/>
              <a:t>When Alexander the Great dies, his kingdom is divided between the North, South, East and West. </a:t>
            </a:r>
          </a:p>
        </p:txBody>
      </p:sp>
    </p:spTree>
    <p:extLst>
      <p:ext uri="{BB962C8B-B14F-4D97-AF65-F5344CB8AC3E}">
        <p14:creationId xmlns:p14="http://schemas.microsoft.com/office/powerpoint/2010/main" val="3880871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429070" y="391148"/>
            <a:ext cx="8610600" cy="1083088"/>
          </a:xfrm>
        </p:spPr>
        <p:txBody>
          <a:bodyPr/>
          <a:lstStyle/>
          <a:p>
            <a:r>
              <a:rPr lang="en-US" dirty="0"/>
              <a:t>Diadochi Wars</a:t>
            </a:r>
          </a:p>
        </p:txBody>
      </p:sp>
      <p:sp>
        <p:nvSpPr>
          <p:cNvPr id="3" name="Content Placeholder 2">
            <a:extLst>
              <a:ext uri="{FF2B5EF4-FFF2-40B4-BE49-F238E27FC236}">
                <a16:creationId xmlns:a16="http://schemas.microsoft.com/office/drawing/2014/main" id="{9779FC0E-05A1-2E4A-8C52-C895660EB870}"/>
              </a:ext>
            </a:extLst>
          </p:cNvPr>
          <p:cNvSpPr>
            <a:spLocks noGrp="1"/>
          </p:cNvSpPr>
          <p:nvPr>
            <p:ph idx="1"/>
          </p:nvPr>
        </p:nvSpPr>
        <p:spPr>
          <a:xfrm>
            <a:off x="733232" y="1959428"/>
            <a:ext cx="5872842" cy="4030825"/>
          </a:xfrm>
        </p:spPr>
        <p:txBody>
          <a:bodyPr>
            <a:normAutofit/>
          </a:bodyPr>
          <a:lstStyle/>
          <a:p>
            <a:pPr marL="0" indent="0">
              <a:buNone/>
            </a:pPr>
            <a:r>
              <a:rPr lang="en-CA" sz="2400" dirty="0"/>
              <a:t>273 BC takes us to the end of those Diadochi  wars and we come into contact with a fellow called Pyrrhus.</a:t>
            </a:r>
          </a:p>
          <a:p>
            <a:pPr marL="0" indent="0">
              <a:buNone/>
            </a:pPr>
            <a:r>
              <a:rPr lang="en-CA" sz="2400" dirty="0"/>
              <a:t>We go back into Greece and we learn of Pyrrhus. The more we learn about Pyrrhus, the more we understand that he is a type of Vladimir Putin.</a:t>
            </a:r>
          </a:p>
          <a:p>
            <a:pPr marL="0" indent="0">
              <a:buNone/>
            </a:pPr>
            <a:r>
              <a:rPr lang="en-CA" sz="2400" dirty="0"/>
              <a:t>The more we learn about Putin, the more we understand that he is a type of Stalin.</a:t>
            </a:r>
          </a:p>
          <a:p>
            <a:pPr marL="0" indent="0">
              <a:buNone/>
            </a:pPr>
            <a:endParaRPr lang="en-CA" dirty="0"/>
          </a:p>
        </p:txBody>
      </p:sp>
      <p:pic>
        <p:nvPicPr>
          <p:cNvPr id="5" name="Picture 4">
            <a:extLst>
              <a:ext uri="{FF2B5EF4-FFF2-40B4-BE49-F238E27FC236}">
                <a16:creationId xmlns:a16="http://schemas.microsoft.com/office/drawing/2014/main" id="{73C77452-E0F8-D94C-98AD-16F9962BB9CD}"/>
              </a:ext>
            </a:extLst>
          </p:cNvPr>
          <p:cNvPicPr>
            <a:picLocks noChangeAspect="1"/>
          </p:cNvPicPr>
          <p:nvPr/>
        </p:nvPicPr>
        <p:blipFill>
          <a:blip r:embed="rId3"/>
          <a:stretch>
            <a:fillRect/>
          </a:stretch>
        </p:blipFill>
        <p:spPr>
          <a:xfrm>
            <a:off x="6606074" y="1959428"/>
            <a:ext cx="5258318" cy="2957804"/>
          </a:xfrm>
          <a:prstGeom prst="rect">
            <a:avLst/>
          </a:prstGeom>
        </p:spPr>
      </p:pic>
    </p:spTree>
    <p:extLst>
      <p:ext uri="{BB962C8B-B14F-4D97-AF65-F5344CB8AC3E}">
        <p14:creationId xmlns:p14="http://schemas.microsoft.com/office/powerpoint/2010/main" val="1262065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429070" y="391148"/>
            <a:ext cx="8610600" cy="1083088"/>
          </a:xfrm>
        </p:spPr>
        <p:txBody>
          <a:bodyPr/>
          <a:lstStyle/>
          <a:p>
            <a:r>
              <a:rPr lang="en-US" dirty="0"/>
              <a:t>World War 2</a:t>
            </a:r>
          </a:p>
        </p:txBody>
      </p:sp>
      <p:sp>
        <p:nvSpPr>
          <p:cNvPr id="3" name="Content Placeholder 2">
            <a:extLst>
              <a:ext uri="{FF2B5EF4-FFF2-40B4-BE49-F238E27FC236}">
                <a16:creationId xmlns:a16="http://schemas.microsoft.com/office/drawing/2014/main" id="{9779FC0E-05A1-2E4A-8C52-C895660EB870}"/>
              </a:ext>
            </a:extLst>
          </p:cNvPr>
          <p:cNvSpPr>
            <a:spLocks noGrp="1"/>
          </p:cNvSpPr>
          <p:nvPr>
            <p:ph idx="1"/>
          </p:nvPr>
        </p:nvSpPr>
        <p:spPr>
          <a:xfrm>
            <a:off x="733232" y="1959428"/>
            <a:ext cx="4585217" cy="4292082"/>
          </a:xfrm>
        </p:spPr>
        <p:txBody>
          <a:bodyPr>
            <a:normAutofit/>
          </a:bodyPr>
          <a:lstStyle/>
          <a:p>
            <a:r>
              <a:rPr lang="en-CA" sz="2800" dirty="0"/>
              <a:t>The Diadochi wars are a type of world war 2. </a:t>
            </a:r>
          </a:p>
          <a:p>
            <a:r>
              <a:rPr lang="en-CA" sz="2800" dirty="0"/>
              <a:t>What we're doing is we're going from history to history to history.</a:t>
            </a:r>
          </a:p>
          <a:p>
            <a:r>
              <a:rPr lang="en-CA" sz="2800" dirty="0"/>
              <a:t>All of a sudden all these histories all these narratives are bringing us line upon line to fill in the gap. </a:t>
            </a:r>
          </a:p>
          <a:p>
            <a:pPr marL="0" indent="0">
              <a:buNone/>
            </a:pPr>
            <a:endParaRPr lang="en-CA" dirty="0"/>
          </a:p>
        </p:txBody>
      </p:sp>
      <p:pic>
        <p:nvPicPr>
          <p:cNvPr id="4" name="Picture 3">
            <a:extLst>
              <a:ext uri="{FF2B5EF4-FFF2-40B4-BE49-F238E27FC236}">
                <a16:creationId xmlns:a16="http://schemas.microsoft.com/office/drawing/2014/main" id="{04858914-C326-1140-BAB0-8BB822B33553}"/>
              </a:ext>
            </a:extLst>
          </p:cNvPr>
          <p:cNvPicPr>
            <a:picLocks noChangeAspect="1"/>
          </p:cNvPicPr>
          <p:nvPr/>
        </p:nvPicPr>
        <p:blipFill>
          <a:blip r:embed="rId3"/>
          <a:stretch>
            <a:fillRect/>
          </a:stretch>
        </p:blipFill>
        <p:spPr>
          <a:xfrm>
            <a:off x="5739267" y="1959428"/>
            <a:ext cx="5853112" cy="3293706"/>
          </a:xfrm>
          <a:prstGeom prst="rect">
            <a:avLst/>
          </a:prstGeom>
        </p:spPr>
      </p:pic>
    </p:spTree>
    <p:extLst>
      <p:ext uri="{BB962C8B-B14F-4D97-AF65-F5344CB8AC3E}">
        <p14:creationId xmlns:p14="http://schemas.microsoft.com/office/powerpoint/2010/main" val="3796337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a:xfrm>
            <a:off x="2891870" y="591160"/>
            <a:ext cx="8610600" cy="1293028"/>
          </a:xfrm>
        </p:spPr>
        <p:txBody>
          <a:bodyPr/>
          <a:lstStyle/>
          <a:p>
            <a:r>
              <a:rPr lang="en-US" dirty="0">
                <a:latin typeface="Arial" panose="020B0604020202020204" pitchFamily="34" charset="0"/>
                <a:cs typeface="Arial" panose="020B0604020202020204" pitchFamily="34" charset="0"/>
              </a:rPr>
              <a:t>How do we fill in the gap?</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57512" y="4309065"/>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61033" y="396416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5921735" y="396416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097139" y="396416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85958" y="3986096"/>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181E311-E09F-244D-B3A6-3129437C9782}"/>
              </a:ext>
            </a:extLst>
          </p:cNvPr>
          <p:cNvSpPr txBox="1"/>
          <p:nvPr/>
        </p:nvSpPr>
        <p:spPr>
          <a:xfrm>
            <a:off x="3411060" y="3299873"/>
            <a:ext cx="1354666" cy="369332"/>
          </a:xfrm>
          <a:prstGeom prst="rect">
            <a:avLst/>
          </a:prstGeom>
          <a:noFill/>
        </p:spPr>
        <p:txBody>
          <a:bodyPr wrap="square" rtlCol="0">
            <a:spAutoFit/>
          </a:bodyPr>
          <a:lstStyle/>
          <a:p>
            <a:pPr algn="ctr"/>
            <a:r>
              <a:rPr lang="en-US" dirty="0"/>
              <a:t>9/11</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371989" y="4812039"/>
            <a:ext cx="1989171" cy="369332"/>
          </a:xfrm>
          <a:prstGeom prst="rect">
            <a:avLst/>
          </a:prstGeom>
          <a:noFill/>
        </p:spPr>
        <p:txBody>
          <a:bodyPr wrap="square" rtlCol="0">
            <a:spAutoFit/>
          </a:bodyPr>
          <a:lstStyle/>
          <a:p>
            <a:pPr algn="ctr"/>
            <a:r>
              <a:rPr lang="en-US" dirty="0"/>
              <a:t>Dan. Unsealed</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80179" y="3334048"/>
            <a:ext cx="1354666" cy="369332"/>
          </a:xfrm>
          <a:prstGeom prst="rect">
            <a:avLst/>
          </a:prstGeom>
          <a:noFill/>
        </p:spPr>
        <p:txBody>
          <a:bodyPr wrap="square" rtlCol="0">
            <a:spAutoFit/>
          </a:bodyPr>
          <a:lstStyle/>
          <a:p>
            <a:pPr algn="ctr"/>
            <a:r>
              <a:rPr lang="en-US" dirty="0"/>
              <a:t>1989</a:t>
            </a:r>
          </a:p>
        </p:txBody>
      </p:sp>
      <p:sp>
        <p:nvSpPr>
          <p:cNvPr id="36" name="TextBox 35">
            <a:extLst>
              <a:ext uri="{FF2B5EF4-FFF2-40B4-BE49-F238E27FC236}">
                <a16:creationId xmlns:a16="http://schemas.microsoft.com/office/drawing/2014/main" id="{EB84B89A-1F64-A942-8F84-26EADD2A29A5}"/>
              </a:ext>
            </a:extLst>
          </p:cNvPr>
          <p:cNvSpPr txBox="1"/>
          <p:nvPr/>
        </p:nvSpPr>
        <p:spPr>
          <a:xfrm>
            <a:off x="5246341" y="3356345"/>
            <a:ext cx="1354666" cy="369332"/>
          </a:xfrm>
          <a:prstGeom prst="rect">
            <a:avLst/>
          </a:prstGeom>
          <a:noFill/>
        </p:spPr>
        <p:txBody>
          <a:bodyPr wrap="square" rtlCol="0">
            <a:spAutoFit/>
          </a:bodyPr>
          <a:lstStyle/>
          <a:p>
            <a:pPr algn="ctr"/>
            <a:r>
              <a:rPr lang="en-US" dirty="0"/>
              <a:t>2014</a:t>
            </a:r>
          </a:p>
        </p:txBody>
      </p:sp>
      <p:sp>
        <p:nvSpPr>
          <p:cNvPr id="37" name="TextBox 36">
            <a:extLst>
              <a:ext uri="{FF2B5EF4-FFF2-40B4-BE49-F238E27FC236}">
                <a16:creationId xmlns:a16="http://schemas.microsoft.com/office/drawing/2014/main" id="{1FA9D6B5-E273-3347-BC2E-D8B9DA01E956}"/>
              </a:ext>
            </a:extLst>
          </p:cNvPr>
          <p:cNvSpPr txBox="1"/>
          <p:nvPr/>
        </p:nvSpPr>
        <p:spPr>
          <a:xfrm>
            <a:off x="7035028" y="3168175"/>
            <a:ext cx="1354666" cy="369332"/>
          </a:xfrm>
          <a:prstGeom prst="rect">
            <a:avLst/>
          </a:prstGeom>
          <a:noFill/>
        </p:spPr>
        <p:txBody>
          <a:bodyPr wrap="square" rtlCol="0">
            <a:spAutoFit/>
          </a:bodyPr>
          <a:lstStyle/>
          <a:p>
            <a:pPr algn="ctr"/>
            <a:r>
              <a:rPr lang="en-US" b="1" dirty="0"/>
              <a:t>2019</a:t>
            </a:r>
          </a:p>
        </p:txBody>
      </p:sp>
      <p:sp>
        <p:nvSpPr>
          <p:cNvPr id="38" name="TextBox 37">
            <a:extLst>
              <a:ext uri="{FF2B5EF4-FFF2-40B4-BE49-F238E27FC236}">
                <a16:creationId xmlns:a16="http://schemas.microsoft.com/office/drawing/2014/main" id="{2EB6158C-4E20-AD47-AAC0-294874CA2642}"/>
              </a:ext>
            </a:extLst>
          </p:cNvPr>
          <p:cNvSpPr txBox="1"/>
          <p:nvPr/>
        </p:nvSpPr>
        <p:spPr>
          <a:xfrm>
            <a:off x="3398640" y="4492697"/>
            <a:ext cx="1354666" cy="369332"/>
          </a:xfrm>
          <a:prstGeom prst="rect">
            <a:avLst/>
          </a:prstGeom>
          <a:noFill/>
        </p:spPr>
        <p:txBody>
          <a:bodyPr wrap="square" rtlCol="0">
            <a:spAutoFit/>
          </a:bodyPr>
          <a:lstStyle/>
          <a:p>
            <a:pPr algn="ctr"/>
            <a:r>
              <a:rPr lang="en-US" dirty="0"/>
              <a:t>Woe</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33873" y="3768981"/>
            <a:ext cx="707529" cy="369332"/>
          </a:xfrm>
          <a:prstGeom prst="rect">
            <a:avLst/>
          </a:prstGeom>
          <a:noFill/>
        </p:spPr>
        <p:txBody>
          <a:bodyPr wrap="square" rtlCol="0">
            <a:spAutoFit/>
          </a:bodyPr>
          <a:lstStyle/>
          <a:p>
            <a:pPr algn="ctr"/>
            <a:r>
              <a:rPr lang="en-US" dirty="0"/>
              <a:t>2016</a:t>
            </a:r>
          </a:p>
        </p:txBody>
      </p:sp>
      <p:sp>
        <p:nvSpPr>
          <p:cNvPr id="40" name="TextBox 39">
            <a:extLst>
              <a:ext uri="{FF2B5EF4-FFF2-40B4-BE49-F238E27FC236}">
                <a16:creationId xmlns:a16="http://schemas.microsoft.com/office/drawing/2014/main" id="{B8B8DD17-E966-D54C-B560-CA8AC2DF7D02}"/>
              </a:ext>
            </a:extLst>
          </p:cNvPr>
          <p:cNvSpPr txBox="1"/>
          <p:nvPr/>
        </p:nvSpPr>
        <p:spPr>
          <a:xfrm>
            <a:off x="8839132" y="3201677"/>
            <a:ext cx="1354666" cy="369332"/>
          </a:xfrm>
          <a:prstGeom prst="rect">
            <a:avLst/>
          </a:prstGeom>
          <a:noFill/>
        </p:spPr>
        <p:txBody>
          <a:bodyPr wrap="square" rtlCol="0">
            <a:spAutoFit/>
          </a:bodyPr>
          <a:lstStyle/>
          <a:p>
            <a:pPr algn="ctr"/>
            <a:r>
              <a:rPr lang="en-US" dirty="0"/>
              <a:t>Panium</a:t>
            </a:r>
          </a:p>
        </p:txBody>
      </p:sp>
      <p:sp>
        <p:nvSpPr>
          <p:cNvPr id="50" name="TextBox 49">
            <a:extLst>
              <a:ext uri="{FF2B5EF4-FFF2-40B4-BE49-F238E27FC236}">
                <a16:creationId xmlns:a16="http://schemas.microsoft.com/office/drawing/2014/main" id="{A8154CE2-50D0-8945-8177-475029EFD49C}"/>
              </a:ext>
            </a:extLst>
          </p:cNvPr>
          <p:cNvSpPr txBox="1"/>
          <p:nvPr/>
        </p:nvSpPr>
        <p:spPr>
          <a:xfrm>
            <a:off x="8794944" y="3534472"/>
            <a:ext cx="1354666" cy="369332"/>
          </a:xfrm>
          <a:prstGeom prst="rect">
            <a:avLst/>
          </a:prstGeom>
          <a:noFill/>
        </p:spPr>
        <p:txBody>
          <a:bodyPr wrap="square" rtlCol="0">
            <a:spAutoFit/>
          </a:bodyPr>
          <a:lstStyle/>
          <a:p>
            <a:pPr algn="ctr"/>
            <a:r>
              <a:rPr lang="en-US" dirty="0"/>
              <a:t>2021</a:t>
            </a:r>
          </a:p>
        </p:txBody>
      </p: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3561184" y="4068597"/>
            <a:ext cx="0" cy="262404"/>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3217CB1-6FF6-0C47-A0DB-8C29E91E9D6B}"/>
              </a:ext>
            </a:extLst>
          </p:cNvPr>
          <p:cNvSpPr txBox="1"/>
          <p:nvPr/>
        </p:nvSpPr>
        <p:spPr>
          <a:xfrm>
            <a:off x="245752" y="4126282"/>
            <a:ext cx="1354666" cy="369332"/>
          </a:xfrm>
          <a:prstGeom prst="rect">
            <a:avLst/>
          </a:prstGeom>
          <a:noFill/>
        </p:spPr>
        <p:txBody>
          <a:bodyPr wrap="square" rtlCol="0">
            <a:spAutoFit/>
          </a:bodyPr>
          <a:lstStyle/>
          <a:p>
            <a:pPr algn="ctr"/>
            <a:r>
              <a:rPr lang="en-US" b="1" dirty="0"/>
              <a:t>Priests</a:t>
            </a:r>
          </a:p>
        </p:txBody>
      </p:sp>
      <p:sp>
        <p:nvSpPr>
          <p:cNvPr id="77" name="TextBox 76">
            <a:extLst>
              <a:ext uri="{FF2B5EF4-FFF2-40B4-BE49-F238E27FC236}">
                <a16:creationId xmlns:a16="http://schemas.microsoft.com/office/drawing/2014/main" id="{A5B4ECC9-AE18-5140-9760-7F4FE0456801}"/>
              </a:ext>
            </a:extLst>
          </p:cNvPr>
          <p:cNvSpPr txBox="1"/>
          <p:nvPr/>
        </p:nvSpPr>
        <p:spPr>
          <a:xfrm>
            <a:off x="9028338" y="5490991"/>
            <a:ext cx="3102625" cy="400110"/>
          </a:xfrm>
          <a:prstGeom prst="rect">
            <a:avLst/>
          </a:prstGeom>
          <a:noFill/>
        </p:spPr>
        <p:txBody>
          <a:bodyPr wrap="square" rtlCol="0">
            <a:spAutoFit/>
          </a:bodyPr>
          <a:lstStyle/>
          <a:p>
            <a:pPr algn="ctr"/>
            <a:r>
              <a:rPr lang="en-US" sz="2000" b="1" dirty="0"/>
              <a:t>2. Parable</a:t>
            </a:r>
          </a:p>
        </p:txBody>
      </p: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2934343" y="4158548"/>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82438" y="9225005"/>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CC5A48D-96B2-9D4C-9806-C4BD1CC419CB}"/>
              </a:ext>
            </a:extLst>
          </p:cNvPr>
          <p:cNvCxnSpPr>
            <a:cxnSpLocks/>
          </p:cNvCxnSpPr>
          <p:nvPr/>
        </p:nvCxnSpPr>
        <p:spPr>
          <a:xfrm flipV="1">
            <a:off x="7706469" y="3929766"/>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C7BB27B-BA8C-074F-8E71-A569E4E74991}"/>
              </a:ext>
            </a:extLst>
          </p:cNvPr>
          <p:cNvCxnSpPr>
            <a:cxnSpLocks/>
          </p:cNvCxnSpPr>
          <p:nvPr/>
        </p:nvCxnSpPr>
        <p:spPr>
          <a:xfrm flipV="1">
            <a:off x="4704441" y="4126282"/>
            <a:ext cx="0" cy="188286"/>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D6BB3B7-37B5-B04A-A36F-569EA9951A96}"/>
              </a:ext>
            </a:extLst>
          </p:cNvPr>
          <p:cNvCxnSpPr>
            <a:cxnSpLocks/>
          </p:cNvCxnSpPr>
          <p:nvPr/>
        </p:nvCxnSpPr>
        <p:spPr>
          <a:xfrm flipV="1">
            <a:off x="5350042" y="4048015"/>
            <a:ext cx="0" cy="24735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567141F-F9A6-4447-B670-4D1545785FCB}"/>
              </a:ext>
            </a:extLst>
          </p:cNvPr>
          <p:cNvSpPr txBox="1"/>
          <p:nvPr/>
        </p:nvSpPr>
        <p:spPr>
          <a:xfrm>
            <a:off x="3220809" y="3541011"/>
            <a:ext cx="677333" cy="369332"/>
          </a:xfrm>
          <a:prstGeom prst="rect">
            <a:avLst/>
          </a:prstGeom>
          <a:noFill/>
        </p:spPr>
        <p:txBody>
          <a:bodyPr wrap="square" rtlCol="0">
            <a:spAutoFit/>
          </a:bodyPr>
          <a:lstStyle/>
          <a:p>
            <a:pPr algn="ctr"/>
            <a:r>
              <a:rPr lang="en-US" dirty="0"/>
              <a:t>‘96</a:t>
            </a:r>
          </a:p>
        </p:txBody>
      </p:sp>
      <p:sp>
        <p:nvSpPr>
          <p:cNvPr id="109" name="Arc 108">
            <a:extLst>
              <a:ext uri="{FF2B5EF4-FFF2-40B4-BE49-F238E27FC236}">
                <a16:creationId xmlns:a16="http://schemas.microsoft.com/office/drawing/2014/main" id="{0CAC3897-A2D7-914A-80D5-851AA75761EA}"/>
              </a:ext>
            </a:extLst>
          </p:cNvPr>
          <p:cNvSpPr/>
          <p:nvPr/>
        </p:nvSpPr>
        <p:spPr>
          <a:xfrm rot="9605240">
            <a:off x="2228852" y="3376707"/>
            <a:ext cx="3017194" cy="584997"/>
          </a:xfrm>
          <a:prstGeom prst="arc">
            <a:avLst>
              <a:gd name="adj1" fmla="val 14254555"/>
              <a:gd name="adj2" fmla="val 21298997"/>
            </a:avLst>
          </a:prstGeom>
          <a:ln w="44450">
            <a:solidFill>
              <a:schemeClr val="accent5">
                <a:lumMod val="40000"/>
                <a:lumOff val="6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TextBox 117">
            <a:extLst>
              <a:ext uri="{FF2B5EF4-FFF2-40B4-BE49-F238E27FC236}">
                <a16:creationId xmlns:a16="http://schemas.microsoft.com/office/drawing/2014/main" id="{24AB5C7F-746E-E842-B233-A5C5633AAE80}"/>
              </a:ext>
            </a:extLst>
          </p:cNvPr>
          <p:cNvSpPr txBox="1"/>
          <p:nvPr/>
        </p:nvSpPr>
        <p:spPr>
          <a:xfrm>
            <a:off x="2915413" y="4344995"/>
            <a:ext cx="677333" cy="369332"/>
          </a:xfrm>
          <a:prstGeom prst="rect">
            <a:avLst/>
          </a:prstGeom>
          <a:noFill/>
        </p:spPr>
        <p:txBody>
          <a:bodyPr wrap="square" rtlCol="0">
            <a:spAutoFit/>
          </a:bodyPr>
          <a:lstStyle/>
          <a:p>
            <a:pPr algn="ctr"/>
            <a:r>
              <a:rPr lang="en-US" dirty="0" err="1"/>
              <a:t>IoK</a:t>
            </a:r>
            <a:endParaRPr lang="en-US" dirty="0"/>
          </a:p>
        </p:txBody>
      </p:sp>
      <p:sp>
        <p:nvSpPr>
          <p:cNvPr id="120" name="TextBox 119">
            <a:extLst>
              <a:ext uri="{FF2B5EF4-FFF2-40B4-BE49-F238E27FC236}">
                <a16:creationId xmlns:a16="http://schemas.microsoft.com/office/drawing/2014/main" id="{68D44689-0453-A74B-8841-01E7717A83ED}"/>
              </a:ext>
            </a:extLst>
          </p:cNvPr>
          <p:cNvSpPr txBox="1"/>
          <p:nvPr/>
        </p:nvSpPr>
        <p:spPr>
          <a:xfrm>
            <a:off x="3589013" y="4845062"/>
            <a:ext cx="1514413" cy="646331"/>
          </a:xfrm>
          <a:prstGeom prst="rect">
            <a:avLst/>
          </a:prstGeom>
          <a:noFill/>
        </p:spPr>
        <p:txBody>
          <a:bodyPr wrap="square" rtlCol="0">
            <a:spAutoFit/>
          </a:bodyPr>
          <a:lstStyle/>
          <a:p>
            <a:pPr algn="ctr"/>
            <a:r>
              <a:rPr lang="en-US" dirty="0"/>
              <a:t>Part pf the 7</a:t>
            </a:r>
            <a:r>
              <a:rPr lang="en-US" baseline="30000" dirty="0"/>
              <a:t>th</a:t>
            </a:r>
            <a:r>
              <a:rPr lang="en-US" dirty="0"/>
              <a:t> Trumpet</a:t>
            </a:r>
          </a:p>
        </p:txBody>
      </p:sp>
      <p:sp>
        <p:nvSpPr>
          <p:cNvPr id="121" name="TextBox 120">
            <a:extLst>
              <a:ext uri="{FF2B5EF4-FFF2-40B4-BE49-F238E27FC236}">
                <a16:creationId xmlns:a16="http://schemas.microsoft.com/office/drawing/2014/main" id="{F926D166-926D-C844-8E44-8F86F9B3E037}"/>
              </a:ext>
            </a:extLst>
          </p:cNvPr>
          <p:cNvSpPr txBox="1"/>
          <p:nvPr/>
        </p:nvSpPr>
        <p:spPr>
          <a:xfrm>
            <a:off x="4957043" y="3547299"/>
            <a:ext cx="732221" cy="369332"/>
          </a:xfrm>
          <a:prstGeom prst="rect">
            <a:avLst/>
          </a:prstGeom>
          <a:noFill/>
        </p:spPr>
        <p:txBody>
          <a:bodyPr wrap="square" rtlCol="0">
            <a:spAutoFit/>
          </a:bodyPr>
          <a:lstStyle/>
          <a:p>
            <a:pPr algn="ctr"/>
            <a:r>
              <a:rPr lang="en-US" dirty="0"/>
              <a:t>2012</a:t>
            </a:r>
          </a:p>
        </p:txBody>
      </p:sp>
      <p:sp>
        <p:nvSpPr>
          <p:cNvPr id="122" name="TextBox 121">
            <a:extLst>
              <a:ext uri="{FF2B5EF4-FFF2-40B4-BE49-F238E27FC236}">
                <a16:creationId xmlns:a16="http://schemas.microsoft.com/office/drawing/2014/main" id="{D89F0AD3-52A1-C54A-90E4-10BD27569904}"/>
              </a:ext>
            </a:extLst>
          </p:cNvPr>
          <p:cNvSpPr txBox="1"/>
          <p:nvPr/>
        </p:nvSpPr>
        <p:spPr>
          <a:xfrm>
            <a:off x="4346219" y="3699265"/>
            <a:ext cx="732221" cy="369332"/>
          </a:xfrm>
          <a:prstGeom prst="rect">
            <a:avLst/>
          </a:prstGeom>
          <a:noFill/>
        </p:spPr>
        <p:txBody>
          <a:bodyPr wrap="square" rtlCol="0">
            <a:spAutoFit/>
          </a:bodyPr>
          <a:lstStyle/>
          <a:p>
            <a:pPr algn="ctr"/>
            <a:r>
              <a:rPr lang="en-US" dirty="0">
                <a:solidFill>
                  <a:schemeClr val="accent4">
                    <a:lumMod val="60000"/>
                    <a:lumOff val="40000"/>
                  </a:schemeClr>
                </a:solidFill>
              </a:rPr>
              <a:t>2520</a:t>
            </a:r>
          </a:p>
        </p:txBody>
      </p:sp>
      <p:sp>
        <p:nvSpPr>
          <p:cNvPr id="123" name="TextBox 122">
            <a:extLst>
              <a:ext uri="{FF2B5EF4-FFF2-40B4-BE49-F238E27FC236}">
                <a16:creationId xmlns:a16="http://schemas.microsoft.com/office/drawing/2014/main" id="{9154D388-6973-9343-8EBA-2EF1288BE122}"/>
              </a:ext>
            </a:extLst>
          </p:cNvPr>
          <p:cNvSpPr txBox="1"/>
          <p:nvPr/>
        </p:nvSpPr>
        <p:spPr>
          <a:xfrm>
            <a:off x="4440429" y="4456713"/>
            <a:ext cx="794216" cy="369332"/>
          </a:xfrm>
          <a:prstGeom prst="rect">
            <a:avLst/>
          </a:prstGeom>
          <a:noFill/>
        </p:spPr>
        <p:txBody>
          <a:bodyPr wrap="square" rtlCol="0">
            <a:spAutoFit/>
          </a:bodyPr>
          <a:lstStyle/>
          <a:p>
            <a:pPr algn="ctr"/>
            <a:r>
              <a:rPr lang="en-US" dirty="0"/>
              <a:t>Time</a:t>
            </a:r>
          </a:p>
        </p:txBody>
      </p:sp>
      <p:sp>
        <p:nvSpPr>
          <p:cNvPr id="124" name="TextBox 123">
            <a:extLst>
              <a:ext uri="{FF2B5EF4-FFF2-40B4-BE49-F238E27FC236}">
                <a16:creationId xmlns:a16="http://schemas.microsoft.com/office/drawing/2014/main" id="{CF52E612-EC08-5D49-B1E5-EDDD6AFD2AB8}"/>
              </a:ext>
            </a:extLst>
          </p:cNvPr>
          <p:cNvSpPr txBox="1"/>
          <p:nvPr/>
        </p:nvSpPr>
        <p:spPr>
          <a:xfrm>
            <a:off x="7310388" y="4589718"/>
            <a:ext cx="794216" cy="369332"/>
          </a:xfrm>
          <a:prstGeom prst="rect">
            <a:avLst/>
          </a:prstGeom>
          <a:noFill/>
        </p:spPr>
        <p:txBody>
          <a:bodyPr wrap="square" rtlCol="0">
            <a:spAutoFit/>
          </a:bodyPr>
          <a:lstStyle/>
          <a:p>
            <a:pPr algn="ctr"/>
            <a:r>
              <a:rPr lang="en-US" dirty="0"/>
              <a:t>COP</a:t>
            </a:r>
          </a:p>
        </p:txBody>
      </p:sp>
      <p:cxnSp>
        <p:nvCxnSpPr>
          <p:cNvPr id="125" name="Straight Connector 124">
            <a:extLst>
              <a:ext uri="{FF2B5EF4-FFF2-40B4-BE49-F238E27FC236}">
                <a16:creationId xmlns:a16="http://schemas.microsoft.com/office/drawing/2014/main" id="{BB5DC4A8-7C79-E54C-A93C-F4D09B9EC609}"/>
              </a:ext>
            </a:extLst>
          </p:cNvPr>
          <p:cNvCxnSpPr>
            <a:cxnSpLocks/>
          </p:cNvCxnSpPr>
          <p:nvPr/>
        </p:nvCxnSpPr>
        <p:spPr>
          <a:xfrm flipV="1">
            <a:off x="6504527" y="4140246"/>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0CE9CC7-D6CB-554A-AE4E-E46CFCACB39F}"/>
              </a:ext>
            </a:extLst>
          </p:cNvPr>
          <p:cNvCxnSpPr>
            <a:cxnSpLocks/>
          </p:cNvCxnSpPr>
          <p:nvPr/>
        </p:nvCxnSpPr>
        <p:spPr>
          <a:xfrm flipV="1">
            <a:off x="7090610" y="4048015"/>
            <a:ext cx="0" cy="24434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33855181-44FE-5840-87EE-A19E1BF0091B}"/>
              </a:ext>
            </a:extLst>
          </p:cNvPr>
          <p:cNvSpPr/>
          <p:nvPr/>
        </p:nvSpPr>
        <p:spPr>
          <a:xfrm rot="5400000">
            <a:off x="4740290" y="1331495"/>
            <a:ext cx="583390" cy="2943344"/>
          </a:xfrm>
          <a:prstGeom prst="leftBrace">
            <a:avLst>
              <a:gd name="adj1" fmla="val 8333"/>
              <a:gd name="adj2" fmla="val 51902"/>
            </a:avLst>
          </a:prstGeom>
          <a:ln>
            <a:solidFill>
              <a:srgbClr val="E1ED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a:extLst>
              <a:ext uri="{FF2B5EF4-FFF2-40B4-BE49-F238E27FC236}">
                <a16:creationId xmlns:a16="http://schemas.microsoft.com/office/drawing/2014/main" id="{D0EA06DB-D11D-6C4C-8FFA-E4EBB7BE6D25}"/>
              </a:ext>
            </a:extLst>
          </p:cNvPr>
          <p:cNvSpPr txBox="1"/>
          <p:nvPr/>
        </p:nvSpPr>
        <p:spPr>
          <a:xfrm>
            <a:off x="4594965" y="2078333"/>
            <a:ext cx="794216" cy="369332"/>
          </a:xfrm>
          <a:prstGeom prst="rect">
            <a:avLst/>
          </a:prstGeom>
          <a:noFill/>
        </p:spPr>
        <p:txBody>
          <a:bodyPr wrap="square" rtlCol="0">
            <a:spAutoFit/>
          </a:bodyPr>
          <a:lstStyle/>
          <a:p>
            <a:pPr algn="ctr"/>
            <a:r>
              <a:rPr lang="en-US" dirty="0"/>
              <a:t>20 </a:t>
            </a:r>
            <a:r>
              <a:rPr lang="en-US" dirty="0" err="1"/>
              <a:t>yrs</a:t>
            </a:r>
            <a:endParaRPr lang="en-US" dirty="0"/>
          </a:p>
        </p:txBody>
      </p:sp>
      <p:sp>
        <p:nvSpPr>
          <p:cNvPr id="44" name="TextBox 43">
            <a:extLst>
              <a:ext uri="{FF2B5EF4-FFF2-40B4-BE49-F238E27FC236}">
                <a16:creationId xmlns:a16="http://schemas.microsoft.com/office/drawing/2014/main" id="{0C850E3C-E7BF-394F-A56F-3277182EF6F1}"/>
              </a:ext>
            </a:extLst>
          </p:cNvPr>
          <p:cNvSpPr txBox="1"/>
          <p:nvPr/>
        </p:nvSpPr>
        <p:spPr>
          <a:xfrm>
            <a:off x="7000253" y="2828759"/>
            <a:ext cx="1354666" cy="369332"/>
          </a:xfrm>
          <a:prstGeom prst="rect">
            <a:avLst/>
          </a:prstGeom>
          <a:noFill/>
        </p:spPr>
        <p:txBody>
          <a:bodyPr wrap="square" rtlCol="0">
            <a:spAutoFit/>
          </a:bodyPr>
          <a:lstStyle/>
          <a:p>
            <a:pPr algn="ctr"/>
            <a:r>
              <a:rPr lang="en-US" dirty="0"/>
              <a:t>Raphia</a:t>
            </a:r>
          </a:p>
        </p:txBody>
      </p:sp>
      <p:sp>
        <p:nvSpPr>
          <p:cNvPr id="45" name="TextBox 44">
            <a:extLst>
              <a:ext uri="{FF2B5EF4-FFF2-40B4-BE49-F238E27FC236}">
                <a16:creationId xmlns:a16="http://schemas.microsoft.com/office/drawing/2014/main" id="{8035363B-D225-BD49-AAD6-162BC3E3FC27}"/>
              </a:ext>
            </a:extLst>
          </p:cNvPr>
          <p:cNvSpPr txBox="1"/>
          <p:nvPr/>
        </p:nvSpPr>
        <p:spPr>
          <a:xfrm>
            <a:off x="9089375" y="5009552"/>
            <a:ext cx="3102625" cy="400110"/>
          </a:xfrm>
          <a:prstGeom prst="rect">
            <a:avLst/>
          </a:prstGeom>
          <a:noFill/>
        </p:spPr>
        <p:txBody>
          <a:bodyPr wrap="square" rtlCol="0">
            <a:spAutoFit/>
          </a:bodyPr>
          <a:lstStyle/>
          <a:p>
            <a:pPr algn="ctr"/>
            <a:r>
              <a:rPr lang="en-US" sz="2000" b="1" dirty="0">
                <a:solidFill>
                  <a:srgbClr val="E1EDD6"/>
                </a:solidFill>
              </a:rPr>
              <a:t>1. Parables</a:t>
            </a:r>
          </a:p>
        </p:txBody>
      </p:sp>
      <p:sp>
        <p:nvSpPr>
          <p:cNvPr id="46" name="TextBox 45">
            <a:extLst>
              <a:ext uri="{FF2B5EF4-FFF2-40B4-BE49-F238E27FC236}">
                <a16:creationId xmlns:a16="http://schemas.microsoft.com/office/drawing/2014/main" id="{B6EAF808-F848-6747-8971-7B84005612E9}"/>
              </a:ext>
            </a:extLst>
          </p:cNvPr>
          <p:cNvSpPr txBox="1"/>
          <p:nvPr/>
        </p:nvSpPr>
        <p:spPr>
          <a:xfrm>
            <a:off x="9226028" y="5826775"/>
            <a:ext cx="2880731" cy="400110"/>
          </a:xfrm>
          <a:prstGeom prst="rect">
            <a:avLst/>
          </a:prstGeom>
          <a:noFill/>
        </p:spPr>
        <p:txBody>
          <a:bodyPr wrap="square" rtlCol="0">
            <a:spAutoFit/>
          </a:bodyPr>
          <a:lstStyle/>
          <a:p>
            <a:pPr algn="ctr"/>
            <a:r>
              <a:rPr lang="en-US" sz="2000" b="1" dirty="0"/>
              <a:t>Acts 27</a:t>
            </a:r>
          </a:p>
        </p:txBody>
      </p:sp>
      <p:sp>
        <p:nvSpPr>
          <p:cNvPr id="42" name="TextBox 41">
            <a:extLst>
              <a:ext uri="{FF2B5EF4-FFF2-40B4-BE49-F238E27FC236}">
                <a16:creationId xmlns:a16="http://schemas.microsoft.com/office/drawing/2014/main" id="{46CC8FF5-0E7B-BA48-84C2-72CD4EB201EA}"/>
              </a:ext>
            </a:extLst>
          </p:cNvPr>
          <p:cNvSpPr txBox="1"/>
          <p:nvPr/>
        </p:nvSpPr>
        <p:spPr>
          <a:xfrm>
            <a:off x="5677027" y="4611756"/>
            <a:ext cx="794216" cy="369332"/>
          </a:xfrm>
          <a:prstGeom prst="rect">
            <a:avLst/>
          </a:prstGeom>
          <a:noFill/>
        </p:spPr>
        <p:txBody>
          <a:bodyPr wrap="square" rtlCol="0">
            <a:spAutoFit/>
          </a:bodyPr>
          <a:lstStyle/>
          <a:p>
            <a:pPr algn="ctr"/>
            <a:r>
              <a:rPr lang="en-US" dirty="0"/>
              <a:t>Test</a:t>
            </a:r>
          </a:p>
        </p:txBody>
      </p:sp>
      <p:sp>
        <p:nvSpPr>
          <p:cNvPr id="47" name="Left Brace 46">
            <a:extLst>
              <a:ext uri="{FF2B5EF4-FFF2-40B4-BE49-F238E27FC236}">
                <a16:creationId xmlns:a16="http://schemas.microsoft.com/office/drawing/2014/main" id="{70203C7A-65A5-CD44-9341-467BA65AEA72}"/>
              </a:ext>
            </a:extLst>
          </p:cNvPr>
          <p:cNvSpPr/>
          <p:nvPr/>
        </p:nvSpPr>
        <p:spPr>
          <a:xfrm rot="16200000">
            <a:off x="6650217" y="4308052"/>
            <a:ext cx="356616" cy="1784736"/>
          </a:xfrm>
          <a:prstGeom prst="leftBrace">
            <a:avLst>
              <a:gd name="adj1" fmla="val 8333"/>
              <a:gd name="adj2" fmla="val 5190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594150F4-BAF8-AC46-A3FD-F5CF371BA049}"/>
              </a:ext>
            </a:extLst>
          </p:cNvPr>
          <p:cNvSpPr txBox="1"/>
          <p:nvPr/>
        </p:nvSpPr>
        <p:spPr>
          <a:xfrm>
            <a:off x="6033284" y="5457443"/>
            <a:ext cx="1687609" cy="369332"/>
          </a:xfrm>
          <a:prstGeom prst="rect">
            <a:avLst/>
          </a:prstGeom>
          <a:noFill/>
        </p:spPr>
        <p:txBody>
          <a:bodyPr wrap="square" rtlCol="0">
            <a:spAutoFit/>
          </a:bodyPr>
          <a:lstStyle/>
          <a:p>
            <a:pPr algn="ctr"/>
            <a:r>
              <a:rPr lang="en-US" dirty="0">
                <a:solidFill>
                  <a:srgbClr val="FFFF00"/>
                </a:solidFill>
              </a:rPr>
              <a:t>Acts 27</a:t>
            </a:r>
          </a:p>
        </p:txBody>
      </p:sp>
      <p:sp>
        <p:nvSpPr>
          <p:cNvPr id="49" name="TextBox 48">
            <a:extLst>
              <a:ext uri="{FF2B5EF4-FFF2-40B4-BE49-F238E27FC236}">
                <a16:creationId xmlns:a16="http://schemas.microsoft.com/office/drawing/2014/main" id="{81FF1B9C-CD4B-6249-973D-EB69A5DBB2C6}"/>
              </a:ext>
            </a:extLst>
          </p:cNvPr>
          <p:cNvSpPr txBox="1"/>
          <p:nvPr/>
        </p:nvSpPr>
        <p:spPr>
          <a:xfrm>
            <a:off x="5911624" y="5756094"/>
            <a:ext cx="1925473" cy="369332"/>
          </a:xfrm>
          <a:prstGeom prst="rect">
            <a:avLst/>
          </a:prstGeom>
          <a:noFill/>
        </p:spPr>
        <p:txBody>
          <a:bodyPr wrap="square" rtlCol="0">
            <a:spAutoFit/>
          </a:bodyPr>
          <a:lstStyle/>
          <a:p>
            <a:pPr algn="ctr"/>
            <a:r>
              <a:rPr lang="en-US" dirty="0">
                <a:solidFill>
                  <a:srgbClr val="FFFF00"/>
                </a:solidFill>
              </a:rPr>
              <a:t>Diadochi Wars</a:t>
            </a:r>
          </a:p>
        </p:txBody>
      </p:sp>
      <p:sp>
        <p:nvSpPr>
          <p:cNvPr id="51" name="TextBox 50">
            <a:extLst>
              <a:ext uri="{FF2B5EF4-FFF2-40B4-BE49-F238E27FC236}">
                <a16:creationId xmlns:a16="http://schemas.microsoft.com/office/drawing/2014/main" id="{17A9F547-C8A7-804D-A6CF-578F593515A2}"/>
              </a:ext>
            </a:extLst>
          </p:cNvPr>
          <p:cNvSpPr txBox="1"/>
          <p:nvPr/>
        </p:nvSpPr>
        <p:spPr>
          <a:xfrm>
            <a:off x="5865790" y="6054745"/>
            <a:ext cx="1925473" cy="369332"/>
          </a:xfrm>
          <a:prstGeom prst="rect">
            <a:avLst/>
          </a:prstGeom>
          <a:noFill/>
        </p:spPr>
        <p:txBody>
          <a:bodyPr wrap="square" rtlCol="0">
            <a:spAutoFit/>
          </a:bodyPr>
          <a:lstStyle/>
          <a:p>
            <a:pPr algn="ctr"/>
            <a:r>
              <a:rPr lang="en-US" dirty="0">
                <a:solidFill>
                  <a:srgbClr val="FFFF00"/>
                </a:solidFill>
              </a:rPr>
              <a:t>WW2</a:t>
            </a:r>
          </a:p>
        </p:txBody>
      </p:sp>
      <p:sp>
        <p:nvSpPr>
          <p:cNvPr id="53" name="TextBox 52">
            <a:extLst>
              <a:ext uri="{FF2B5EF4-FFF2-40B4-BE49-F238E27FC236}">
                <a16:creationId xmlns:a16="http://schemas.microsoft.com/office/drawing/2014/main" id="{1577B275-F924-7F47-A19A-6775890DD9B3}"/>
              </a:ext>
            </a:extLst>
          </p:cNvPr>
          <p:cNvSpPr txBox="1"/>
          <p:nvPr/>
        </p:nvSpPr>
        <p:spPr>
          <a:xfrm>
            <a:off x="6140650" y="3141976"/>
            <a:ext cx="794216" cy="369332"/>
          </a:xfrm>
          <a:prstGeom prst="rect">
            <a:avLst/>
          </a:prstGeom>
          <a:noFill/>
        </p:spPr>
        <p:txBody>
          <a:bodyPr wrap="square" rtlCol="0">
            <a:spAutoFit/>
          </a:bodyPr>
          <a:lstStyle/>
          <a:p>
            <a:pPr algn="ctr"/>
            <a:r>
              <a:rPr lang="en-US" dirty="0">
                <a:solidFill>
                  <a:srgbClr val="FFFF00"/>
                </a:solidFill>
              </a:rPr>
              <a:t>Ipsus</a:t>
            </a:r>
          </a:p>
        </p:txBody>
      </p:sp>
      <p:sp>
        <p:nvSpPr>
          <p:cNvPr id="54" name="TextBox 53">
            <a:extLst>
              <a:ext uri="{FF2B5EF4-FFF2-40B4-BE49-F238E27FC236}">
                <a16:creationId xmlns:a16="http://schemas.microsoft.com/office/drawing/2014/main" id="{958929BD-ACCE-4646-BA41-17B85F61F572}"/>
              </a:ext>
            </a:extLst>
          </p:cNvPr>
          <p:cNvSpPr txBox="1"/>
          <p:nvPr/>
        </p:nvSpPr>
        <p:spPr>
          <a:xfrm>
            <a:off x="6464332" y="3498894"/>
            <a:ext cx="1322390" cy="369332"/>
          </a:xfrm>
          <a:prstGeom prst="rect">
            <a:avLst/>
          </a:prstGeom>
          <a:noFill/>
        </p:spPr>
        <p:txBody>
          <a:bodyPr wrap="square" rtlCol="0">
            <a:spAutoFit/>
          </a:bodyPr>
          <a:lstStyle/>
          <a:p>
            <a:pPr algn="ctr"/>
            <a:r>
              <a:rPr lang="en-US" dirty="0">
                <a:solidFill>
                  <a:srgbClr val="FFFF00"/>
                </a:solidFill>
              </a:rPr>
              <a:t>Heraclea</a:t>
            </a:r>
          </a:p>
        </p:txBody>
      </p:sp>
      <p:sp>
        <p:nvSpPr>
          <p:cNvPr id="56" name="TextBox 55">
            <a:extLst>
              <a:ext uri="{FF2B5EF4-FFF2-40B4-BE49-F238E27FC236}">
                <a16:creationId xmlns:a16="http://schemas.microsoft.com/office/drawing/2014/main" id="{1CAF778E-6998-1644-BB58-91C3FB3005FB}"/>
              </a:ext>
            </a:extLst>
          </p:cNvPr>
          <p:cNvSpPr txBox="1"/>
          <p:nvPr/>
        </p:nvSpPr>
        <p:spPr>
          <a:xfrm>
            <a:off x="7000253" y="2493943"/>
            <a:ext cx="1354666" cy="369332"/>
          </a:xfrm>
          <a:prstGeom prst="rect">
            <a:avLst/>
          </a:prstGeom>
          <a:noFill/>
        </p:spPr>
        <p:txBody>
          <a:bodyPr wrap="square" rtlCol="0">
            <a:spAutoFit/>
          </a:bodyPr>
          <a:lstStyle/>
          <a:p>
            <a:pPr algn="ctr"/>
            <a:r>
              <a:rPr lang="en-US" dirty="0">
                <a:solidFill>
                  <a:srgbClr val="FFFF00"/>
                </a:solidFill>
              </a:rPr>
              <a:t>Asculum</a:t>
            </a:r>
          </a:p>
        </p:txBody>
      </p:sp>
      <p:sp>
        <p:nvSpPr>
          <p:cNvPr id="57" name="TextBox 56">
            <a:extLst>
              <a:ext uri="{FF2B5EF4-FFF2-40B4-BE49-F238E27FC236}">
                <a16:creationId xmlns:a16="http://schemas.microsoft.com/office/drawing/2014/main" id="{84094785-17E3-B443-9D98-C42EF5201B7B}"/>
              </a:ext>
            </a:extLst>
          </p:cNvPr>
          <p:cNvSpPr txBox="1"/>
          <p:nvPr/>
        </p:nvSpPr>
        <p:spPr>
          <a:xfrm>
            <a:off x="8642126" y="2867909"/>
            <a:ext cx="1692246" cy="369332"/>
          </a:xfrm>
          <a:prstGeom prst="rect">
            <a:avLst/>
          </a:prstGeom>
          <a:noFill/>
        </p:spPr>
        <p:txBody>
          <a:bodyPr wrap="square" rtlCol="0">
            <a:spAutoFit/>
          </a:bodyPr>
          <a:lstStyle/>
          <a:p>
            <a:pPr algn="ctr"/>
            <a:r>
              <a:rPr lang="en-US" dirty="0">
                <a:solidFill>
                  <a:srgbClr val="FFFF00"/>
                </a:solidFill>
              </a:rPr>
              <a:t>Beneventum</a:t>
            </a:r>
          </a:p>
        </p:txBody>
      </p:sp>
      <p:sp>
        <p:nvSpPr>
          <p:cNvPr id="3" name="Arc 2">
            <a:extLst>
              <a:ext uri="{FF2B5EF4-FFF2-40B4-BE49-F238E27FC236}">
                <a16:creationId xmlns:a16="http://schemas.microsoft.com/office/drawing/2014/main" id="{D47AF066-E2FD-1D42-AA7F-954913A489C3}"/>
              </a:ext>
            </a:extLst>
          </p:cNvPr>
          <p:cNvSpPr/>
          <p:nvPr/>
        </p:nvSpPr>
        <p:spPr>
          <a:xfrm>
            <a:off x="2417108" y="1684796"/>
            <a:ext cx="6868516" cy="1895525"/>
          </a:xfrm>
          <a:prstGeom prst="arc">
            <a:avLst>
              <a:gd name="adj1" fmla="val 10821852"/>
              <a:gd name="adj2" fmla="val 0"/>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FB809950-FBFB-184D-B154-BE5931950085}"/>
              </a:ext>
            </a:extLst>
          </p:cNvPr>
          <p:cNvSpPr txBox="1"/>
          <p:nvPr/>
        </p:nvSpPr>
        <p:spPr>
          <a:xfrm>
            <a:off x="4902614" y="1774595"/>
            <a:ext cx="1989171" cy="369332"/>
          </a:xfrm>
          <a:prstGeom prst="rect">
            <a:avLst/>
          </a:prstGeom>
          <a:noFill/>
        </p:spPr>
        <p:txBody>
          <a:bodyPr wrap="square" rtlCol="0">
            <a:spAutoFit/>
          </a:bodyPr>
          <a:lstStyle/>
          <a:p>
            <a:pPr algn="ctr"/>
            <a:r>
              <a:rPr lang="en-US" b="1" dirty="0">
                <a:solidFill>
                  <a:schemeClr val="accent6">
                    <a:lumMod val="40000"/>
                    <a:lumOff val="60000"/>
                  </a:schemeClr>
                </a:solidFill>
              </a:rPr>
              <a:t>Info War</a:t>
            </a:r>
          </a:p>
        </p:txBody>
      </p:sp>
      <p:sp>
        <p:nvSpPr>
          <p:cNvPr id="59" name="TextBox 58">
            <a:extLst>
              <a:ext uri="{FF2B5EF4-FFF2-40B4-BE49-F238E27FC236}">
                <a16:creationId xmlns:a16="http://schemas.microsoft.com/office/drawing/2014/main" id="{1284E606-DFA9-4545-A939-7313F460DE3A}"/>
              </a:ext>
            </a:extLst>
          </p:cNvPr>
          <p:cNvSpPr txBox="1"/>
          <p:nvPr/>
        </p:nvSpPr>
        <p:spPr>
          <a:xfrm>
            <a:off x="1680179" y="5143783"/>
            <a:ext cx="1354666" cy="369332"/>
          </a:xfrm>
          <a:prstGeom prst="rect">
            <a:avLst/>
          </a:prstGeom>
          <a:noFill/>
        </p:spPr>
        <p:txBody>
          <a:bodyPr wrap="square" rtlCol="0">
            <a:spAutoFit/>
          </a:bodyPr>
          <a:lstStyle/>
          <a:p>
            <a:pPr algn="ctr"/>
            <a:r>
              <a:rPr lang="en-US" dirty="0">
                <a:solidFill>
                  <a:schemeClr val="accent6">
                    <a:lumMod val="40000"/>
                    <a:lumOff val="60000"/>
                  </a:schemeClr>
                </a:solidFill>
              </a:rPr>
              <a:t>WWW</a:t>
            </a:r>
          </a:p>
        </p:txBody>
      </p:sp>
      <p:sp>
        <p:nvSpPr>
          <p:cNvPr id="60" name="TextBox 59">
            <a:extLst>
              <a:ext uri="{FF2B5EF4-FFF2-40B4-BE49-F238E27FC236}">
                <a16:creationId xmlns:a16="http://schemas.microsoft.com/office/drawing/2014/main" id="{CE22A580-4DF4-8C4E-B7BC-BB8D36CB230F}"/>
              </a:ext>
            </a:extLst>
          </p:cNvPr>
          <p:cNvSpPr txBox="1"/>
          <p:nvPr/>
        </p:nvSpPr>
        <p:spPr>
          <a:xfrm>
            <a:off x="5921735" y="6343349"/>
            <a:ext cx="1925473" cy="369332"/>
          </a:xfrm>
          <a:prstGeom prst="rect">
            <a:avLst/>
          </a:prstGeom>
          <a:noFill/>
        </p:spPr>
        <p:txBody>
          <a:bodyPr wrap="square" rtlCol="0">
            <a:spAutoFit/>
          </a:bodyPr>
          <a:lstStyle/>
          <a:p>
            <a:pPr algn="ctr"/>
            <a:r>
              <a:rPr lang="en-US" dirty="0">
                <a:solidFill>
                  <a:srgbClr val="FFFF00"/>
                </a:solidFill>
              </a:rPr>
              <a:t>War on 2 Fronts</a:t>
            </a:r>
          </a:p>
        </p:txBody>
      </p:sp>
      <p:sp>
        <p:nvSpPr>
          <p:cNvPr id="62" name="TextBox 61">
            <a:extLst>
              <a:ext uri="{FF2B5EF4-FFF2-40B4-BE49-F238E27FC236}">
                <a16:creationId xmlns:a16="http://schemas.microsoft.com/office/drawing/2014/main" id="{41E08309-18B8-9349-A1AB-8CAD38FB1248}"/>
              </a:ext>
            </a:extLst>
          </p:cNvPr>
          <p:cNvSpPr txBox="1"/>
          <p:nvPr/>
        </p:nvSpPr>
        <p:spPr>
          <a:xfrm>
            <a:off x="5810304" y="2397257"/>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a:t>
            </a:r>
          </a:p>
        </p:txBody>
      </p:sp>
      <p:sp>
        <p:nvSpPr>
          <p:cNvPr id="63" name="TextBox 62">
            <a:extLst>
              <a:ext uri="{FF2B5EF4-FFF2-40B4-BE49-F238E27FC236}">
                <a16:creationId xmlns:a16="http://schemas.microsoft.com/office/drawing/2014/main" id="{4401E814-EF13-6742-9629-F7CBC1FD37C9}"/>
              </a:ext>
            </a:extLst>
          </p:cNvPr>
          <p:cNvSpPr txBox="1"/>
          <p:nvPr/>
        </p:nvSpPr>
        <p:spPr>
          <a:xfrm>
            <a:off x="7029136" y="2213291"/>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a:t>
            </a:r>
          </a:p>
        </p:txBody>
      </p:sp>
      <p:sp>
        <p:nvSpPr>
          <p:cNvPr id="64" name="TextBox 63">
            <a:extLst>
              <a:ext uri="{FF2B5EF4-FFF2-40B4-BE49-F238E27FC236}">
                <a16:creationId xmlns:a16="http://schemas.microsoft.com/office/drawing/2014/main" id="{3F0602D8-DE03-624A-A378-3C7665640671}"/>
              </a:ext>
            </a:extLst>
          </p:cNvPr>
          <p:cNvSpPr txBox="1"/>
          <p:nvPr/>
        </p:nvSpPr>
        <p:spPr>
          <a:xfrm>
            <a:off x="6432056" y="3150616"/>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a:t>
            </a:r>
          </a:p>
        </p:txBody>
      </p:sp>
      <p:sp>
        <p:nvSpPr>
          <p:cNvPr id="65" name="TextBox 64">
            <a:extLst>
              <a:ext uri="{FF2B5EF4-FFF2-40B4-BE49-F238E27FC236}">
                <a16:creationId xmlns:a16="http://schemas.microsoft.com/office/drawing/2014/main" id="{520EAD65-D1E5-264E-B9F5-75B93CB2EEFB}"/>
              </a:ext>
            </a:extLst>
          </p:cNvPr>
          <p:cNvSpPr txBox="1"/>
          <p:nvPr/>
        </p:nvSpPr>
        <p:spPr>
          <a:xfrm>
            <a:off x="1712873" y="3023386"/>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KN</a:t>
            </a:r>
          </a:p>
        </p:txBody>
      </p:sp>
      <p:sp>
        <p:nvSpPr>
          <p:cNvPr id="66" name="TextBox 65">
            <a:extLst>
              <a:ext uri="{FF2B5EF4-FFF2-40B4-BE49-F238E27FC236}">
                <a16:creationId xmlns:a16="http://schemas.microsoft.com/office/drawing/2014/main" id="{F1115DAF-3C67-3441-8A7E-917782C2CDE1}"/>
              </a:ext>
            </a:extLst>
          </p:cNvPr>
          <p:cNvSpPr txBox="1"/>
          <p:nvPr/>
        </p:nvSpPr>
        <p:spPr>
          <a:xfrm>
            <a:off x="8794944" y="2611750"/>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KN</a:t>
            </a:r>
          </a:p>
        </p:txBody>
      </p:sp>
      <p:sp>
        <p:nvSpPr>
          <p:cNvPr id="68" name="TextBox 67">
            <a:extLst>
              <a:ext uri="{FF2B5EF4-FFF2-40B4-BE49-F238E27FC236}">
                <a16:creationId xmlns:a16="http://schemas.microsoft.com/office/drawing/2014/main" id="{6E711A81-99FD-4E43-A159-7324D07CD8E5}"/>
              </a:ext>
            </a:extLst>
          </p:cNvPr>
          <p:cNvSpPr txBox="1"/>
          <p:nvPr/>
        </p:nvSpPr>
        <p:spPr>
          <a:xfrm>
            <a:off x="2554478" y="3749941"/>
            <a:ext cx="677333" cy="369332"/>
          </a:xfrm>
          <a:prstGeom prst="rect">
            <a:avLst/>
          </a:prstGeom>
          <a:noFill/>
        </p:spPr>
        <p:txBody>
          <a:bodyPr wrap="square" rtlCol="0">
            <a:spAutoFit/>
          </a:bodyPr>
          <a:lstStyle/>
          <a:p>
            <a:pPr algn="ctr"/>
            <a:r>
              <a:rPr lang="en-US" dirty="0"/>
              <a:t>‘91</a:t>
            </a:r>
          </a:p>
        </p:txBody>
      </p:sp>
      <p:cxnSp>
        <p:nvCxnSpPr>
          <p:cNvPr id="70" name="Straight Connector 69">
            <a:extLst>
              <a:ext uri="{FF2B5EF4-FFF2-40B4-BE49-F238E27FC236}">
                <a16:creationId xmlns:a16="http://schemas.microsoft.com/office/drawing/2014/main" id="{DFE0A66B-8415-9648-AF1D-FD6116CB1822}"/>
              </a:ext>
            </a:extLst>
          </p:cNvPr>
          <p:cNvCxnSpPr>
            <a:cxnSpLocks/>
          </p:cNvCxnSpPr>
          <p:nvPr/>
        </p:nvCxnSpPr>
        <p:spPr>
          <a:xfrm flipV="1">
            <a:off x="10863114" y="3986095"/>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C3D4820-22F3-5B4D-AC4C-CA91C2B86A01}"/>
              </a:ext>
            </a:extLst>
          </p:cNvPr>
          <p:cNvCxnSpPr>
            <a:cxnSpLocks/>
          </p:cNvCxnSpPr>
          <p:nvPr/>
        </p:nvCxnSpPr>
        <p:spPr>
          <a:xfrm>
            <a:off x="9472277" y="4307633"/>
            <a:ext cx="1397722" cy="57"/>
          </a:xfrm>
          <a:prstGeom prst="line">
            <a:avLst/>
          </a:prstGeom>
          <a:ln w="44450">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FEC2DD4D-3281-E042-8EB6-955DA06F92C4}"/>
              </a:ext>
            </a:extLst>
          </p:cNvPr>
          <p:cNvSpPr txBox="1"/>
          <p:nvPr/>
        </p:nvSpPr>
        <p:spPr>
          <a:xfrm>
            <a:off x="10185781" y="3530111"/>
            <a:ext cx="1354666" cy="369332"/>
          </a:xfrm>
          <a:prstGeom prst="rect">
            <a:avLst/>
          </a:prstGeom>
          <a:noFill/>
        </p:spPr>
        <p:txBody>
          <a:bodyPr wrap="square" rtlCol="0">
            <a:spAutoFit/>
          </a:bodyPr>
          <a:lstStyle/>
          <a:p>
            <a:pPr algn="ctr"/>
            <a:r>
              <a:rPr lang="en-US" dirty="0"/>
              <a:t>SL</a:t>
            </a:r>
          </a:p>
        </p:txBody>
      </p:sp>
      <p:sp>
        <p:nvSpPr>
          <p:cNvPr id="74" name="TextBox 73">
            <a:extLst>
              <a:ext uri="{FF2B5EF4-FFF2-40B4-BE49-F238E27FC236}">
                <a16:creationId xmlns:a16="http://schemas.microsoft.com/office/drawing/2014/main" id="{EF6407B4-A13A-FF46-8E9A-48617492C94A}"/>
              </a:ext>
            </a:extLst>
          </p:cNvPr>
          <p:cNvSpPr txBox="1"/>
          <p:nvPr/>
        </p:nvSpPr>
        <p:spPr>
          <a:xfrm>
            <a:off x="10222751" y="4434352"/>
            <a:ext cx="1354666" cy="369332"/>
          </a:xfrm>
          <a:prstGeom prst="rect">
            <a:avLst/>
          </a:prstGeom>
          <a:noFill/>
        </p:spPr>
        <p:txBody>
          <a:bodyPr wrap="square" rtlCol="0">
            <a:spAutoFit/>
          </a:bodyPr>
          <a:lstStyle/>
          <a:p>
            <a:pPr algn="ctr"/>
            <a:r>
              <a:rPr lang="en-US" dirty="0"/>
              <a:t>Vs 41</a:t>
            </a:r>
          </a:p>
        </p:txBody>
      </p:sp>
      <p:sp>
        <p:nvSpPr>
          <p:cNvPr id="78" name="Arc 77">
            <a:extLst>
              <a:ext uri="{FF2B5EF4-FFF2-40B4-BE49-F238E27FC236}">
                <a16:creationId xmlns:a16="http://schemas.microsoft.com/office/drawing/2014/main" id="{219A0C8F-2C63-1F48-92B9-E070636159AD}"/>
              </a:ext>
            </a:extLst>
          </p:cNvPr>
          <p:cNvSpPr/>
          <p:nvPr/>
        </p:nvSpPr>
        <p:spPr>
          <a:xfrm>
            <a:off x="7114241" y="2333260"/>
            <a:ext cx="3725619" cy="2019763"/>
          </a:xfrm>
          <a:prstGeom prst="arc">
            <a:avLst>
              <a:gd name="adj1" fmla="val 16759183"/>
              <a:gd name="adj2" fmla="val 0"/>
            </a:avLst>
          </a:prstGeom>
          <a:ln w="28575">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46485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dissolv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dissolve">
                                      <p:cBhvr>
                                        <p:cTn id="27" dur="500"/>
                                        <p:tgtEl>
                                          <p:spTgt spid="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dissolv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dissolve">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dissolve">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dissolve">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dissolve">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dissolve">
                                      <p:cBhvr>
                                        <p:cTn id="55" dur="500"/>
                                        <p:tgtEl>
                                          <p:spTgt spid="58"/>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dissolve">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dissolve">
                                      <p:cBhvr>
                                        <p:cTn id="63" dur="500"/>
                                        <p:tgtEl>
                                          <p:spTgt spid="59"/>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dissolve">
                                      <p:cBhvr>
                                        <p:cTn id="68" dur="500"/>
                                        <p:tgtEl>
                                          <p:spTgt spid="60"/>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dissolve">
                                      <p:cBhvr>
                                        <p:cTn id="73" dur="500"/>
                                        <p:tgtEl>
                                          <p:spTgt spid="65"/>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dissolve">
                                      <p:cBhvr>
                                        <p:cTn id="78" dur="500"/>
                                        <p:tgtEl>
                                          <p:spTgt spid="62"/>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dissolve">
                                      <p:cBhvr>
                                        <p:cTn id="83" dur="500"/>
                                        <p:tgtEl>
                                          <p:spTgt spid="63"/>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dissolve">
                                      <p:cBhvr>
                                        <p:cTn id="88" dur="500"/>
                                        <p:tgtEl>
                                          <p:spTgt spid="66"/>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dissolve">
                                      <p:cBhvr>
                                        <p:cTn id="93" dur="500"/>
                                        <p:tgtEl>
                                          <p:spTgt spid="6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71"/>
                                        </p:tgtEl>
                                        <p:attrNameLst>
                                          <p:attrName>style.visibility</p:attrName>
                                        </p:attrNameLst>
                                      </p:cBhvr>
                                      <p:to>
                                        <p:strVal val="visible"/>
                                      </p:to>
                                    </p:set>
                                    <p:anim calcmode="lin" valueType="num">
                                      <p:cBhvr additive="base">
                                        <p:cTn id="98" dur="500" fill="hold"/>
                                        <p:tgtEl>
                                          <p:spTgt spid="71"/>
                                        </p:tgtEl>
                                        <p:attrNameLst>
                                          <p:attrName>ppt_x</p:attrName>
                                        </p:attrNameLst>
                                      </p:cBhvr>
                                      <p:tavLst>
                                        <p:tav tm="0">
                                          <p:val>
                                            <p:strVal val="#ppt_x"/>
                                          </p:val>
                                        </p:tav>
                                        <p:tav tm="100000">
                                          <p:val>
                                            <p:strVal val="#ppt_x"/>
                                          </p:val>
                                        </p:tav>
                                      </p:tavLst>
                                    </p:anim>
                                    <p:anim calcmode="lin" valueType="num">
                                      <p:cBhvr additive="base">
                                        <p:cTn id="99" dur="500" fill="hold"/>
                                        <p:tgtEl>
                                          <p:spTgt spid="71"/>
                                        </p:tgtEl>
                                        <p:attrNameLst>
                                          <p:attrName>ppt_y</p:attrName>
                                        </p:attrNameLst>
                                      </p:cBhvr>
                                      <p:tavLst>
                                        <p:tav tm="0">
                                          <p:val>
                                            <p:strVal val="1+#ppt_h/2"/>
                                          </p:val>
                                        </p:tav>
                                        <p:tav tm="100000">
                                          <p:val>
                                            <p:strVal val="#ppt_y"/>
                                          </p:val>
                                        </p:tav>
                                      </p:tavLst>
                                    </p:anim>
                                  </p:childTnLst>
                                </p:cTn>
                              </p:par>
                              <p:par>
                                <p:cTn id="100" presetID="2" presetClass="entr" presetSubtype="4" fill="hold" nodeType="withEffect">
                                  <p:stCondLst>
                                    <p:cond delay="0"/>
                                  </p:stCondLst>
                                  <p:childTnLst>
                                    <p:set>
                                      <p:cBhvr>
                                        <p:cTn id="101" dur="1" fill="hold">
                                          <p:stCondLst>
                                            <p:cond delay="0"/>
                                          </p:stCondLst>
                                        </p:cTn>
                                        <p:tgtEl>
                                          <p:spTgt spid="70"/>
                                        </p:tgtEl>
                                        <p:attrNameLst>
                                          <p:attrName>style.visibility</p:attrName>
                                        </p:attrNameLst>
                                      </p:cBhvr>
                                      <p:to>
                                        <p:strVal val="visible"/>
                                      </p:to>
                                    </p:set>
                                    <p:anim calcmode="lin" valueType="num">
                                      <p:cBhvr additive="base">
                                        <p:cTn id="102" dur="500" fill="hold"/>
                                        <p:tgtEl>
                                          <p:spTgt spid="70"/>
                                        </p:tgtEl>
                                        <p:attrNameLst>
                                          <p:attrName>ppt_x</p:attrName>
                                        </p:attrNameLst>
                                      </p:cBhvr>
                                      <p:tavLst>
                                        <p:tav tm="0">
                                          <p:val>
                                            <p:strVal val="#ppt_x"/>
                                          </p:val>
                                        </p:tav>
                                        <p:tav tm="100000">
                                          <p:val>
                                            <p:strVal val="#ppt_x"/>
                                          </p:val>
                                        </p:tav>
                                      </p:tavLst>
                                    </p:anim>
                                    <p:anim calcmode="lin" valueType="num">
                                      <p:cBhvr additive="base">
                                        <p:cTn id="103" dur="500" fill="hold"/>
                                        <p:tgtEl>
                                          <p:spTgt spid="70"/>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72"/>
                                        </p:tgtEl>
                                        <p:attrNameLst>
                                          <p:attrName>style.visibility</p:attrName>
                                        </p:attrNameLst>
                                      </p:cBhvr>
                                      <p:to>
                                        <p:strVal val="visible"/>
                                      </p:to>
                                    </p:set>
                                    <p:anim calcmode="lin" valueType="num">
                                      <p:cBhvr additive="base">
                                        <p:cTn id="106" dur="500" fill="hold"/>
                                        <p:tgtEl>
                                          <p:spTgt spid="72"/>
                                        </p:tgtEl>
                                        <p:attrNameLst>
                                          <p:attrName>ppt_x</p:attrName>
                                        </p:attrNameLst>
                                      </p:cBhvr>
                                      <p:tavLst>
                                        <p:tav tm="0">
                                          <p:val>
                                            <p:strVal val="#ppt_x"/>
                                          </p:val>
                                        </p:tav>
                                        <p:tav tm="100000">
                                          <p:val>
                                            <p:strVal val="#ppt_x"/>
                                          </p:val>
                                        </p:tav>
                                      </p:tavLst>
                                    </p:anim>
                                    <p:anim calcmode="lin" valueType="num">
                                      <p:cBhvr additive="base">
                                        <p:cTn id="107" dur="500" fill="hold"/>
                                        <p:tgtEl>
                                          <p:spTgt spid="72"/>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78"/>
                                        </p:tgtEl>
                                        <p:attrNameLst>
                                          <p:attrName>style.visibility</p:attrName>
                                        </p:attrNameLst>
                                      </p:cBhvr>
                                      <p:to>
                                        <p:strVal val="visible"/>
                                      </p:to>
                                    </p:set>
                                    <p:anim calcmode="lin" valueType="num">
                                      <p:cBhvr additive="base">
                                        <p:cTn id="110" dur="500" fill="hold"/>
                                        <p:tgtEl>
                                          <p:spTgt spid="78"/>
                                        </p:tgtEl>
                                        <p:attrNameLst>
                                          <p:attrName>ppt_x</p:attrName>
                                        </p:attrNameLst>
                                      </p:cBhvr>
                                      <p:tavLst>
                                        <p:tav tm="0">
                                          <p:val>
                                            <p:strVal val="#ppt_x"/>
                                          </p:val>
                                        </p:tav>
                                        <p:tav tm="100000">
                                          <p:val>
                                            <p:strVal val="#ppt_x"/>
                                          </p:val>
                                        </p:tav>
                                      </p:tavLst>
                                    </p:anim>
                                    <p:anim calcmode="lin" valueType="num">
                                      <p:cBhvr additive="base">
                                        <p:cTn id="111" dur="500" fill="hold"/>
                                        <p:tgtEl>
                                          <p:spTgt spid="78"/>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74"/>
                                        </p:tgtEl>
                                        <p:attrNameLst>
                                          <p:attrName>style.visibility</p:attrName>
                                        </p:attrNameLst>
                                      </p:cBhvr>
                                      <p:to>
                                        <p:strVal val="visible"/>
                                      </p:to>
                                    </p:set>
                                    <p:anim calcmode="lin" valueType="num">
                                      <p:cBhvr additive="base">
                                        <p:cTn id="114" dur="500" fill="hold"/>
                                        <p:tgtEl>
                                          <p:spTgt spid="74"/>
                                        </p:tgtEl>
                                        <p:attrNameLst>
                                          <p:attrName>ppt_x</p:attrName>
                                        </p:attrNameLst>
                                      </p:cBhvr>
                                      <p:tavLst>
                                        <p:tav tm="0">
                                          <p:val>
                                            <p:strVal val="#ppt_x"/>
                                          </p:val>
                                        </p:tav>
                                        <p:tav tm="100000">
                                          <p:val>
                                            <p:strVal val="#ppt_x"/>
                                          </p:val>
                                        </p:tav>
                                      </p:tavLst>
                                    </p:anim>
                                    <p:anim calcmode="lin" valueType="num">
                                      <p:cBhvr additive="base">
                                        <p:cTn id="115"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7" grpId="0" animBg="1"/>
      <p:bldP spid="48" grpId="0"/>
      <p:bldP spid="49" grpId="0"/>
      <p:bldP spid="51" grpId="0"/>
      <p:bldP spid="53" grpId="0"/>
      <p:bldP spid="54" grpId="0"/>
      <p:bldP spid="56" grpId="0"/>
      <p:bldP spid="57" grpId="0"/>
      <p:bldP spid="3" grpId="0" animBg="1"/>
      <p:bldP spid="58" grpId="0"/>
      <p:bldP spid="59" grpId="0"/>
      <p:bldP spid="60" grpId="0"/>
      <p:bldP spid="62" grpId="0"/>
      <p:bldP spid="63" grpId="0"/>
      <p:bldP spid="65" grpId="0"/>
      <p:bldP spid="66" grpId="0"/>
      <p:bldP spid="68" grpId="0"/>
      <p:bldP spid="72" grpId="0"/>
      <p:bldP spid="74" grpId="0"/>
      <p:bldP spid="7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History of Rome in Dan. 11</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18769" y="296778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22290" y="26228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6802195" y="26448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509678" y="26228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47215" y="26448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Arc 18">
            <a:extLst>
              <a:ext uri="{FF2B5EF4-FFF2-40B4-BE49-F238E27FC236}">
                <a16:creationId xmlns:a16="http://schemas.microsoft.com/office/drawing/2014/main" id="{F0E2146A-E077-9F45-851F-26AE827DDA37}"/>
              </a:ext>
            </a:extLst>
          </p:cNvPr>
          <p:cNvSpPr/>
          <p:nvPr/>
        </p:nvSpPr>
        <p:spPr>
          <a:xfrm>
            <a:off x="6802195" y="2322095"/>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FCBD8D15-618F-ED4B-AE90-80FC816A852C}"/>
              </a:ext>
            </a:extLst>
          </p:cNvPr>
          <p:cNvSpPr/>
          <p:nvPr/>
        </p:nvSpPr>
        <p:spPr>
          <a:xfrm rot="19306840">
            <a:off x="9020752" y="2872110"/>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F181E311-E09F-244D-B3A6-3129437C9782}"/>
              </a:ext>
            </a:extLst>
          </p:cNvPr>
          <p:cNvSpPr txBox="1"/>
          <p:nvPr/>
        </p:nvSpPr>
        <p:spPr>
          <a:xfrm>
            <a:off x="3832344" y="1976552"/>
            <a:ext cx="1354666" cy="646331"/>
          </a:xfrm>
          <a:prstGeom prst="rect">
            <a:avLst/>
          </a:prstGeom>
          <a:noFill/>
        </p:spPr>
        <p:txBody>
          <a:bodyPr wrap="square" rtlCol="0">
            <a:spAutoFit/>
          </a:bodyPr>
          <a:lstStyle/>
          <a:p>
            <a:pPr algn="ctr"/>
            <a:r>
              <a:rPr lang="en-US" dirty="0"/>
              <a:t>Glorious Land</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641436" y="3151337"/>
            <a:ext cx="1354666" cy="369332"/>
          </a:xfrm>
          <a:prstGeom prst="rect">
            <a:avLst/>
          </a:prstGeom>
          <a:noFill/>
        </p:spPr>
        <p:txBody>
          <a:bodyPr wrap="square" rtlCol="0">
            <a:spAutoFit/>
          </a:bodyPr>
          <a:lstStyle/>
          <a:p>
            <a:pPr algn="ctr"/>
            <a:r>
              <a:rPr lang="en-US" dirty="0"/>
              <a:t>65 BC</a:t>
            </a:r>
          </a:p>
        </p:txBody>
      </p:sp>
      <p:sp>
        <p:nvSpPr>
          <p:cNvPr id="34" name="TextBox 33">
            <a:extLst>
              <a:ext uri="{FF2B5EF4-FFF2-40B4-BE49-F238E27FC236}">
                <a16:creationId xmlns:a16="http://schemas.microsoft.com/office/drawing/2014/main" id="{13B780E8-45F9-4E46-9E4E-3622ED8A9378}"/>
              </a:ext>
            </a:extLst>
          </p:cNvPr>
          <p:cNvSpPr txBox="1"/>
          <p:nvPr/>
        </p:nvSpPr>
        <p:spPr>
          <a:xfrm>
            <a:off x="10151534" y="2469658"/>
            <a:ext cx="1354666" cy="369332"/>
          </a:xfrm>
          <a:prstGeom prst="rect">
            <a:avLst/>
          </a:prstGeom>
          <a:noFill/>
        </p:spPr>
        <p:txBody>
          <a:bodyPr wrap="square" rtlCol="0">
            <a:spAutoFit/>
          </a:bodyPr>
          <a:lstStyle/>
          <a:p>
            <a:pPr algn="ctr"/>
            <a:r>
              <a:rPr lang="en-US" dirty="0"/>
              <a:t>Rome Falls</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41436" y="1992772"/>
            <a:ext cx="1354666" cy="369332"/>
          </a:xfrm>
          <a:prstGeom prst="rect">
            <a:avLst/>
          </a:prstGeom>
          <a:noFill/>
        </p:spPr>
        <p:txBody>
          <a:bodyPr wrap="square" rtlCol="0">
            <a:spAutoFit/>
          </a:bodyPr>
          <a:lstStyle/>
          <a:p>
            <a:pPr algn="ctr"/>
            <a:r>
              <a:rPr lang="en-US" dirty="0"/>
              <a:t>KN - Syria</a:t>
            </a:r>
          </a:p>
        </p:txBody>
      </p:sp>
      <p:sp>
        <p:nvSpPr>
          <p:cNvPr id="36" name="TextBox 35">
            <a:extLst>
              <a:ext uri="{FF2B5EF4-FFF2-40B4-BE49-F238E27FC236}">
                <a16:creationId xmlns:a16="http://schemas.microsoft.com/office/drawing/2014/main" id="{EB84B89A-1F64-A942-8F84-26EADD2A29A5}"/>
              </a:ext>
            </a:extLst>
          </p:cNvPr>
          <p:cNvSpPr txBox="1"/>
          <p:nvPr/>
        </p:nvSpPr>
        <p:spPr>
          <a:xfrm>
            <a:off x="6085584" y="1996385"/>
            <a:ext cx="1354666" cy="369332"/>
          </a:xfrm>
          <a:prstGeom prst="rect">
            <a:avLst/>
          </a:prstGeom>
          <a:noFill/>
        </p:spPr>
        <p:txBody>
          <a:bodyPr wrap="square" rtlCol="0">
            <a:spAutoFit/>
          </a:bodyPr>
          <a:lstStyle/>
          <a:p>
            <a:pPr algn="ctr"/>
            <a:r>
              <a:rPr lang="en-US" dirty="0"/>
              <a:t>Egypt</a:t>
            </a:r>
          </a:p>
        </p:txBody>
      </p:sp>
      <p:sp>
        <p:nvSpPr>
          <p:cNvPr id="37" name="TextBox 36">
            <a:extLst>
              <a:ext uri="{FF2B5EF4-FFF2-40B4-BE49-F238E27FC236}">
                <a16:creationId xmlns:a16="http://schemas.microsoft.com/office/drawing/2014/main" id="{1FA9D6B5-E273-3347-BC2E-D8B9DA01E956}"/>
              </a:ext>
            </a:extLst>
          </p:cNvPr>
          <p:cNvSpPr txBox="1"/>
          <p:nvPr/>
        </p:nvSpPr>
        <p:spPr>
          <a:xfrm>
            <a:off x="7415216" y="2534557"/>
            <a:ext cx="1354666" cy="369332"/>
          </a:xfrm>
          <a:prstGeom prst="rect">
            <a:avLst/>
          </a:prstGeom>
          <a:noFill/>
        </p:spPr>
        <p:txBody>
          <a:bodyPr wrap="square" rtlCol="0">
            <a:spAutoFit/>
          </a:bodyPr>
          <a:lstStyle/>
          <a:p>
            <a:pPr algn="ctr"/>
            <a:r>
              <a:rPr lang="en-US" dirty="0"/>
              <a:t>360 </a:t>
            </a:r>
            <a:r>
              <a:rPr lang="en-US" dirty="0" err="1"/>
              <a:t>yrs</a:t>
            </a:r>
            <a:endParaRPr lang="en-US" dirty="0"/>
          </a:p>
        </p:txBody>
      </p:sp>
      <p:sp>
        <p:nvSpPr>
          <p:cNvPr id="38" name="TextBox 37">
            <a:extLst>
              <a:ext uri="{FF2B5EF4-FFF2-40B4-BE49-F238E27FC236}">
                <a16:creationId xmlns:a16="http://schemas.microsoft.com/office/drawing/2014/main" id="{2EB6158C-4E20-AD47-AAC0-294874CA2642}"/>
              </a:ext>
            </a:extLst>
          </p:cNvPr>
          <p:cNvSpPr txBox="1"/>
          <p:nvPr/>
        </p:nvSpPr>
        <p:spPr>
          <a:xfrm>
            <a:off x="3828822" y="3151337"/>
            <a:ext cx="1354666" cy="369332"/>
          </a:xfrm>
          <a:prstGeom prst="rect">
            <a:avLst/>
          </a:prstGeom>
          <a:noFill/>
        </p:spPr>
        <p:txBody>
          <a:bodyPr wrap="square" rtlCol="0">
            <a:spAutoFit/>
          </a:bodyPr>
          <a:lstStyle/>
          <a:p>
            <a:pPr algn="ctr"/>
            <a:r>
              <a:rPr lang="en-US" dirty="0"/>
              <a:t>63 BC</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21338" y="3148202"/>
            <a:ext cx="1354666" cy="369332"/>
          </a:xfrm>
          <a:prstGeom prst="rect">
            <a:avLst/>
          </a:prstGeom>
          <a:noFill/>
        </p:spPr>
        <p:txBody>
          <a:bodyPr wrap="square" rtlCol="0">
            <a:spAutoFit/>
          </a:bodyPr>
          <a:lstStyle/>
          <a:p>
            <a:pPr algn="ctr"/>
            <a:r>
              <a:rPr lang="en-US" dirty="0"/>
              <a:t>31 BC</a:t>
            </a:r>
          </a:p>
        </p:txBody>
      </p:sp>
      <p:sp>
        <p:nvSpPr>
          <p:cNvPr id="40" name="TextBox 39">
            <a:extLst>
              <a:ext uri="{FF2B5EF4-FFF2-40B4-BE49-F238E27FC236}">
                <a16:creationId xmlns:a16="http://schemas.microsoft.com/office/drawing/2014/main" id="{B8B8DD17-E966-D54C-B560-CA8AC2DF7D02}"/>
              </a:ext>
            </a:extLst>
          </p:cNvPr>
          <p:cNvSpPr txBox="1"/>
          <p:nvPr/>
        </p:nvSpPr>
        <p:spPr>
          <a:xfrm>
            <a:off x="8798853" y="3148202"/>
            <a:ext cx="1354666" cy="369332"/>
          </a:xfrm>
          <a:prstGeom prst="rect">
            <a:avLst/>
          </a:prstGeom>
          <a:noFill/>
        </p:spPr>
        <p:txBody>
          <a:bodyPr wrap="square" rtlCol="0">
            <a:spAutoFit/>
          </a:bodyPr>
          <a:lstStyle/>
          <a:p>
            <a:pPr algn="ctr"/>
            <a:r>
              <a:rPr lang="en-US" dirty="0"/>
              <a:t>330 AD</a:t>
            </a:r>
          </a:p>
        </p:txBody>
      </p:sp>
      <p:sp>
        <p:nvSpPr>
          <p:cNvPr id="43" name="TextBox 42">
            <a:extLst>
              <a:ext uri="{FF2B5EF4-FFF2-40B4-BE49-F238E27FC236}">
                <a16:creationId xmlns:a16="http://schemas.microsoft.com/office/drawing/2014/main" id="{4F1C8447-1D94-8243-9EFD-6BF00ED500F8}"/>
              </a:ext>
            </a:extLst>
          </p:cNvPr>
          <p:cNvSpPr txBox="1"/>
          <p:nvPr/>
        </p:nvSpPr>
        <p:spPr>
          <a:xfrm>
            <a:off x="9863575" y="2706739"/>
            <a:ext cx="1354666" cy="369332"/>
          </a:xfrm>
          <a:prstGeom prst="rect">
            <a:avLst/>
          </a:prstGeom>
          <a:noFill/>
        </p:spPr>
        <p:txBody>
          <a:bodyPr wrap="square" rtlCol="0">
            <a:spAutoFit/>
          </a:bodyPr>
          <a:lstStyle/>
          <a:p>
            <a:pPr algn="ctr"/>
            <a:r>
              <a:rPr lang="en-US" dirty="0"/>
              <a:t>Vs. 24</a:t>
            </a:r>
          </a:p>
        </p:txBody>
      </p:sp>
      <p:sp>
        <p:nvSpPr>
          <p:cNvPr id="44" name="TextBox 43">
            <a:extLst>
              <a:ext uri="{FF2B5EF4-FFF2-40B4-BE49-F238E27FC236}">
                <a16:creationId xmlns:a16="http://schemas.microsoft.com/office/drawing/2014/main" id="{EDD7DB26-3111-4C44-9F62-2EB9D8B8915C}"/>
              </a:ext>
            </a:extLst>
          </p:cNvPr>
          <p:cNvSpPr txBox="1"/>
          <p:nvPr/>
        </p:nvSpPr>
        <p:spPr>
          <a:xfrm>
            <a:off x="5735386" y="2509523"/>
            <a:ext cx="1049866" cy="369332"/>
          </a:xfrm>
          <a:prstGeom prst="rect">
            <a:avLst/>
          </a:prstGeom>
          <a:noFill/>
        </p:spPr>
        <p:txBody>
          <a:bodyPr wrap="square" rtlCol="0">
            <a:spAutoFit/>
          </a:bodyPr>
          <a:lstStyle/>
          <a:p>
            <a:pPr algn="ctr"/>
            <a:r>
              <a:rPr lang="en-US" dirty="0"/>
              <a:t>Vs.17</a:t>
            </a:r>
          </a:p>
        </p:txBody>
      </p:sp>
      <p:sp>
        <p:nvSpPr>
          <p:cNvPr id="45" name="TextBox 44">
            <a:extLst>
              <a:ext uri="{FF2B5EF4-FFF2-40B4-BE49-F238E27FC236}">
                <a16:creationId xmlns:a16="http://schemas.microsoft.com/office/drawing/2014/main" id="{B3E8D06B-63D6-4A4F-9809-544B605B174D}"/>
              </a:ext>
            </a:extLst>
          </p:cNvPr>
          <p:cNvSpPr txBox="1"/>
          <p:nvPr/>
        </p:nvSpPr>
        <p:spPr>
          <a:xfrm>
            <a:off x="1220031" y="2534557"/>
            <a:ext cx="963261" cy="369332"/>
          </a:xfrm>
          <a:prstGeom prst="rect">
            <a:avLst/>
          </a:prstGeom>
          <a:noFill/>
        </p:spPr>
        <p:txBody>
          <a:bodyPr wrap="square" rtlCol="0">
            <a:spAutoFit/>
          </a:bodyPr>
          <a:lstStyle/>
          <a:p>
            <a:pPr algn="ctr"/>
            <a:r>
              <a:rPr lang="en-US" dirty="0"/>
              <a:t>Vs. 16</a:t>
            </a:r>
          </a:p>
        </p:txBody>
      </p:sp>
      <p:sp>
        <p:nvSpPr>
          <p:cNvPr id="46" name="Arc 45">
            <a:extLst>
              <a:ext uri="{FF2B5EF4-FFF2-40B4-BE49-F238E27FC236}">
                <a16:creationId xmlns:a16="http://schemas.microsoft.com/office/drawing/2014/main" id="{5BB30C93-B1C4-664E-BF7F-065967964F11}"/>
              </a:ext>
            </a:extLst>
          </p:cNvPr>
          <p:cNvSpPr/>
          <p:nvPr/>
        </p:nvSpPr>
        <p:spPr>
          <a:xfrm rot="16867395">
            <a:off x="9409829" y="2388209"/>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A4435398-2746-854A-9C12-EFDCAB7A9926}"/>
              </a:ext>
            </a:extLst>
          </p:cNvPr>
          <p:cNvSpPr/>
          <p:nvPr/>
        </p:nvSpPr>
        <p:spPr>
          <a:xfrm rot="16954220">
            <a:off x="9616746" y="2384603"/>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98FBA2E1-EAA8-D34D-829E-3AE0247F1423}"/>
              </a:ext>
            </a:extLst>
          </p:cNvPr>
          <p:cNvSpPr/>
          <p:nvPr/>
        </p:nvSpPr>
        <p:spPr>
          <a:xfrm rot="16933704">
            <a:off x="9211250" y="2385412"/>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7373629-FAD7-7A4E-ABB8-E74274F4F534}"/>
              </a:ext>
            </a:extLst>
          </p:cNvPr>
          <p:cNvSpPr txBox="1"/>
          <p:nvPr/>
        </p:nvSpPr>
        <p:spPr>
          <a:xfrm>
            <a:off x="10255971" y="2083920"/>
            <a:ext cx="1354666" cy="369332"/>
          </a:xfrm>
          <a:prstGeom prst="rect">
            <a:avLst/>
          </a:prstGeom>
          <a:noFill/>
        </p:spPr>
        <p:txBody>
          <a:bodyPr wrap="square" rtlCol="0">
            <a:spAutoFit/>
          </a:bodyPr>
          <a:lstStyle/>
          <a:p>
            <a:pPr algn="ctr"/>
            <a:r>
              <a:rPr lang="en-US" dirty="0"/>
              <a:t>Rev. 8 &amp; 9</a:t>
            </a:r>
          </a:p>
        </p:txBody>
      </p:sp>
      <p:sp>
        <p:nvSpPr>
          <p:cNvPr id="50" name="TextBox 49">
            <a:extLst>
              <a:ext uri="{FF2B5EF4-FFF2-40B4-BE49-F238E27FC236}">
                <a16:creationId xmlns:a16="http://schemas.microsoft.com/office/drawing/2014/main" id="{A8154CE2-50D0-8945-8177-475029EFD49C}"/>
              </a:ext>
            </a:extLst>
          </p:cNvPr>
          <p:cNvSpPr txBox="1"/>
          <p:nvPr/>
        </p:nvSpPr>
        <p:spPr>
          <a:xfrm>
            <a:off x="10229661" y="1836344"/>
            <a:ext cx="1354666" cy="369332"/>
          </a:xfrm>
          <a:prstGeom prst="rect">
            <a:avLst/>
          </a:prstGeom>
          <a:noFill/>
        </p:spPr>
        <p:txBody>
          <a:bodyPr wrap="square" rtlCol="0">
            <a:spAutoFit/>
          </a:bodyPr>
          <a:lstStyle/>
          <a:p>
            <a:pPr algn="ctr"/>
            <a:r>
              <a:rPr lang="en-US" dirty="0"/>
              <a:t>Trumpets</a:t>
            </a:r>
          </a:p>
        </p:txBody>
      </p:sp>
      <p:cxnSp>
        <p:nvCxnSpPr>
          <p:cNvPr id="51" name="Straight Connector 50">
            <a:extLst>
              <a:ext uri="{FF2B5EF4-FFF2-40B4-BE49-F238E27FC236}">
                <a16:creationId xmlns:a16="http://schemas.microsoft.com/office/drawing/2014/main" id="{84F1CBCC-0BEF-9D47-9C9C-2F0752E25E23}"/>
              </a:ext>
            </a:extLst>
          </p:cNvPr>
          <p:cNvCxnSpPr>
            <a:cxnSpLocks/>
          </p:cNvCxnSpPr>
          <p:nvPr/>
        </p:nvCxnSpPr>
        <p:spPr>
          <a:xfrm>
            <a:off x="2318770" y="4687913"/>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2322291" y="4343008"/>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C08BC3-456B-694B-AC6E-7A50012CDB47}"/>
              </a:ext>
            </a:extLst>
          </p:cNvPr>
          <p:cNvCxnSpPr>
            <a:cxnSpLocks/>
          </p:cNvCxnSpPr>
          <p:nvPr/>
        </p:nvCxnSpPr>
        <p:spPr>
          <a:xfrm flipV="1">
            <a:off x="6802196" y="436494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ED407C-732E-2443-93FD-13591380D1BF}"/>
              </a:ext>
            </a:extLst>
          </p:cNvPr>
          <p:cNvCxnSpPr>
            <a:cxnSpLocks/>
          </p:cNvCxnSpPr>
          <p:nvPr/>
        </p:nvCxnSpPr>
        <p:spPr>
          <a:xfrm flipV="1">
            <a:off x="4509679" y="4343008"/>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F4FC86-EC9B-DD41-8266-8FD012C548F5}"/>
              </a:ext>
            </a:extLst>
          </p:cNvPr>
          <p:cNvCxnSpPr>
            <a:cxnSpLocks/>
          </p:cNvCxnSpPr>
          <p:nvPr/>
        </p:nvCxnSpPr>
        <p:spPr>
          <a:xfrm flipV="1">
            <a:off x="9447216" y="436494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0F3CA22A-11B5-4242-840D-85F5326761C2}"/>
              </a:ext>
            </a:extLst>
          </p:cNvPr>
          <p:cNvSpPr/>
          <p:nvPr/>
        </p:nvSpPr>
        <p:spPr>
          <a:xfrm>
            <a:off x="6802196" y="4042219"/>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DEC93D5C-A755-AD42-BFD3-2B886AC02A37}"/>
              </a:ext>
            </a:extLst>
          </p:cNvPr>
          <p:cNvSpPr/>
          <p:nvPr/>
        </p:nvSpPr>
        <p:spPr>
          <a:xfrm rot="19306840">
            <a:off x="9020753" y="4592234"/>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CAFA7ED9-DDC5-C448-A5AE-E4C345DE6D58}"/>
              </a:ext>
            </a:extLst>
          </p:cNvPr>
          <p:cNvSpPr txBox="1"/>
          <p:nvPr/>
        </p:nvSpPr>
        <p:spPr>
          <a:xfrm>
            <a:off x="3842656" y="3826746"/>
            <a:ext cx="1354666" cy="369332"/>
          </a:xfrm>
          <a:prstGeom prst="rect">
            <a:avLst/>
          </a:prstGeom>
          <a:noFill/>
        </p:spPr>
        <p:txBody>
          <a:bodyPr wrap="square" rtlCol="0">
            <a:spAutoFit/>
          </a:bodyPr>
          <a:lstStyle/>
          <a:p>
            <a:pPr algn="ctr"/>
            <a:r>
              <a:rPr lang="en-US" dirty="0"/>
              <a:t>Vandals</a:t>
            </a:r>
          </a:p>
        </p:txBody>
      </p:sp>
      <p:sp>
        <p:nvSpPr>
          <p:cNvPr id="59" name="TextBox 58">
            <a:extLst>
              <a:ext uri="{FF2B5EF4-FFF2-40B4-BE49-F238E27FC236}">
                <a16:creationId xmlns:a16="http://schemas.microsoft.com/office/drawing/2014/main" id="{A26272E8-AB57-4B40-AFBB-AEA0B09F7DDB}"/>
              </a:ext>
            </a:extLst>
          </p:cNvPr>
          <p:cNvSpPr txBox="1"/>
          <p:nvPr/>
        </p:nvSpPr>
        <p:spPr>
          <a:xfrm>
            <a:off x="2658520" y="4812851"/>
            <a:ext cx="733542" cy="276999"/>
          </a:xfrm>
          <a:prstGeom prst="rect">
            <a:avLst/>
          </a:prstGeom>
          <a:noFill/>
        </p:spPr>
        <p:txBody>
          <a:bodyPr wrap="square" rtlCol="0">
            <a:spAutoFit/>
          </a:bodyPr>
          <a:lstStyle/>
          <a:p>
            <a:pPr algn="ctr"/>
            <a:r>
              <a:rPr lang="en-US" sz="1200" dirty="0"/>
              <a:t>508 AD</a:t>
            </a:r>
          </a:p>
        </p:txBody>
      </p:sp>
      <p:sp>
        <p:nvSpPr>
          <p:cNvPr id="60" name="TextBox 59">
            <a:extLst>
              <a:ext uri="{FF2B5EF4-FFF2-40B4-BE49-F238E27FC236}">
                <a16:creationId xmlns:a16="http://schemas.microsoft.com/office/drawing/2014/main" id="{EE9D9422-ECEC-DD44-B543-3B8758D9A8C8}"/>
              </a:ext>
            </a:extLst>
          </p:cNvPr>
          <p:cNvSpPr txBox="1"/>
          <p:nvPr/>
        </p:nvSpPr>
        <p:spPr>
          <a:xfrm>
            <a:off x="10151535" y="4189782"/>
            <a:ext cx="1354666" cy="369332"/>
          </a:xfrm>
          <a:prstGeom prst="rect">
            <a:avLst/>
          </a:prstGeom>
          <a:noFill/>
        </p:spPr>
        <p:txBody>
          <a:bodyPr wrap="square" rtlCol="0">
            <a:spAutoFit/>
          </a:bodyPr>
          <a:lstStyle/>
          <a:p>
            <a:pPr algn="ctr"/>
            <a:r>
              <a:rPr lang="en-US" dirty="0"/>
              <a:t>Rome Falls</a:t>
            </a:r>
          </a:p>
        </p:txBody>
      </p:sp>
      <p:sp>
        <p:nvSpPr>
          <p:cNvPr id="61" name="TextBox 60">
            <a:extLst>
              <a:ext uri="{FF2B5EF4-FFF2-40B4-BE49-F238E27FC236}">
                <a16:creationId xmlns:a16="http://schemas.microsoft.com/office/drawing/2014/main" id="{F08AA5D3-6C09-644B-A8F6-F171878D6DA3}"/>
              </a:ext>
            </a:extLst>
          </p:cNvPr>
          <p:cNvSpPr txBox="1"/>
          <p:nvPr/>
        </p:nvSpPr>
        <p:spPr>
          <a:xfrm>
            <a:off x="1625211" y="3826746"/>
            <a:ext cx="1354666" cy="369332"/>
          </a:xfrm>
          <a:prstGeom prst="rect">
            <a:avLst/>
          </a:prstGeom>
          <a:noFill/>
        </p:spPr>
        <p:txBody>
          <a:bodyPr wrap="square" rtlCol="0">
            <a:spAutoFit/>
          </a:bodyPr>
          <a:lstStyle/>
          <a:p>
            <a:pPr algn="ctr"/>
            <a:r>
              <a:rPr lang="en-US" dirty="0"/>
              <a:t>Heruli</a:t>
            </a:r>
          </a:p>
        </p:txBody>
      </p:sp>
      <p:sp>
        <p:nvSpPr>
          <p:cNvPr id="62" name="TextBox 61">
            <a:extLst>
              <a:ext uri="{FF2B5EF4-FFF2-40B4-BE49-F238E27FC236}">
                <a16:creationId xmlns:a16="http://schemas.microsoft.com/office/drawing/2014/main" id="{4196169E-F183-E04B-A96B-F7E95F60F657}"/>
              </a:ext>
            </a:extLst>
          </p:cNvPr>
          <p:cNvSpPr txBox="1"/>
          <p:nvPr/>
        </p:nvSpPr>
        <p:spPr>
          <a:xfrm>
            <a:off x="6037472" y="3814088"/>
            <a:ext cx="1495559" cy="369332"/>
          </a:xfrm>
          <a:prstGeom prst="rect">
            <a:avLst/>
          </a:prstGeom>
          <a:noFill/>
        </p:spPr>
        <p:txBody>
          <a:bodyPr wrap="square" rtlCol="0">
            <a:spAutoFit/>
          </a:bodyPr>
          <a:lstStyle/>
          <a:p>
            <a:pPr algn="ctr"/>
            <a:r>
              <a:rPr lang="en-US" dirty="0"/>
              <a:t>Ostrogoths</a:t>
            </a:r>
          </a:p>
        </p:txBody>
      </p:sp>
      <p:sp>
        <p:nvSpPr>
          <p:cNvPr id="63" name="TextBox 62">
            <a:extLst>
              <a:ext uri="{FF2B5EF4-FFF2-40B4-BE49-F238E27FC236}">
                <a16:creationId xmlns:a16="http://schemas.microsoft.com/office/drawing/2014/main" id="{27BCC843-E16F-8641-9BC6-171128CFE725}"/>
              </a:ext>
            </a:extLst>
          </p:cNvPr>
          <p:cNvSpPr txBox="1"/>
          <p:nvPr/>
        </p:nvSpPr>
        <p:spPr>
          <a:xfrm>
            <a:off x="7415217" y="4254681"/>
            <a:ext cx="1354666" cy="369332"/>
          </a:xfrm>
          <a:prstGeom prst="rect">
            <a:avLst/>
          </a:prstGeom>
          <a:noFill/>
        </p:spPr>
        <p:txBody>
          <a:bodyPr wrap="square" rtlCol="0">
            <a:spAutoFit/>
          </a:bodyPr>
          <a:lstStyle/>
          <a:p>
            <a:pPr algn="ctr"/>
            <a:r>
              <a:rPr lang="en-US" dirty="0"/>
              <a:t>1260</a:t>
            </a:r>
          </a:p>
        </p:txBody>
      </p:sp>
      <p:sp>
        <p:nvSpPr>
          <p:cNvPr id="64" name="TextBox 63">
            <a:extLst>
              <a:ext uri="{FF2B5EF4-FFF2-40B4-BE49-F238E27FC236}">
                <a16:creationId xmlns:a16="http://schemas.microsoft.com/office/drawing/2014/main" id="{82BFE1B4-3894-0343-BA50-5DADEC50ED8F}"/>
              </a:ext>
            </a:extLst>
          </p:cNvPr>
          <p:cNvSpPr txBox="1"/>
          <p:nvPr/>
        </p:nvSpPr>
        <p:spPr>
          <a:xfrm>
            <a:off x="3279665" y="4812850"/>
            <a:ext cx="784175" cy="276999"/>
          </a:xfrm>
          <a:prstGeom prst="rect">
            <a:avLst/>
          </a:prstGeom>
          <a:noFill/>
        </p:spPr>
        <p:txBody>
          <a:bodyPr wrap="square" rtlCol="0">
            <a:spAutoFit/>
          </a:bodyPr>
          <a:lstStyle/>
          <a:p>
            <a:pPr algn="ctr"/>
            <a:r>
              <a:rPr lang="en-US" sz="1200" dirty="0"/>
              <a:t>538 AD</a:t>
            </a:r>
          </a:p>
        </p:txBody>
      </p:sp>
      <p:sp>
        <p:nvSpPr>
          <p:cNvPr id="66" name="TextBox 65">
            <a:extLst>
              <a:ext uri="{FF2B5EF4-FFF2-40B4-BE49-F238E27FC236}">
                <a16:creationId xmlns:a16="http://schemas.microsoft.com/office/drawing/2014/main" id="{8D142EB8-88DE-284C-A5F4-92089F9A3E3F}"/>
              </a:ext>
            </a:extLst>
          </p:cNvPr>
          <p:cNvSpPr txBox="1"/>
          <p:nvPr/>
        </p:nvSpPr>
        <p:spPr>
          <a:xfrm>
            <a:off x="8702547" y="4770750"/>
            <a:ext cx="1354666" cy="369332"/>
          </a:xfrm>
          <a:prstGeom prst="rect">
            <a:avLst/>
          </a:prstGeom>
          <a:noFill/>
        </p:spPr>
        <p:txBody>
          <a:bodyPr wrap="square" rtlCol="0">
            <a:spAutoFit/>
          </a:bodyPr>
          <a:lstStyle/>
          <a:p>
            <a:pPr algn="ctr"/>
            <a:r>
              <a:rPr lang="en-US" dirty="0"/>
              <a:t>1798</a:t>
            </a:r>
          </a:p>
        </p:txBody>
      </p:sp>
      <p:sp>
        <p:nvSpPr>
          <p:cNvPr id="67" name="TextBox 66">
            <a:extLst>
              <a:ext uri="{FF2B5EF4-FFF2-40B4-BE49-F238E27FC236}">
                <a16:creationId xmlns:a16="http://schemas.microsoft.com/office/drawing/2014/main" id="{B305C327-BA37-D54F-BBA1-7FBE811BB49F}"/>
              </a:ext>
            </a:extLst>
          </p:cNvPr>
          <p:cNvSpPr txBox="1"/>
          <p:nvPr/>
        </p:nvSpPr>
        <p:spPr>
          <a:xfrm>
            <a:off x="8752226" y="3806498"/>
            <a:ext cx="1354666" cy="369332"/>
          </a:xfrm>
          <a:prstGeom prst="rect">
            <a:avLst/>
          </a:prstGeom>
          <a:noFill/>
        </p:spPr>
        <p:txBody>
          <a:bodyPr wrap="square" rtlCol="0">
            <a:spAutoFit/>
          </a:bodyPr>
          <a:lstStyle/>
          <a:p>
            <a:pPr algn="ctr"/>
            <a:r>
              <a:rPr lang="en-US" dirty="0"/>
              <a:t>TOE</a:t>
            </a:r>
          </a:p>
        </p:txBody>
      </p:sp>
      <p:sp>
        <p:nvSpPr>
          <p:cNvPr id="69" name="TextBox 68">
            <a:extLst>
              <a:ext uri="{FF2B5EF4-FFF2-40B4-BE49-F238E27FC236}">
                <a16:creationId xmlns:a16="http://schemas.microsoft.com/office/drawing/2014/main" id="{1F2134C0-6FCE-7542-810A-6D20CBFB03E6}"/>
              </a:ext>
            </a:extLst>
          </p:cNvPr>
          <p:cNvSpPr txBox="1"/>
          <p:nvPr/>
        </p:nvSpPr>
        <p:spPr>
          <a:xfrm>
            <a:off x="1220032" y="4254681"/>
            <a:ext cx="963261" cy="369332"/>
          </a:xfrm>
          <a:prstGeom prst="rect">
            <a:avLst/>
          </a:prstGeom>
          <a:noFill/>
        </p:spPr>
        <p:txBody>
          <a:bodyPr wrap="square" rtlCol="0">
            <a:spAutoFit/>
          </a:bodyPr>
          <a:lstStyle/>
          <a:p>
            <a:pPr algn="ctr"/>
            <a:r>
              <a:rPr lang="en-US" dirty="0"/>
              <a:t>Vs. 31</a:t>
            </a:r>
          </a:p>
        </p:txBody>
      </p:sp>
      <p:sp>
        <p:nvSpPr>
          <p:cNvPr id="72" name="Arc 71">
            <a:extLst>
              <a:ext uri="{FF2B5EF4-FFF2-40B4-BE49-F238E27FC236}">
                <a16:creationId xmlns:a16="http://schemas.microsoft.com/office/drawing/2014/main" id="{167D884B-BC61-D848-ACBB-35D189EA42EC}"/>
              </a:ext>
            </a:extLst>
          </p:cNvPr>
          <p:cNvSpPr/>
          <p:nvPr/>
        </p:nvSpPr>
        <p:spPr>
          <a:xfrm rot="16933704">
            <a:off x="9211251" y="4105536"/>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9651D8ED-9484-4D4D-81C5-F69A937F0C18}"/>
              </a:ext>
            </a:extLst>
          </p:cNvPr>
          <p:cNvSpPr txBox="1"/>
          <p:nvPr/>
        </p:nvSpPr>
        <p:spPr>
          <a:xfrm>
            <a:off x="9975846" y="3838127"/>
            <a:ext cx="1354666" cy="369332"/>
          </a:xfrm>
          <a:prstGeom prst="rect">
            <a:avLst/>
          </a:prstGeom>
          <a:noFill/>
        </p:spPr>
        <p:txBody>
          <a:bodyPr wrap="square" rtlCol="0">
            <a:spAutoFit/>
          </a:bodyPr>
          <a:lstStyle/>
          <a:p>
            <a:r>
              <a:rPr lang="en-US" dirty="0"/>
              <a:t>Rev. 11</a:t>
            </a:r>
          </a:p>
        </p:txBody>
      </p:sp>
      <p:sp>
        <p:nvSpPr>
          <p:cNvPr id="74" name="TextBox 73">
            <a:extLst>
              <a:ext uri="{FF2B5EF4-FFF2-40B4-BE49-F238E27FC236}">
                <a16:creationId xmlns:a16="http://schemas.microsoft.com/office/drawing/2014/main" id="{45ED09E5-4893-5643-8666-2B982C5B77A4}"/>
              </a:ext>
            </a:extLst>
          </p:cNvPr>
          <p:cNvSpPr txBox="1"/>
          <p:nvPr/>
        </p:nvSpPr>
        <p:spPr>
          <a:xfrm>
            <a:off x="9849875" y="3555622"/>
            <a:ext cx="2361604" cy="369332"/>
          </a:xfrm>
          <a:prstGeom prst="rect">
            <a:avLst/>
          </a:prstGeom>
          <a:noFill/>
        </p:spPr>
        <p:txBody>
          <a:bodyPr wrap="square" rtlCol="0">
            <a:spAutoFit/>
          </a:bodyPr>
          <a:lstStyle/>
          <a:p>
            <a:pPr algn="ctr"/>
            <a:r>
              <a:rPr lang="en-US" dirty="0"/>
              <a:t>6</a:t>
            </a:r>
            <a:r>
              <a:rPr lang="en-US" baseline="30000" dirty="0"/>
              <a:t>th</a:t>
            </a:r>
            <a:r>
              <a:rPr lang="en-US" dirty="0"/>
              <a:t> Trumpet Power</a:t>
            </a:r>
          </a:p>
        </p:txBody>
      </p:sp>
      <p:sp>
        <p:nvSpPr>
          <p:cNvPr id="75" name="TextBox 74">
            <a:extLst>
              <a:ext uri="{FF2B5EF4-FFF2-40B4-BE49-F238E27FC236}">
                <a16:creationId xmlns:a16="http://schemas.microsoft.com/office/drawing/2014/main" id="{1A5C63E3-B342-F049-BD3F-5C6D066901BB}"/>
              </a:ext>
            </a:extLst>
          </p:cNvPr>
          <p:cNvSpPr txBox="1"/>
          <p:nvPr/>
        </p:nvSpPr>
        <p:spPr>
          <a:xfrm>
            <a:off x="137045" y="4503247"/>
            <a:ext cx="1354666" cy="369332"/>
          </a:xfrm>
          <a:prstGeom prst="rect">
            <a:avLst/>
          </a:prstGeom>
          <a:noFill/>
        </p:spPr>
        <p:txBody>
          <a:bodyPr wrap="square" rtlCol="0">
            <a:spAutoFit/>
          </a:bodyPr>
          <a:lstStyle/>
          <a:p>
            <a:pPr algn="ctr"/>
            <a:r>
              <a:rPr lang="en-US" b="1" dirty="0"/>
              <a:t>Papal</a:t>
            </a:r>
          </a:p>
        </p:txBody>
      </p:sp>
      <p:sp>
        <p:nvSpPr>
          <p:cNvPr id="76" name="TextBox 75">
            <a:extLst>
              <a:ext uri="{FF2B5EF4-FFF2-40B4-BE49-F238E27FC236}">
                <a16:creationId xmlns:a16="http://schemas.microsoft.com/office/drawing/2014/main" id="{B3217CB1-6FF6-0C47-A0DB-8C29E91E9D6B}"/>
              </a:ext>
            </a:extLst>
          </p:cNvPr>
          <p:cNvSpPr txBox="1"/>
          <p:nvPr/>
        </p:nvSpPr>
        <p:spPr>
          <a:xfrm>
            <a:off x="207009" y="2785006"/>
            <a:ext cx="1354666" cy="369332"/>
          </a:xfrm>
          <a:prstGeom prst="rect">
            <a:avLst/>
          </a:prstGeom>
          <a:noFill/>
        </p:spPr>
        <p:txBody>
          <a:bodyPr wrap="square" rtlCol="0">
            <a:spAutoFit/>
          </a:bodyPr>
          <a:lstStyle/>
          <a:p>
            <a:pPr algn="ctr"/>
            <a:r>
              <a:rPr lang="en-US" b="1" dirty="0"/>
              <a:t>Pagan</a:t>
            </a:r>
          </a:p>
        </p:txBody>
      </p:sp>
      <p:sp>
        <p:nvSpPr>
          <p:cNvPr id="77" name="TextBox 76">
            <a:extLst>
              <a:ext uri="{FF2B5EF4-FFF2-40B4-BE49-F238E27FC236}">
                <a16:creationId xmlns:a16="http://schemas.microsoft.com/office/drawing/2014/main" id="{A5B4ECC9-AE18-5140-9760-7F4FE0456801}"/>
              </a:ext>
            </a:extLst>
          </p:cNvPr>
          <p:cNvSpPr txBox="1"/>
          <p:nvPr/>
        </p:nvSpPr>
        <p:spPr>
          <a:xfrm>
            <a:off x="5422188" y="547087"/>
            <a:ext cx="5483473" cy="369332"/>
          </a:xfrm>
          <a:prstGeom prst="rect">
            <a:avLst/>
          </a:prstGeom>
          <a:noFill/>
        </p:spPr>
        <p:txBody>
          <a:bodyPr wrap="square" rtlCol="0">
            <a:spAutoFit/>
          </a:bodyPr>
          <a:lstStyle/>
          <a:p>
            <a:pPr algn="ctr"/>
            <a:r>
              <a:rPr lang="en-US" b="1" dirty="0"/>
              <a:t>3 Geographical locations conquered</a:t>
            </a:r>
          </a:p>
        </p:txBody>
      </p:sp>
      <p:cxnSp>
        <p:nvCxnSpPr>
          <p:cNvPr id="78" name="Straight Connector 77">
            <a:extLst>
              <a:ext uri="{FF2B5EF4-FFF2-40B4-BE49-F238E27FC236}">
                <a16:creationId xmlns:a16="http://schemas.microsoft.com/office/drawing/2014/main" id="{B456D05A-7377-EA47-BF84-865F75A8F2CC}"/>
              </a:ext>
            </a:extLst>
          </p:cNvPr>
          <p:cNvCxnSpPr>
            <a:cxnSpLocks/>
          </p:cNvCxnSpPr>
          <p:nvPr/>
        </p:nvCxnSpPr>
        <p:spPr>
          <a:xfrm flipV="1">
            <a:off x="3661379" y="4559114"/>
            <a:ext cx="0" cy="112333"/>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3014925" y="4559114"/>
            <a:ext cx="0" cy="134301"/>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A4285CB-5968-DE4A-A831-5EEB17C4C7E0}"/>
              </a:ext>
            </a:extLst>
          </p:cNvPr>
          <p:cNvSpPr txBox="1"/>
          <p:nvPr/>
        </p:nvSpPr>
        <p:spPr>
          <a:xfrm>
            <a:off x="2665533" y="4180641"/>
            <a:ext cx="697888" cy="276999"/>
          </a:xfrm>
          <a:prstGeom prst="rect">
            <a:avLst/>
          </a:prstGeom>
          <a:noFill/>
        </p:spPr>
        <p:txBody>
          <a:bodyPr wrap="square" rtlCol="0">
            <a:spAutoFit/>
          </a:bodyPr>
          <a:lstStyle/>
          <a:p>
            <a:pPr algn="ctr"/>
            <a:r>
              <a:rPr lang="en-US" sz="1200" dirty="0"/>
              <a:t>Power</a:t>
            </a:r>
          </a:p>
        </p:txBody>
      </p:sp>
      <p:sp>
        <p:nvSpPr>
          <p:cNvPr id="90" name="TextBox 89">
            <a:extLst>
              <a:ext uri="{FF2B5EF4-FFF2-40B4-BE49-F238E27FC236}">
                <a16:creationId xmlns:a16="http://schemas.microsoft.com/office/drawing/2014/main" id="{88106028-2A6B-284E-AD4F-FC2CDE8660AB}"/>
              </a:ext>
            </a:extLst>
          </p:cNvPr>
          <p:cNvSpPr txBox="1"/>
          <p:nvPr/>
        </p:nvSpPr>
        <p:spPr>
          <a:xfrm>
            <a:off x="3230085" y="4178255"/>
            <a:ext cx="844180" cy="276999"/>
          </a:xfrm>
          <a:prstGeom prst="rect">
            <a:avLst/>
          </a:prstGeom>
          <a:noFill/>
        </p:spPr>
        <p:txBody>
          <a:bodyPr wrap="square" rtlCol="0">
            <a:spAutoFit/>
          </a:bodyPr>
          <a:lstStyle/>
          <a:p>
            <a:pPr algn="ctr"/>
            <a:r>
              <a:rPr lang="en-US" sz="1200" dirty="0"/>
              <a:t>Authority</a:t>
            </a:r>
          </a:p>
        </p:txBody>
      </p:sp>
      <p:sp>
        <p:nvSpPr>
          <p:cNvPr id="91" name="TextBox 90">
            <a:extLst>
              <a:ext uri="{FF2B5EF4-FFF2-40B4-BE49-F238E27FC236}">
                <a16:creationId xmlns:a16="http://schemas.microsoft.com/office/drawing/2014/main" id="{9072A4D0-50F2-A34B-8457-EE47AD506047}"/>
              </a:ext>
            </a:extLst>
          </p:cNvPr>
          <p:cNvSpPr txBox="1"/>
          <p:nvPr/>
        </p:nvSpPr>
        <p:spPr>
          <a:xfrm>
            <a:off x="9874338" y="3220287"/>
            <a:ext cx="697888" cy="276999"/>
          </a:xfrm>
          <a:prstGeom prst="rect">
            <a:avLst/>
          </a:prstGeom>
          <a:noFill/>
        </p:spPr>
        <p:txBody>
          <a:bodyPr wrap="square" rtlCol="0">
            <a:spAutoFit/>
          </a:bodyPr>
          <a:lstStyle/>
          <a:p>
            <a:pPr algn="ctr"/>
            <a:r>
              <a:rPr lang="en-US" sz="1200" dirty="0"/>
              <a:t>Seat</a:t>
            </a:r>
          </a:p>
        </p:txBody>
      </p:sp>
      <p:cxnSp>
        <p:nvCxnSpPr>
          <p:cNvPr id="92" name="Straight Connector 91">
            <a:extLst>
              <a:ext uri="{FF2B5EF4-FFF2-40B4-BE49-F238E27FC236}">
                <a16:creationId xmlns:a16="http://schemas.microsoft.com/office/drawing/2014/main" id="{1E0DFE75-2C0B-634A-ADEF-1711A10F6BD4}"/>
              </a:ext>
            </a:extLst>
          </p:cNvPr>
          <p:cNvCxnSpPr>
            <a:cxnSpLocks/>
          </p:cNvCxnSpPr>
          <p:nvPr/>
        </p:nvCxnSpPr>
        <p:spPr>
          <a:xfrm>
            <a:off x="2318771" y="620986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5CBD951-2EF6-1547-8EC5-5C8A6AABDD73}"/>
              </a:ext>
            </a:extLst>
          </p:cNvPr>
          <p:cNvCxnSpPr>
            <a:cxnSpLocks/>
          </p:cNvCxnSpPr>
          <p:nvPr/>
        </p:nvCxnSpPr>
        <p:spPr>
          <a:xfrm flipV="1">
            <a:off x="2322292" y="586496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51861A-FFA0-7C4D-96E4-8446A3704990}"/>
              </a:ext>
            </a:extLst>
          </p:cNvPr>
          <p:cNvCxnSpPr>
            <a:cxnSpLocks/>
          </p:cNvCxnSpPr>
          <p:nvPr/>
        </p:nvCxnSpPr>
        <p:spPr>
          <a:xfrm flipV="1">
            <a:off x="6802197" y="588690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F3DD0B9-572C-694E-AA3B-E566744EAC42}"/>
              </a:ext>
            </a:extLst>
          </p:cNvPr>
          <p:cNvCxnSpPr>
            <a:cxnSpLocks/>
          </p:cNvCxnSpPr>
          <p:nvPr/>
        </p:nvCxnSpPr>
        <p:spPr>
          <a:xfrm flipV="1">
            <a:off x="4509680" y="586496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D667702-C01F-2041-B3B1-366431D75979}"/>
              </a:ext>
            </a:extLst>
          </p:cNvPr>
          <p:cNvCxnSpPr>
            <a:cxnSpLocks/>
          </p:cNvCxnSpPr>
          <p:nvPr/>
        </p:nvCxnSpPr>
        <p:spPr>
          <a:xfrm flipV="1">
            <a:off x="9447217" y="588690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97" name="Arc 96">
            <a:extLst>
              <a:ext uri="{FF2B5EF4-FFF2-40B4-BE49-F238E27FC236}">
                <a16:creationId xmlns:a16="http://schemas.microsoft.com/office/drawing/2014/main" id="{9441CDEF-1CF3-D247-B6A8-33E84348C5D4}"/>
              </a:ext>
            </a:extLst>
          </p:cNvPr>
          <p:cNvSpPr/>
          <p:nvPr/>
        </p:nvSpPr>
        <p:spPr>
          <a:xfrm>
            <a:off x="6802197" y="5564175"/>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Arc 97">
            <a:extLst>
              <a:ext uri="{FF2B5EF4-FFF2-40B4-BE49-F238E27FC236}">
                <a16:creationId xmlns:a16="http://schemas.microsoft.com/office/drawing/2014/main" id="{D843FC1E-1A68-9D43-A586-BDE14050566A}"/>
              </a:ext>
            </a:extLst>
          </p:cNvPr>
          <p:cNvSpPr/>
          <p:nvPr/>
        </p:nvSpPr>
        <p:spPr>
          <a:xfrm rot="19306840">
            <a:off x="9020754" y="6114190"/>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98">
            <a:extLst>
              <a:ext uri="{FF2B5EF4-FFF2-40B4-BE49-F238E27FC236}">
                <a16:creationId xmlns:a16="http://schemas.microsoft.com/office/drawing/2014/main" id="{23F1033B-8D80-2542-B4C6-3F458A97FB4C}"/>
              </a:ext>
            </a:extLst>
          </p:cNvPr>
          <p:cNvSpPr txBox="1"/>
          <p:nvPr/>
        </p:nvSpPr>
        <p:spPr>
          <a:xfrm>
            <a:off x="3842656" y="5036770"/>
            <a:ext cx="1354666" cy="369332"/>
          </a:xfrm>
          <a:prstGeom prst="rect">
            <a:avLst/>
          </a:prstGeom>
          <a:noFill/>
        </p:spPr>
        <p:txBody>
          <a:bodyPr wrap="square" rtlCol="0">
            <a:spAutoFit/>
          </a:bodyPr>
          <a:lstStyle/>
          <a:p>
            <a:pPr algn="ctr"/>
            <a:r>
              <a:rPr lang="en-US" dirty="0"/>
              <a:t>SL</a:t>
            </a:r>
          </a:p>
        </p:txBody>
      </p:sp>
      <p:sp>
        <p:nvSpPr>
          <p:cNvPr id="100" name="TextBox 99">
            <a:extLst>
              <a:ext uri="{FF2B5EF4-FFF2-40B4-BE49-F238E27FC236}">
                <a16:creationId xmlns:a16="http://schemas.microsoft.com/office/drawing/2014/main" id="{C17316F7-DB90-FD46-9AFA-CFDAD53A70DC}"/>
              </a:ext>
            </a:extLst>
          </p:cNvPr>
          <p:cNvSpPr txBox="1"/>
          <p:nvPr/>
        </p:nvSpPr>
        <p:spPr>
          <a:xfrm>
            <a:off x="1641438" y="6393417"/>
            <a:ext cx="1354666" cy="369332"/>
          </a:xfrm>
          <a:prstGeom prst="rect">
            <a:avLst/>
          </a:prstGeom>
          <a:noFill/>
        </p:spPr>
        <p:txBody>
          <a:bodyPr wrap="square" rtlCol="0">
            <a:spAutoFit/>
          </a:bodyPr>
          <a:lstStyle/>
          <a:p>
            <a:pPr algn="ctr"/>
            <a:r>
              <a:rPr lang="en-US" dirty="0"/>
              <a:t>1989</a:t>
            </a:r>
          </a:p>
        </p:txBody>
      </p:sp>
      <p:sp>
        <p:nvSpPr>
          <p:cNvPr id="101" name="TextBox 100">
            <a:extLst>
              <a:ext uri="{FF2B5EF4-FFF2-40B4-BE49-F238E27FC236}">
                <a16:creationId xmlns:a16="http://schemas.microsoft.com/office/drawing/2014/main" id="{FA9C6069-7E92-7848-9FD5-0E4ECFA6B454}"/>
              </a:ext>
            </a:extLst>
          </p:cNvPr>
          <p:cNvSpPr txBox="1"/>
          <p:nvPr/>
        </p:nvSpPr>
        <p:spPr>
          <a:xfrm>
            <a:off x="10151536" y="5711738"/>
            <a:ext cx="1354666" cy="369332"/>
          </a:xfrm>
          <a:prstGeom prst="rect">
            <a:avLst/>
          </a:prstGeom>
          <a:noFill/>
        </p:spPr>
        <p:txBody>
          <a:bodyPr wrap="square" rtlCol="0">
            <a:spAutoFit/>
          </a:bodyPr>
          <a:lstStyle/>
          <a:p>
            <a:pPr algn="ctr"/>
            <a:r>
              <a:rPr lang="en-US" dirty="0"/>
              <a:t>The Fall</a:t>
            </a:r>
          </a:p>
        </p:txBody>
      </p:sp>
      <p:sp>
        <p:nvSpPr>
          <p:cNvPr id="102" name="TextBox 101">
            <a:extLst>
              <a:ext uri="{FF2B5EF4-FFF2-40B4-BE49-F238E27FC236}">
                <a16:creationId xmlns:a16="http://schemas.microsoft.com/office/drawing/2014/main" id="{3EC00DAF-2C8A-904F-AD20-D478F83DDFA7}"/>
              </a:ext>
            </a:extLst>
          </p:cNvPr>
          <p:cNvSpPr txBox="1"/>
          <p:nvPr/>
        </p:nvSpPr>
        <p:spPr>
          <a:xfrm>
            <a:off x="1717698" y="5048003"/>
            <a:ext cx="1354666" cy="369332"/>
          </a:xfrm>
          <a:prstGeom prst="rect">
            <a:avLst/>
          </a:prstGeom>
          <a:noFill/>
        </p:spPr>
        <p:txBody>
          <a:bodyPr wrap="square" rtlCol="0">
            <a:spAutoFit/>
          </a:bodyPr>
          <a:lstStyle/>
          <a:p>
            <a:pPr algn="ctr"/>
            <a:r>
              <a:rPr lang="en-US" dirty="0"/>
              <a:t>TOE</a:t>
            </a:r>
          </a:p>
        </p:txBody>
      </p:sp>
      <p:sp>
        <p:nvSpPr>
          <p:cNvPr id="103" name="TextBox 102">
            <a:extLst>
              <a:ext uri="{FF2B5EF4-FFF2-40B4-BE49-F238E27FC236}">
                <a16:creationId xmlns:a16="http://schemas.microsoft.com/office/drawing/2014/main" id="{29D001D1-4645-C841-BF5D-9AF79B655D3A}"/>
              </a:ext>
            </a:extLst>
          </p:cNvPr>
          <p:cNvSpPr txBox="1"/>
          <p:nvPr/>
        </p:nvSpPr>
        <p:spPr>
          <a:xfrm>
            <a:off x="6085584" y="5372542"/>
            <a:ext cx="1354666" cy="369332"/>
          </a:xfrm>
          <a:prstGeom prst="rect">
            <a:avLst/>
          </a:prstGeom>
          <a:noFill/>
        </p:spPr>
        <p:txBody>
          <a:bodyPr wrap="square" rtlCol="0">
            <a:spAutoFit/>
          </a:bodyPr>
          <a:lstStyle/>
          <a:p>
            <a:pPr algn="ctr"/>
            <a:r>
              <a:rPr lang="en-US" dirty="0"/>
              <a:t>World</a:t>
            </a:r>
          </a:p>
        </p:txBody>
      </p:sp>
      <p:sp>
        <p:nvSpPr>
          <p:cNvPr id="104" name="TextBox 103">
            <a:extLst>
              <a:ext uri="{FF2B5EF4-FFF2-40B4-BE49-F238E27FC236}">
                <a16:creationId xmlns:a16="http://schemas.microsoft.com/office/drawing/2014/main" id="{D51106AD-8C71-8D42-A977-371A348E9613}"/>
              </a:ext>
            </a:extLst>
          </p:cNvPr>
          <p:cNvSpPr txBox="1"/>
          <p:nvPr/>
        </p:nvSpPr>
        <p:spPr>
          <a:xfrm>
            <a:off x="7415218" y="5776637"/>
            <a:ext cx="1354666" cy="369332"/>
          </a:xfrm>
          <a:prstGeom prst="rect">
            <a:avLst/>
          </a:prstGeom>
          <a:noFill/>
        </p:spPr>
        <p:txBody>
          <a:bodyPr wrap="square" rtlCol="0">
            <a:spAutoFit/>
          </a:bodyPr>
          <a:lstStyle/>
          <a:p>
            <a:pPr algn="ctr"/>
            <a:r>
              <a:rPr lang="en-US" dirty="0"/>
              <a:t>TT</a:t>
            </a:r>
          </a:p>
        </p:txBody>
      </p:sp>
      <p:sp>
        <p:nvSpPr>
          <p:cNvPr id="105" name="TextBox 104">
            <a:extLst>
              <a:ext uri="{FF2B5EF4-FFF2-40B4-BE49-F238E27FC236}">
                <a16:creationId xmlns:a16="http://schemas.microsoft.com/office/drawing/2014/main" id="{0EADA30E-0496-2244-9C25-AE65C1BB2DE3}"/>
              </a:ext>
            </a:extLst>
          </p:cNvPr>
          <p:cNvSpPr txBox="1"/>
          <p:nvPr/>
        </p:nvSpPr>
        <p:spPr>
          <a:xfrm>
            <a:off x="3828824" y="6393417"/>
            <a:ext cx="1354666" cy="369332"/>
          </a:xfrm>
          <a:prstGeom prst="rect">
            <a:avLst/>
          </a:prstGeom>
          <a:noFill/>
        </p:spPr>
        <p:txBody>
          <a:bodyPr wrap="square" rtlCol="0">
            <a:spAutoFit/>
          </a:bodyPr>
          <a:lstStyle/>
          <a:p>
            <a:pPr algn="ctr"/>
            <a:r>
              <a:rPr lang="en-US" dirty="0"/>
              <a:t>41</a:t>
            </a:r>
          </a:p>
        </p:txBody>
      </p:sp>
      <p:sp>
        <p:nvSpPr>
          <p:cNvPr id="106" name="TextBox 105">
            <a:extLst>
              <a:ext uri="{FF2B5EF4-FFF2-40B4-BE49-F238E27FC236}">
                <a16:creationId xmlns:a16="http://schemas.microsoft.com/office/drawing/2014/main" id="{A4705021-5CFA-E44C-8908-F574F78CF7DE}"/>
              </a:ext>
            </a:extLst>
          </p:cNvPr>
          <p:cNvSpPr txBox="1"/>
          <p:nvPr/>
        </p:nvSpPr>
        <p:spPr>
          <a:xfrm>
            <a:off x="6121340" y="6390282"/>
            <a:ext cx="1354666" cy="369332"/>
          </a:xfrm>
          <a:prstGeom prst="rect">
            <a:avLst/>
          </a:prstGeom>
          <a:noFill/>
        </p:spPr>
        <p:txBody>
          <a:bodyPr wrap="square" rtlCol="0">
            <a:spAutoFit/>
          </a:bodyPr>
          <a:lstStyle/>
          <a:p>
            <a:pPr algn="ctr"/>
            <a:r>
              <a:rPr lang="en-US" dirty="0"/>
              <a:t>42</a:t>
            </a:r>
          </a:p>
        </p:txBody>
      </p:sp>
      <p:sp>
        <p:nvSpPr>
          <p:cNvPr id="107" name="TextBox 106">
            <a:extLst>
              <a:ext uri="{FF2B5EF4-FFF2-40B4-BE49-F238E27FC236}">
                <a16:creationId xmlns:a16="http://schemas.microsoft.com/office/drawing/2014/main" id="{82AB1060-8D49-0C49-9E31-B233491A2D08}"/>
              </a:ext>
            </a:extLst>
          </p:cNvPr>
          <p:cNvSpPr txBox="1"/>
          <p:nvPr/>
        </p:nvSpPr>
        <p:spPr>
          <a:xfrm>
            <a:off x="8798855" y="6390282"/>
            <a:ext cx="1354666" cy="369332"/>
          </a:xfrm>
          <a:prstGeom prst="rect">
            <a:avLst/>
          </a:prstGeom>
          <a:noFill/>
        </p:spPr>
        <p:txBody>
          <a:bodyPr wrap="square" rtlCol="0">
            <a:spAutoFit/>
          </a:bodyPr>
          <a:lstStyle/>
          <a:p>
            <a:pPr algn="ctr"/>
            <a:r>
              <a:rPr lang="en-US" dirty="0"/>
              <a:t>45</a:t>
            </a:r>
          </a:p>
        </p:txBody>
      </p:sp>
      <p:sp>
        <p:nvSpPr>
          <p:cNvPr id="110" name="TextBox 109">
            <a:extLst>
              <a:ext uri="{FF2B5EF4-FFF2-40B4-BE49-F238E27FC236}">
                <a16:creationId xmlns:a16="http://schemas.microsoft.com/office/drawing/2014/main" id="{37917CCE-E67F-D742-AB8D-F6B5AE85005E}"/>
              </a:ext>
            </a:extLst>
          </p:cNvPr>
          <p:cNvSpPr txBox="1"/>
          <p:nvPr/>
        </p:nvSpPr>
        <p:spPr>
          <a:xfrm>
            <a:off x="1126743" y="5453471"/>
            <a:ext cx="963261" cy="646331"/>
          </a:xfrm>
          <a:prstGeom prst="rect">
            <a:avLst/>
          </a:prstGeom>
          <a:noFill/>
        </p:spPr>
        <p:txBody>
          <a:bodyPr wrap="square" rtlCol="0">
            <a:spAutoFit/>
          </a:bodyPr>
          <a:lstStyle/>
          <a:p>
            <a:pPr algn="ctr"/>
            <a:r>
              <a:rPr lang="en-US" dirty="0"/>
              <a:t>Daniel 11:40 B</a:t>
            </a:r>
          </a:p>
        </p:txBody>
      </p:sp>
      <p:sp>
        <p:nvSpPr>
          <p:cNvPr id="115" name="TextBox 114">
            <a:extLst>
              <a:ext uri="{FF2B5EF4-FFF2-40B4-BE49-F238E27FC236}">
                <a16:creationId xmlns:a16="http://schemas.microsoft.com/office/drawing/2014/main" id="{50D02D24-D669-2B4B-B333-7E416AAE890A}"/>
              </a:ext>
            </a:extLst>
          </p:cNvPr>
          <p:cNvSpPr txBox="1"/>
          <p:nvPr/>
        </p:nvSpPr>
        <p:spPr>
          <a:xfrm>
            <a:off x="9711791" y="4571079"/>
            <a:ext cx="1678577" cy="369332"/>
          </a:xfrm>
          <a:prstGeom prst="rect">
            <a:avLst/>
          </a:prstGeom>
          <a:noFill/>
        </p:spPr>
        <p:txBody>
          <a:bodyPr wrap="square" rtlCol="0">
            <a:spAutoFit/>
          </a:bodyPr>
          <a:lstStyle/>
          <a:p>
            <a:pPr algn="ctr"/>
            <a:r>
              <a:rPr lang="en-US" dirty="0"/>
              <a:t>Dan. 11:40 A</a:t>
            </a:r>
          </a:p>
        </p:txBody>
      </p: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43695" y="7883729"/>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8E785D11-31CF-074C-B74D-73AC16FA8DA4}"/>
              </a:ext>
            </a:extLst>
          </p:cNvPr>
          <p:cNvSpPr txBox="1"/>
          <p:nvPr/>
        </p:nvSpPr>
        <p:spPr>
          <a:xfrm>
            <a:off x="207011" y="6027086"/>
            <a:ext cx="1354666" cy="646331"/>
          </a:xfrm>
          <a:prstGeom prst="rect">
            <a:avLst/>
          </a:prstGeom>
          <a:noFill/>
        </p:spPr>
        <p:txBody>
          <a:bodyPr wrap="square" rtlCol="0">
            <a:spAutoFit/>
          </a:bodyPr>
          <a:lstStyle/>
          <a:p>
            <a:pPr algn="ctr"/>
            <a:r>
              <a:rPr lang="en-US" b="1" dirty="0"/>
              <a:t>Modern Rome</a:t>
            </a:r>
          </a:p>
        </p:txBody>
      </p:sp>
      <p:sp>
        <p:nvSpPr>
          <p:cNvPr id="83" name="TextBox 82">
            <a:extLst>
              <a:ext uri="{FF2B5EF4-FFF2-40B4-BE49-F238E27FC236}">
                <a16:creationId xmlns:a16="http://schemas.microsoft.com/office/drawing/2014/main" id="{921207EA-0A57-3845-9345-C3F0CEABB818}"/>
              </a:ext>
            </a:extLst>
          </p:cNvPr>
          <p:cNvSpPr txBox="1"/>
          <p:nvPr/>
        </p:nvSpPr>
        <p:spPr>
          <a:xfrm>
            <a:off x="2248199" y="5655254"/>
            <a:ext cx="1354666" cy="369332"/>
          </a:xfrm>
          <a:prstGeom prst="rect">
            <a:avLst/>
          </a:prstGeom>
          <a:noFill/>
        </p:spPr>
        <p:txBody>
          <a:bodyPr wrap="square" rtlCol="0">
            <a:spAutoFit/>
          </a:bodyPr>
          <a:lstStyle/>
          <a:p>
            <a:pPr algn="ctr"/>
            <a:r>
              <a:rPr lang="en-US" dirty="0"/>
              <a:t>KS Taken</a:t>
            </a:r>
          </a:p>
        </p:txBody>
      </p:sp>
      <p:sp>
        <p:nvSpPr>
          <p:cNvPr id="84" name="TextBox 83">
            <a:extLst>
              <a:ext uri="{FF2B5EF4-FFF2-40B4-BE49-F238E27FC236}">
                <a16:creationId xmlns:a16="http://schemas.microsoft.com/office/drawing/2014/main" id="{7AD635AC-390C-724C-9CE1-95E3D0A94E4B}"/>
              </a:ext>
            </a:extLst>
          </p:cNvPr>
          <p:cNvSpPr txBox="1"/>
          <p:nvPr/>
        </p:nvSpPr>
        <p:spPr>
          <a:xfrm>
            <a:off x="8801365" y="5392589"/>
            <a:ext cx="1289553" cy="369332"/>
          </a:xfrm>
          <a:prstGeom prst="rect">
            <a:avLst/>
          </a:prstGeom>
          <a:noFill/>
        </p:spPr>
        <p:txBody>
          <a:bodyPr wrap="square" rtlCol="0">
            <a:spAutoFit/>
          </a:bodyPr>
          <a:lstStyle/>
          <a:p>
            <a:pPr algn="ctr"/>
            <a:r>
              <a:rPr lang="en-US" dirty="0"/>
              <a:t>SC</a:t>
            </a:r>
          </a:p>
        </p:txBody>
      </p:sp>
      <p:sp>
        <p:nvSpPr>
          <p:cNvPr id="4" name="Right Brace 3">
            <a:extLst>
              <a:ext uri="{FF2B5EF4-FFF2-40B4-BE49-F238E27FC236}">
                <a16:creationId xmlns:a16="http://schemas.microsoft.com/office/drawing/2014/main" id="{DBA43EE3-9376-E241-B436-19D91C57E316}"/>
              </a:ext>
            </a:extLst>
          </p:cNvPr>
          <p:cNvSpPr/>
          <p:nvPr/>
        </p:nvSpPr>
        <p:spPr>
          <a:xfrm rot="16200000">
            <a:off x="3207281" y="4440822"/>
            <a:ext cx="479411" cy="2190909"/>
          </a:xfrm>
          <a:prstGeom prst="rightBrace">
            <a:avLst>
              <a:gd name="adj1" fmla="val 8333"/>
              <a:gd name="adj2" fmla="val 50869"/>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983545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a:xfrm>
            <a:off x="2891870" y="591160"/>
            <a:ext cx="8610600" cy="1293028"/>
          </a:xfrm>
        </p:spPr>
        <p:txBody>
          <a:bodyPr/>
          <a:lstStyle/>
          <a:p>
            <a:r>
              <a:rPr lang="en-US" dirty="0">
                <a:latin typeface="Arial" panose="020B0604020202020204" pitchFamily="34" charset="0"/>
                <a:cs typeface="Arial" panose="020B0604020202020204" pitchFamily="34" charset="0"/>
              </a:rPr>
              <a:t>How do we fill in the gap?</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57512" y="4309065"/>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61033" y="396416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5921735" y="396416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097139" y="396416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85958" y="3986096"/>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FCBD8D15-618F-ED4B-AE90-80FC816A852C}"/>
              </a:ext>
            </a:extLst>
          </p:cNvPr>
          <p:cNvSpPr/>
          <p:nvPr/>
        </p:nvSpPr>
        <p:spPr>
          <a:xfrm rot="19306840">
            <a:off x="10459020" y="4174781"/>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F181E311-E09F-244D-B3A6-3129437C9782}"/>
              </a:ext>
            </a:extLst>
          </p:cNvPr>
          <p:cNvSpPr txBox="1"/>
          <p:nvPr/>
        </p:nvSpPr>
        <p:spPr>
          <a:xfrm>
            <a:off x="3411060" y="3299873"/>
            <a:ext cx="1354666" cy="369332"/>
          </a:xfrm>
          <a:prstGeom prst="rect">
            <a:avLst/>
          </a:prstGeom>
          <a:noFill/>
        </p:spPr>
        <p:txBody>
          <a:bodyPr wrap="square" rtlCol="0">
            <a:spAutoFit/>
          </a:bodyPr>
          <a:lstStyle/>
          <a:p>
            <a:pPr algn="ctr"/>
            <a:r>
              <a:rPr lang="en-US" dirty="0"/>
              <a:t>9/11</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371989" y="4812039"/>
            <a:ext cx="1989171" cy="369332"/>
          </a:xfrm>
          <a:prstGeom prst="rect">
            <a:avLst/>
          </a:prstGeom>
          <a:noFill/>
        </p:spPr>
        <p:txBody>
          <a:bodyPr wrap="square" rtlCol="0">
            <a:spAutoFit/>
          </a:bodyPr>
          <a:lstStyle/>
          <a:p>
            <a:pPr algn="ctr"/>
            <a:r>
              <a:rPr lang="en-US" dirty="0"/>
              <a:t>Dan. Unsealed</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80179" y="3334048"/>
            <a:ext cx="1354666" cy="369332"/>
          </a:xfrm>
          <a:prstGeom prst="rect">
            <a:avLst/>
          </a:prstGeom>
          <a:noFill/>
        </p:spPr>
        <p:txBody>
          <a:bodyPr wrap="square" rtlCol="0">
            <a:spAutoFit/>
          </a:bodyPr>
          <a:lstStyle/>
          <a:p>
            <a:pPr algn="ctr"/>
            <a:r>
              <a:rPr lang="en-US" dirty="0"/>
              <a:t>1989</a:t>
            </a:r>
          </a:p>
        </p:txBody>
      </p:sp>
      <p:sp>
        <p:nvSpPr>
          <p:cNvPr id="36" name="TextBox 35">
            <a:extLst>
              <a:ext uri="{FF2B5EF4-FFF2-40B4-BE49-F238E27FC236}">
                <a16:creationId xmlns:a16="http://schemas.microsoft.com/office/drawing/2014/main" id="{EB84B89A-1F64-A942-8F84-26EADD2A29A5}"/>
              </a:ext>
            </a:extLst>
          </p:cNvPr>
          <p:cNvSpPr txBox="1"/>
          <p:nvPr/>
        </p:nvSpPr>
        <p:spPr>
          <a:xfrm>
            <a:off x="5246341" y="3356345"/>
            <a:ext cx="1354666" cy="369332"/>
          </a:xfrm>
          <a:prstGeom prst="rect">
            <a:avLst/>
          </a:prstGeom>
          <a:noFill/>
        </p:spPr>
        <p:txBody>
          <a:bodyPr wrap="square" rtlCol="0">
            <a:spAutoFit/>
          </a:bodyPr>
          <a:lstStyle/>
          <a:p>
            <a:pPr algn="ctr"/>
            <a:r>
              <a:rPr lang="en-US" dirty="0"/>
              <a:t>2014</a:t>
            </a:r>
          </a:p>
        </p:txBody>
      </p:sp>
      <p:sp>
        <p:nvSpPr>
          <p:cNvPr id="37" name="TextBox 36">
            <a:extLst>
              <a:ext uri="{FF2B5EF4-FFF2-40B4-BE49-F238E27FC236}">
                <a16:creationId xmlns:a16="http://schemas.microsoft.com/office/drawing/2014/main" id="{1FA9D6B5-E273-3347-BC2E-D8B9DA01E956}"/>
              </a:ext>
            </a:extLst>
          </p:cNvPr>
          <p:cNvSpPr txBox="1"/>
          <p:nvPr/>
        </p:nvSpPr>
        <p:spPr>
          <a:xfrm>
            <a:off x="7035028" y="3168175"/>
            <a:ext cx="1354666" cy="369332"/>
          </a:xfrm>
          <a:prstGeom prst="rect">
            <a:avLst/>
          </a:prstGeom>
          <a:noFill/>
        </p:spPr>
        <p:txBody>
          <a:bodyPr wrap="square" rtlCol="0">
            <a:spAutoFit/>
          </a:bodyPr>
          <a:lstStyle/>
          <a:p>
            <a:pPr algn="ctr"/>
            <a:r>
              <a:rPr lang="en-US" b="1" dirty="0"/>
              <a:t>2019</a:t>
            </a:r>
          </a:p>
        </p:txBody>
      </p:sp>
      <p:sp>
        <p:nvSpPr>
          <p:cNvPr id="38" name="TextBox 37">
            <a:extLst>
              <a:ext uri="{FF2B5EF4-FFF2-40B4-BE49-F238E27FC236}">
                <a16:creationId xmlns:a16="http://schemas.microsoft.com/office/drawing/2014/main" id="{2EB6158C-4E20-AD47-AAC0-294874CA2642}"/>
              </a:ext>
            </a:extLst>
          </p:cNvPr>
          <p:cNvSpPr txBox="1"/>
          <p:nvPr/>
        </p:nvSpPr>
        <p:spPr>
          <a:xfrm>
            <a:off x="3398640" y="4492697"/>
            <a:ext cx="1354666" cy="369332"/>
          </a:xfrm>
          <a:prstGeom prst="rect">
            <a:avLst/>
          </a:prstGeom>
          <a:noFill/>
        </p:spPr>
        <p:txBody>
          <a:bodyPr wrap="square" rtlCol="0">
            <a:spAutoFit/>
          </a:bodyPr>
          <a:lstStyle/>
          <a:p>
            <a:pPr algn="ctr"/>
            <a:r>
              <a:rPr lang="en-US" dirty="0"/>
              <a:t>Woe</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33873" y="3768981"/>
            <a:ext cx="707529" cy="369332"/>
          </a:xfrm>
          <a:prstGeom prst="rect">
            <a:avLst/>
          </a:prstGeom>
          <a:noFill/>
        </p:spPr>
        <p:txBody>
          <a:bodyPr wrap="square" rtlCol="0">
            <a:spAutoFit/>
          </a:bodyPr>
          <a:lstStyle/>
          <a:p>
            <a:pPr algn="ctr"/>
            <a:r>
              <a:rPr lang="en-US" dirty="0"/>
              <a:t>2016</a:t>
            </a:r>
          </a:p>
        </p:txBody>
      </p:sp>
      <p:sp>
        <p:nvSpPr>
          <p:cNvPr id="40" name="TextBox 39">
            <a:extLst>
              <a:ext uri="{FF2B5EF4-FFF2-40B4-BE49-F238E27FC236}">
                <a16:creationId xmlns:a16="http://schemas.microsoft.com/office/drawing/2014/main" id="{B8B8DD17-E966-D54C-B560-CA8AC2DF7D02}"/>
              </a:ext>
            </a:extLst>
          </p:cNvPr>
          <p:cNvSpPr txBox="1"/>
          <p:nvPr/>
        </p:nvSpPr>
        <p:spPr>
          <a:xfrm>
            <a:off x="8839132" y="3201677"/>
            <a:ext cx="1354666" cy="369332"/>
          </a:xfrm>
          <a:prstGeom prst="rect">
            <a:avLst/>
          </a:prstGeom>
          <a:noFill/>
        </p:spPr>
        <p:txBody>
          <a:bodyPr wrap="square" rtlCol="0">
            <a:spAutoFit/>
          </a:bodyPr>
          <a:lstStyle/>
          <a:p>
            <a:pPr algn="ctr"/>
            <a:r>
              <a:rPr lang="en-US" dirty="0"/>
              <a:t>Panium</a:t>
            </a:r>
          </a:p>
        </p:txBody>
      </p:sp>
      <p:sp>
        <p:nvSpPr>
          <p:cNvPr id="43" name="TextBox 42">
            <a:extLst>
              <a:ext uri="{FF2B5EF4-FFF2-40B4-BE49-F238E27FC236}">
                <a16:creationId xmlns:a16="http://schemas.microsoft.com/office/drawing/2014/main" id="{4F1C8447-1D94-8243-9EFD-6BF00ED500F8}"/>
              </a:ext>
            </a:extLst>
          </p:cNvPr>
          <p:cNvSpPr txBox="1"/>
          <p:nvPr/>
        </p:nvSpPr>
        <p:spPr>
          <a:xfrm>
            <a:off x="10912457" y="3463621"/>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 Dies</a:t>
            </a:r>
          </a:p>
        </p:txBody>
      </p:sp>
      <p:sp>
        <p:nvSpPr>
          <p:cNvPr id="50" name="TextBox 49">
            <a:extLst>
              <a:ext uri="{FF2B5EF4-FFF2-40B4-BE49-F238E27FC236}">
                <a16:creationId xmlns:a16="http://schemas.microsoft.com/office/drawing/2014/main" id="{A8154CE2-50D0-8945-8177-475029EFD49C}"/>
              </a:ext>
            </a:extLst>
          </p:cNvPr>
          <p:cNvSpPr txBox="1"/>
          <p:nvPr/>
        </p:nvSpPr>
        <p:spPr>
          <a:xfrm>
            <a:off x="8794944" y="3534472"/>
            <a:ext cx="1354666" cy="369332"/>
          </a:xfrm>
          <a:prstGeom prst="rect">
            <a:avLst/>
          </a:prstGeom>
          <a:noFill/>
        </p:spPr>
        <p:txBody>
          <a:bodyPr wrap="square" rtlCol="0">
            <a:spAutoFit/>
          </a:bodyPr>
          <a:lstStyle/>
          <a:p>
            <a:pPr algn="ctr"/>
            <a:r>
              <a:rPr lang="en-US" dirty="0"/>
              <a:t>2021</a:t>
            </a:r>
          </a:p>
        </p:txBody>
      </p: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3561184" y="4068597"/>
            <a:ext cx="0" cy="262404"/>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3217CB1-6FF6-0C47-A0DB-8C29E91E9D6B}"/>
              </a:ext>
            </a:extLst>
          </p:cNvPr>
          <p:cNvSpPr txBox="1"/>
          <p:nvPr/>
        </p:nvSpPr>
        <p:spPr>
          <a:xfrm>
            <a:off x="245752" y="4126282"/>
            <a:ext cx="1354666" cy="369332"/>
          </a:xfrm>
          <a:prstGeom prst="rect">
            <a:avLst/>
          </a:prstGeom>
          <a:noFill/>
        </p:spPr>
        <p:txBody>
          <a:bodyPr wrap="square" rtlCol="0">
            <a:spAutoFit/>
          </a:bodyPr>
          <a:lstStyle/>
          <a:p>
            <a:pPr algn="ctr"/>
            <a:r>
              <a:rPr lang="en-US" b="1" dirty="0"/>
              <a:t>Priests</a:t>
            </a:r>
          </a:p>
        </p:txBody>
      </p:sp>
      <p:sp>
        <p:nvSpPr>
          <p:cNvPr id="77" name="TextBox 76">
            <a:extLst>
              <a:ext uri="{FF2B5EF4-FFF2-40B4-BE49-F238E27FC236}">
                <a16:creationId xmlns:a16="http://schemas.microsoft.com/office/drawing/2014/main" id="{A5B4ECC9-AE18-5140-9760-7F4FE0456801}"/>
              </a:ext>
            </a:extLst>
          </p:cNvPr>
          <p:cNvSpPr txBox="1"/>
          <p:nvPr/>
        </p:nvSpPr>
        <p:spPr>
          <a:xfrm>
            <a:off x="9028338" y="5490991"/>
            <a:ext cx="3102625" cy="400110"/>
          </a:xfrm>
          <a:prstGeom prst="rect">
            <a:avLst/>
          </a:prstGeom>
          <a:noFill/>
        </p:spPr>
        <p:txBody>
          <a:bodyPr wrap="square" rtlCol="0">
            <a:spAutoFit/>
          </a:bodyPr>
          <a:lstStyle/>
          <a:p>
            <a:pPr algn="ctr"/>
            <a:r>
              <a:rPr lang="en-US" sz="2000" b="1" dirty="0"/>
              <a:t>2. Parable</a:t>
            </a:r>
          </a:p>
        </p:txBody>
      </p: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2934343" y="4158548"/>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82438" y="9225005"/>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CC5A48D-96B2-9D4C-9806-C4BD1CC419CB}"/>
              </a:ext>
            </a:extLst>
          </p:cNvPr>
          <p:cNvCxnSpPr>
            <a:cxnSpLocks/>
          </p:cNvCxnSpPr>
          <p:nvPr/>
        </p:nvCxnSpPr>
        <p:spPr>
          <a:xfrm flipV="1">
            <a:off x="7706469" y="3929766"/>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C7BB27B-BA8C-074F-8E71-A569E4E74991}"/>
              </a:ext>
            </a:extLst>
          </p:cNvPr>
          <p:cNvCxnSpPr>
            <a:cxnSpLocks/>
          </p:cNvCxnSpPr>
          <p:nvPr/>
        </p:nvCxnSpPr>
        <p:spPr>
          <a:xfrm flipV="1">
            <a:off x="4704441" y="4126282"/>
            <a:ext cx="0" cy="188286"/>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D6BB3B7-37B5-B04A-A36F-569EA9951A96}"/>
              </a:ext>
            </a:extLst>
          </p:cNvPr>
          <p:cNvCxnSpPr>
            <a:cxnSpLocks/>
          </p:cNvCxnSpPr>
          <p:nvPr/>
        </p:nvCxnSpPr>
        <p:spPr>
          <a:xfrm flipV="1">
            <a:off x="5350042" y="4048015"/>
            <a:ext cx="0" cy="24735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567141F-F9A6-4447-B670-4D1545785FCB}"/>
              </a:ext>
            </a:extLst>
          </p:cNvPr>
          <p:cNvSpPr txBox="1"/>
          <p:nvPr/>
        </p:nvSpPr>
        <p:spPr>
          <a:xfrm>
            <a:off x="3220809" y="3541011"/>
            <a:ext cx="677333" cy="369332"/>
          </a:xfrm>
          <a:prstGeom prst="rect">
            <a:avLst/>
          </a:prstGeom>
          <a:noFill/>
        </p:spPr>
        <p:txBody>
          <a:bodyPr wrap="square" rtlCol="0">
            <a:spAutoFit/>
          </a:bodyPr>
          <a:lstStyle/>
          <a:p>
            <a:pPr algn="ctr"/>
            <a:r>
              <a:rPr lang="en-US" dirty="0"/>
              <a:t>‘96</a:t>
            </a:r>
          </a:p>
        </p:txBody>
      </p:sp>
      <p:sp>
        <p:nvSpPr>
          <p:cNvPr id="109" name="Arc 108">
            <a:extLst>
              <a:ext uri="{FF2B5EF4-FFF2-40B4-BE49-F238E27FC236}">
                <a16:creationId xmlns:a16="http://schemas.microsoft.com/office/drawing/2014/main" id="{0CAC3897-A2D7-914A-80D5-851AA75761EA}"/>
              </a:ext>
            </a:extLst>
          </p:cNvPr>
          <p:cNvSpPr/>
          <p:nvPr/>
        </p:nvSpPr>
        <p:spPr>
          <a:xfrm rot="9605240">
            <a:off x="2228852" y="3376707"/>
            <a:ext cx="3017194" cy="584997"/>
          </a:xfrm>
          <a:prstGeom prst="arc">
            <a:avLst>
              <a:gd name="adj1" fmla="val 14254555"/>
              <a:gd name="adj2" fmla="val 21298997"/>
            </a:avLst>
          </a:prstGeom>
          <a:ln w="44450">
            <a:solidFill>
              <a:schemeClr val="accent5">
                <a:lumMod val="40000"/>
                <a:lumOff val="6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TextBox 117">
            <a:extLst>
              <a:ext uri="{FF2B5EF4-FFF2-40B4-BE49-F238E27FC236}">
                <a16:creationId xmlns:a16="http://schemas.microsoft.com/office/drawing/2014/main" id="{24AB5C7F-746E-E842-B233-A5C5633AAE80}"/>
              </a:ext>
            </a:extLst>
          </p:cNvPr>
          <p:cNvSpPr txBox="1"/>
          <p:nvPr/>
        </p:nvSpPr>
        <p:spPr>
          <a:xfrm>
            <a:off x="2915413" y="4344995"/>
            <a:ext cx="677333" cy="369332"/>
          </a:xfrm>
          <a:prstGeom prst="rect">
            <a:avLst/>
          </a:prstGeom>
          <a:noFill/>
        </p:spPr>
        <p:txBody>
          <a:bodyPr wrap="square" rtlCol="0">
            <a:spAutoFit/>
          </a:bodyPr>
          <a:lstStyle/>
          <a:p>
            <a:pPr algn="ctr"/>
            <a:r>
              <a:rPr lang="en-US" dirty="0" err="1"/>
              <a:t>IoK</a:t>
            </a:r>
            <a:endParaRPr lang="en-US" dirty="0"/>
          </a:p>
        </p:txBody>
      </p:sp>
      <p:sp>
        <p:nvSpPr>
          <p:cNvPr id="120" name="TextBox 119">
            <a:extLst>
              <a:ext uri="{FF2B5EF4-FFF2-40B4-BE49-F238E27FC236}">
                <a16:creationId xmlns:a16="http://schemas.microsoft.com/office/drawing/2014/main" id="{68D44689-0453-A74B-8841-01E7717A83ED}"/>
              </a:ext>
            </a:extLst>
          </p:cNvPr>
          <p:cNvSpPr txBox="1"/>
          <p:nvPr/>
        </p:nvSpPr>
        <p:spPr>
          <a:xfrm>
            <a:off x="3589013" y="4845062"/>
            <a:ext cx="1514413" cy="646331"/>
          </a:xfrm>
          <a:prstGeom prst="rect">
            <a:avLst/>
          </a:prstGeom>
          <a:noFill/>
        </p:spPr>
        <p:txBody>
          <a:bodyPr wrap="square" rtlCol="0">
            <a:spAutoFit/>
          </a:bodyPr>
          <a:lstStyle/>
          <a:p>
            <a:pPr algn="ctr"/>
            <a:r>
              <a:rPr lang="en-US" dirty="0"/>
              <a:t>Part pf the 7</a:t>
            </a:r>
            <a:r>
              <a:rPr lang="en-US" baseline="30000" dirty="0"/>
              <a:t>th</a:t>
            </a:r>
            <a:r>
              <a:rPr lang="en-US" dirty="0"/>
              <a:t> Trumpet</a:t>
            </a:r>
          </a:p>
        </p:txBody>
      </p:sp>
      <p:sp>
        <p:nvSpPr>
          <p:cNvPr id="121" name="TextBox 120">
            <a:extLst>
              <a:ext uri="{FF2B5EF4-FFF2-40B4-BE49-F238E27FC236}">
                <a16:creationId xmlns:a16="http://schemas.microsoft.com/office/drawing/2014/main" id="{F926D166-926D-C844-8E44-8F86F9B3E037}"/>
              </a:ext>
            </a:extLst>
          </p:cNvPr>
          <p:cNvSpPr txBox="1"/>
          <p:nvPr/>
        </p:nvSpPr>
        <p:spPr>
          <a:xfrm>
            <a:off x="4957043" y="3547299"/>
            <a:ext cx="732221" cy="369332"/>
          </a:xfrm>
          <a:prstGeom prst="rect">
            <a:avLst/>
          </a:prstGeom>
          <a:noFill/>
        </p:spPr>
        <p:txBody>
          <a:bodyPr wrap="square" rtlCol="0">
            <a:spAutoFit/>
          </a:bodyPr>
          <a:lstStyle/>
          <a:p>
            <a:pPr algn="ctr"/>
            <a:r>
              <a:rPr lang="en-US" dirty="0"/>
              <a:t>2012</a:t>
            </a:r>
          </a:p>
        </p:txBody>
      </p:sp>
      <p:sp>
        <p:nvSpPr>
          <p:cNvPr id="122" name="TextBox 121">
            <a:extLst>
              <a:ext uri="{FF2B5EF4-FFF2-40B4-BE49-F238E27FC236}">
                <a16:creationId xmlns:a16="http://schemas.microsoft.com/office/drawing/2014/main" id="{D89F0AD3-52A1-C54A-90E4-10BD27569904}"/>
              </a:ext>
            </a:extLst>
          </p:cNvPr>
          <p:cNvSpPr txBox="1"/>
          <p:nvPr/>
        </p:nvSpPr>
        <p:spPr>
          <a:xfrm>
            <a:off x="4346219" y="3699265"/>
            <a:ext cx="732221" cy="369332"/>
          </a:xfrm>
          <a:prstGeom prst="rect">
            <a:avLst/>
          </a:prstGeom>
          <a:noFill/>
        </p:spPr>
        <p:txBody>
          <a:bodyPr wrap="square" rtlCol="0">
            <a:spAutoFit/>
          </a:bodyPr>
          <a:lstStyle/>
          <a:p>
            <a:pPr algn="ctr"/>
            <a:r>
              <a:rPr lang="en-US" dirty="0">
                <a:solidFill>
                  <a:schemeClr val="accent4">
                    <a:lumMod val="60000"/>
                    <a:lumOff val="40000"/>
                  </a:schemeClr>
                </a:solidFill>
              </a:rPr>
              <a:t>2520</a:t>
            </a:r>
          </a:p>
        </p:txBody>
      </p:sp>
      <p:sp>
        <p:nvSpPr>
          <p:cNvPr id="123" name="TextBox 122">
            <a:extLst>
              <a:ext uri="{FF2B5EF4-FFF2-40B4-BE49-F238E27FC236}">
                <a16:creationId xmlns:a16="http://schemas.microsoft.com/office/drawing/2014/main" id="{9154D388-6973-9343-8EBA-2EF1288BE122}"/>
              </a:ext>
            </a:extLst>
          </p:cNvPr>
          <p:cNvSpPr txBox="1"/>
          <p:nvPr/>
        </p:nvSpPr>
        <p:spPr>
          <a:xfrm>
            <a:off x="4440429" y="4456713"/>
            <a:ext cx="794216" cy="369332"/>
          </a:xfrm>
          <a:prstGeom prst="rect">
            <a:avLst/>
          </a:prstGeom>
          <a:noFill/>
        </p:spPr>
        <p:txBody>
          <a:bodyPr wrap="square" rtlCol="0">
            <a:spAutoFit/>
          </a:bodyPr>
          <a:lstStyle/>
          <a:p>
            <a:pPr algn="ctr"/>
            <a:r>
              <a:rPr lang="en-US" dirty="0"/>
              <a:t>Time</a:t>
            </a:r>
          </a:p>
        </p:txBody>
      </p:sp>
      <p:sp>
        <p:nvSpPr>
          <p:cNvPr id="124" name="TextBox 123">
            <a:extLst>
              <a:ext uri="{FF2B5EF4-FFF2-40B4-BE49-F238E27FC236}">
                <a16:creationId xmlns:a16="http://schemas.microsoft.com/office/drawing/2014/main" id="{CF52E612-EC08-5D49-B1E5-EDDD6AFD2AB8}"/>
              </a:ext>
            </a:extLst>
          </p:cNvPr>
          <p:cNvSpPr txBox="1"/>
          <p:nvPr/>
        </p:nvSpPr>
        <p:spPr>
          <a:xfrm>
            <a:off x="7310388" y="4589718"/>
            <a:ext cx="794216" cy="369332"/>
          </a:xfrm>
          <a:prstGeom prst="rect">
            <a:avLst/>
          </a:prstGeom>
          <a:noFill/>
        </p:spPr>
        <p:txBody>
          <a:bodyPr wrap="square" rtlCol="0">
            <a:spAutoFit/>
          </a:bodyPr>
          <a:lstStyle/>
          <a:p>
            <a:pPr algn="ctr"/>
            <a:r>
              <a:rPr lang="en-US" dirty="0"/>
              <a:t>COP</a:t>
            </a:r>
          </a:p>
        </p:txBody>
      </p:sp>
      <p:cxnSp>
        <p:nvCxnSpPr>
          <p:cNvPr id="125" name="Straight Connector 124">
            <a:extLst>
              <a:ext uri="{FF2B5EF4-FFF2-40B4-BE49-F238E27FC236}">
                <a16:creationId xmlns:a16="http://schemas.microsoft.com/office/drawing/2014/main" id="{BB5DC4A8-7C79-E54C-A93C-F4D09B9EC609}"/>
              </a:ext>
            </a:extLst>
          </p:cNvPr>
          <p:cNvCxnSpPr>
            <a:cxnSpLocks/>
          </p:cNvCxnSpPr>
          <p:nvPr/>
        </p:nvCxnSpPr>
        <p:spPr>
          <a:xfrm flipV="1">
            <a:off x="6504527" y="4140246"/>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0CE9CC7-D6CB-554A-AE4E-E46CFCACB39F}"/>
              </a:ext>
            </a:extLst>
          </p:cNvPr>
          <p:cNvCxnSpPr>
            <a:cxnSpLocks/>
          </p:cNvCxnSpPr>
          <p:nvPr/>
        </p:nvCxnSpPr>
        <p:spPr>
          <a:xfrm flipV="1">
            <a:off x="7090610" y="4048015"/>
            <a:ext cx="0" cy="24434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33855181-44FE-5840-87EE-A19E1BF0091B}"/>
              </a:ext>
            </a:extLst>
          </p:cNvPr>
          <p:cNvSpPr/>
          <p:nvPr/>
        </p:nvSpPr>
        <p:spPr>
          <a:xfrm rot="5400000">
            <a:off x="4740290" y="1331495"/>
            <a:ext cx="583390" cy="2943344"/>
          </a:xfrm>
          <a:prstGeom prst="leftBrace">
            <a:avLst>
              <a:gd name="adj1" fmla="val 8333"/>
              <a:gd name="adj2" fmla="val 51902"/>
            </a:avLst>
          </a:prstGeom>
          <a:ln>
            <a:solidFill>
              <a:srgbClr val="E1ED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a:extLst>
              <a:ext uri="{FF2B5EF4-FFF2-40B4-BE49-F238E27FC236}">
                <a16:creationId xmlns:a16="http://schemas.microsoft.com/office/drawing/2014/main" id="{D0EA06DB-D11D-6C4C-8FFA-E4EBB7BE6D25}"/>
              </a:ext>
            </a:extLst>
          </p:cNvPr>
          <p:cNvSpPr txBox="1"/>
          <p:nvPr/>
        </p:nvSpPr>
        <p:spPr>
          <a:xfrm>
            <a:off x="4594965" y="2078333"/>
            <a:ext cx="794216" cy="369332"/>
          </a:xfrm>
          <a:prstGeom prst="rect">
            <a:avLst/>
          </a:prstGeom>
          <a:noFill/>
        </p:spPr>
        <p:txBody>
          <a:bodyPr wrap="square" rtlCol="0">
            <a:spAutoFit/>
          </a:bodyPr>
          <a:lstStyle/>
          <a:p>
            <a:pPr algn="ctr"/>
            <a:r>
              <a:rPr lang="en-US" dirty="0"/>
              <a:t>20 </a:t>
            </a:r>
            <a:r>
              <a:rPr lang="en-US" dirty="0" err="1"/>
              <a:t>yrs</a:t>
            </a:r>
            <a:endParaRPr lang="en-US" dirty="0"/>
          </a:p>
        </p:txBody>
      </p:sp>
      <p:sp>
        <p:nvSpPr>
          <p:cNvPr id="44" name="TextBox 43">
            <a:extLst>
              <a:ext uri="{FF2B5EF4-FFF2-40B4-BE49-F238E27FC236}">
                <a16:creationId xmlns:a16="http://schemas.microsoft.com/office/drawing/2014/main" id="{0C850E3C-E7BF-394F-A56F-3277182EF6F1}"/>
              </a:ext>
            </a:extLst>
          </p:cNvPr>
          <p:cNvSpPr txBox="1"/>
          <p:nvPr/>
        </p:nvSpPr>
        <p:spPr>
          <a:xfrm>
            <a:off x="7000253" y="2828759"/>
            <a:ext cx="1354666" cy="369332"/>
          </a:xfrm>
          <a:prstGeom prst="rect">
            <a:avLst/>
          </a:prstGeom>
          <a:noFill/>
        </p:spPr>
        <p:txBody>
          <a:bodyPr wrap="square" rtlCol="0">
            <a:spAutoFit/>
          </a:bodyPr>
          <a:lstStyle/>
          <a:p>
            <a:pPr algn="ctr"/>
            <a:r>
              <a:rPr lang="en-US" dirty="0"/>
              <a:t>Raphia</a:t>
            </a:r>
          </a:p>
        </p:txBody>
      </p:sp>
      <p:sp>
        <p:nvSpPr>
          <p:cNvPr id="45" name="TextBox 44">
            <a:extLst>
              <a:ext uri="{FF2B5EF4-FFF2-40B4-BE49-F238E27FC236}">
                <a16:creationId xmlns:a16="http://schemas.microsoft.com/office/drawing/2014/main" id="{8035363B-D225-BD49-AAD6-162BC3E3FC27}"/>
              </a:ext>
            </a:extLst>
          </p:cNvPr>
          <p:cNvSpPr txBox="1"/>
          <p:nvPr/>
        </p:nvSpPr>
        <p:spPr>
          <a:xfrm>
            <a:off x="9089375" y="5009552"/>
            <a:ext cx="3102625" cy="400110"/>
          </a:xfrm>
          <a:prstGeom prst="rect">
            <a:avLst/>
          </a:prstGeom>
          <a:noFill/>
        </p:spPr>
        <p:txBody>
          <a:bodyPr wrap="square" rtlCol="0">
            <a:spAutoFit/>
          </a:bodyPr>
          <a:lstStyle/>
          <a:p>
            <a:pPr algn="ctr"/>
            <a:r>
              <a:rPr lang="en-US" sz="2000" b="1" dirty="0">
                <a:solidFill>
                  <a:srgbClr val="E1EDD6"/>
                </a:solidFill>
              </a:rPr>
              <a:t>1. Parables</a:t>
            </a:r>
          </a:p>
        </p:txBody>
      </p:sp>
      <p:sp>
        <p:nvSpPr>
          <p:cNvPr id="46" name="TextBox 45">
            <a:extLst>
              <a:ext uri="{FF2B5EF4-FFF2-40B4-BE49-F238E27FC236}">
                <a16:creationId xmlns:a16="http://schemas.microsoft.com/office/drawing/2014/main" id="{B6EAF808-F848-6747-8971-7B84005612E9}"/>
              </a:ext>
            </a:extLst>
          </p:cNvPr>
          <p:cNvSpPr txBox="1"/>
          <p:nvPr/>
        </p:nvSpPr>
        <p:spPr>
          <a:xfrm>
            <a:off x="9226028" y="5826775"/>
            <a:ext cx="2880731" cy="400110"/>
          </a:xfrm>
          <a:prstGeom prst="rect">
            <a:avLst/>
          </a:prstGeom>
          <a:noFill/>
        </p:spPr>
        <p:txBody>
          <a:bodyPr wrap="square" rtlCol="0">
            <a:spAutoFit/>
          </a:bodyPr>
          <a:lstStyle/>
          <a:p>
            <a:pPr algn="ctr"/>
            <a:r>
              <a:rPr lang="en-US" sz="2000" b="1" dirty="0"/>
              <a:t>Acts 27</a:t>
            </a:r>
          </a:p>
        </p:txBody>
      </p:sp>
      <p:sp>
        <p:nvSpPr>
          <p:cNvPr id="42" name="TextBox 41">
            <a:extLst>
              <a:ext uri="{FF2B5EF4-FFF2-40B4-BE49-F238E27FC236}">
                <a16:creationId xmlns:a16="http://schemas.microsoft.com/office/drawing/2014/main" id="{46CC8FF5-0E7B-BA48-84C2-72CD4EB201EA}"/>
              </a:ext>
            </a:extLst>
          </p:cNvPr>
          <p:cNvSpPr txBox="1"/>
          <p:nvPr/>
        </p:nvSpPr>
        <p:spPr>
          <a:xfrm>
            <a:off x="5677027" y="4611756"/>
            <a:ext cx="794216" cy="369332"/>
          </a:xfrm>
          <a:prstGeom prst="rect">
            <a:avLst/>
          </a:prstGeom>
          <a:noFill/>
        </p:spPr>
        <p:txBody>
          <a:bodyPr wrap="square" rtlCol="0">
            <a:spAutoFit/>
          </a:bodyPr>
          <a:lstStyle/>
          <a:p>
            <a:pPr algn="ctr"/>
            <a:r>
              <a:rPr lang="en-US" dirty="0"/>
              <a:t>Test</a:t>
            </a:r>
          </a:p>
        </p:txBody>
      </p:sp>
      <p:sp>
        <p:nvSpPr>
          <p:cNvPr id="47" name="Left Brace 46">
            <a:extLst>
              <a:ext uri="{FF2B5EF4-FFF2-40B4-BE49-F238E27FC236}">
                <a16:creationId xmlns:a16="http://schemas.microsoft.com/office/drawing/2014/main" id="{70203C7A-65A5-CD44-9341-467BA65AEA72}"/>
              </a:ext>
            </a:extLst>
          </p:cNvPr>
          <p:cNvSpPr/>
          <p:nvPr/>
        </p:nvSpPr>
        <p:spPr>
          <a:xfrm rot="16200000">
            <a:off x="6650217" y="4308052"/>
            <a:ext cx="356616" cy="1784736"/>
          </a:xfrm>
          <a:prstGeom prst="leftBrace">
            <a:avLst>
              <a:gd name="adj1" fmla="val 8333"/>
              <a:gd name="adj2" fmla="val 5190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594150F4-BAF8-AC46-A3FD-F5CF371BA049}"/>
              </a:ext>
            </a:extLst>
          </p:cNvPr>
          <p:cNvSpPr txBox="1"/>
          <p:nvPr/>
        </p:nvSpPr>
        <p:spPr>
          <a:xfrm>
            <a:off x="6033284" y="5457443"/>
            <a:ext cx="1687609" cy="369332"/>
          </a:xfrm>
          <a:prstGeom prst="rect">
            <a:avLst/>
          </a:prstGeom>
          <a:noFill/>
        </p:spPr>
        <p:txBody>
          <a:bodyPr wrap="square" rtlCol="0">
            <a:spAutoFit/>
          </a:bodyPr>
          <a:lstStyle/>
          <a:p>
            <a:pPr algn="ctr"/>
            <a:r>
              <a:rPr lang="en-US" dirty="0">
                <a:solidFill>
                  <a:srgbClr val="FFFF00"/>
                </a:solidFill>
              </a:rPr>
              <a:t>Acts 27</a:t>
            </a:r>
          </a:p>
        </p:txBody>
      </p:sp>
      <p:sp>
        <p:nvSpPr>
          <p:cNvPr id="49" name="TextBox 48">
            <a:extLst>
              <a:ext uri="{FF2B5EF4-FFF2-40B4-BE49-F238E27FC236}">
                <a16:creationId xmlns:a16="http://schemas.microsoft.com/office/drawing/2014/main" id="{81FF1B9C-CD4B-6249-973D-EB69A5DBB2C6}"/>
              </a:ext>
            </a:extLst>
          </p:cNvPr>
          <p:cNvSpPr txBox="1"/>
          <p:nvPr/>
        </p:nvSpPr>
        <p:spPr>
          <a:xfrm>
            <a:off x="5911624" y="5756094"/>
            <a:ext cx="1925473" cy="369332"/>
          </a:xfrm>
          <a:prstGeom prst="rect">
            <a:avLst/>
          </a:prstGeom>
          <a:noFill/>
        </p:spPr>
        <p:txBody>
          <a:bodyPr wrap="square" rtlCol="0">
            <a:spAutoFit/>
          </a:bodyPr>
          <a:lstStyle/>
          <a:p>
            <a:pPr algn="ctr"/>
            <a:r>
              <a:rPr lang="en-US" dirty="0">
                <a:solidFill>
                  <a:srgbClr val="FFFF00"/>
                </a:solidFill>
              </a:rPr>
              <a:t>Diadochi Wars</a:t>
            </a:r>
          </a:p>
        </p:txBody>
      </p:sp>
      <p:sp>
        <p:nvSpPr>
          <p:cNvPr id="51" name="TextBox 50">
            <a:extLst>
              <a:ext uri="{FF2B5EF4-FFF2-40B4-BE49-F238E27FC236}">
                <a16:creationId xmlns:a16="http://schemas.microsoft.com/office/drawing/2014/main" id="{17A9F547-C8A7-804D-A6CF-578F593515A2}"/>
              </a:ext>
            </a:extLst>
          </p:cNvPr>
          <p:cNvSpPr txBox="1"/>
          <p:nvPr/>
        </p:nvSpPr>
        <p:spPr>
          <a:xfrm>
            <a:off x="5865790" y="6054745"/>
            <a:ext cx="1925473" cy="369332"/>
          </a:xfrm>
          <a:prstGeom prst="rect">
            <a:avLst/>
          </a:prstGeom>
          <a:noFill/>
        </p:spPr>
        <p:txBody>
          <a:bodyPr wrap="square" rtlCol="0">
            <a:spAutoFit/>
          </a:bodyPr>
          <a:lstStyle/>
          <a:p>
            <a:pPr algn="ctr"/>
            <a:r>
              <a:rPr lang="en-US" dirty="0">
                <a:solidFill>
                  <a:srgbClr val="FFFF00"/>
                </a:solidFill>
              </a:rPr>
              <a:t>WW2</a:t>
            </a:r>
          </a:p>
        </p:txBody>
      </p:sp>
      <p:sp>
        <p:nvSpPr>
          <p:cNvPr id="53" name="TextBox 52">
            <a:extLst>
              <a:ext uri="{FF2B5EF4-FFF2-40B4-BE49-F238E27FC236}">
                <a16:creationId xmlns:a16="http://schemas.microsoft.com/office/drawing/2014/main" id="{1577B275-F924-7F47-A19A-6775890DD9B3}"/>
              </a:ext>
            </a:extLst>
          </p:cNvPr>
          <p:cNvSpPr txBox="1"/>
          <p:nvPr/>
        </p:nvSpPr>
        <p:spPr>
          <a:xfrm>
            <a:off x="6140650" y="3141976"/>
            <a:ext cx="794216" cy="369332"/>
          </a:xfrm>
          <a:prstGeom prst="rect">
            <a:avLst/>
          </a:prstGeom>
          <a:noFill/>
        </p:spPr>
        <p:txBody>
          <a:bodyPr wrap="square" rtlCol="0">
            <a:spAutoFit/>
          </a:bodyPr>
          <a:lstStyle/>
          <a:p>
            <a:pPr algn="ctr"/>
            <a:r>
              <a:rPr lang="en-US" dirty="0">
                <a:solidFill>
                  <a:srgbClr val="FFFF00"/>
                </a:solidFill>
              </a:rPr>
              <a:t>Ipsus</a:t>
            </a:r>
          </a:p>
        </p:txBody>
      </p:sp>
      <p:sp>
        <p:nvSpPr>
          <p:cNvPr id="54" name="TextBox 53">
            <a:extLst>
              <a:ext uri="{FF2B5EF4-FFF2-40B4-BE49-F238E27FC236}">
                <a16:creationId xmlns:a16="http://schemas.microsoft.com/office/drawing/2014/main" id="{958929BD-ACCE-4646-BA41-17B85F61F572}"/>
              </a:ext>
            </a:extLst>
          </p:cNvPr>
          <p:cNvSpPr txBox="1"/>
          <p:nvPr/>
        </p:nvSpPr>
        <p:spPr>
          <a:xfrm>
            <a:off x="6464332" y="3498894"/>
            <a:ext cx="1322390" cy="369332"/>
          </a:xfrm>
          <a:prstGeom prst="rect">
            <a:avLst/>
          </a:prstGeom>
          <a:noFill/>
        </p:spPr>
        <p:txBody>
          <a:bodyPr wrap="square" rtlCol="0">
            <a:spAutoFit/>
          </a:bodyPr>
          <a:lstStyle/>
          <a:p>
            <a:pPr algn="ctr"/>
            <a:r>
              <a:rPr lang="en-US" dirty="0">
                <a:solidFill>
                  <a:srgbClr val="FFFF00"/>
                </a:solidFill>
              </a:rPr>
              <a:t>Heraclea</a:t>
            </a:r>
          </a:p>
        </p:txBody>
      </p:sp>
      <p:sp>
        <p:nvSpPr>
          <p:cNvPr id="56" name="TextBox 55">
            <a:extLst>
              <a:ext uri="{FF2B5EF4-FFF2-40B4-BE49-F238E27FC236}">
                <a16:creationId xmlns:a16="http://schemas.microsoft.com/office/drawing/2014/main" id="{1CAF778E-6998-1644-BB58-91C3FB3005FB}"/>
              </a:ext>
            </a:extLst>
          </p:cNvPr>
          <p:cNvSpPr txBox="1"/>
          <p:nvPr/>
        </p:nvSpPr>
        <p:spPr>
          <a:xfrm>
            <a:off x="7000253" y="2493943"/>
            <a:ext cx="1354666" cy="369332"/>
          </a:xfrm>
          <a:prstGeom prst="rect">
            <a:avLst/>
          </a:prstGeom>
          <a:noFill/>
        </p:spPr>
        <p:txBody>
          <a:bodyPr wrap="square" rtlCol="0">
            <a:spAutoFit/>
          </a:bodyPr>
          <a:lstStyle/>
          <a:p>
            <a:pPr algn="ctr"/>
            <a:r>
              <a:rPr lang="en-US" dirty="0">
                <a:solidFill>
                  <a:srgbClr val="FFFF00"/>
                </a:solidFill>
              </a:rPr>
              <a:t>Asculum</a:t>
            </a:r>
          </a:p>
        </p:txBody>
      </p:sp>
      <p:sp>
        <p:nvSpPr>
          <p:cNvPr id="57" name="TextBox 56">
            <a:extLst>
              <a:ext uri="{FF2B5EF4-FFF2-40B4-BE49-F238E27FC236}">
                <a16:creationId xmlns:a16="http://schemas.microsoft.com/office/drawing/2014/main" id="{84094785-17E3-B443-9D98-C42EF5201B7B}"/>
              </a:ext>
            </a:extLst>
          </p:cNvPr>
          <p:cNvSpPr txBox="1"/>
          <p:nvPr/>
        </p:nvSpPr>
        <p:spPr>
          <a:xfrm>
            <a:off x="8642126" y="2867909"/>
            <a:ext cx="1692246" cy="369332"/>
          </a:xfrm>
          <a:prstGeom prst="rect">
            <a:avLst/>
          </a:prstGeom>
          <a:noFill/>
        </p:spPr>
        <p:txBody>
          <a:bodyPr wrap="square" rtlCol="0">
            <a:spAutoFit/>
          </a:bodyPr>
          <a:lstStyle/>
          <a:p>
            <a:pPr algn="ctr"/>
            <a:r>
              <a:rPr lang="en-US" dirty="0">
                <a:solidFill>
                  <a:srgbClr val="FFFF00"/>
                </a:solidFill>
              </a:rPr>
              <a:t>Beneventum</a:t>
            </a:r>
          </a:p>
        </p:txBody>
      </p:sp>
      <p:sp>
        <p:nvSpPr>
          <p:cNvPr id="3" name="Arc 2">
            <a:extLst>
              <a:ext uri="{FF2B5EF4-FFF2-40B4-BE49-F238E27FC236}">
                <a16:creationId xmlns:a16="http://schemas.microsoft.com/office/drawing/2014/main" id="{D47AF066-E2FD-1D42-AA7F-954913A489C3}"/>
              </a:ext>
            </a:extLst>
          </p:cNvPr>
          <p:cNvSpPr/>
          <p:nvPr/>
        </p:nvSpPr>
        <p:spPr>
          <a:xfrm>
            <a:off x="2417108" y="1684796"/>
            <a:ext cx="6868516" cy="1895525"/>
          </a:xfrm>
          <a:prstGeom prst="arc">
            <a:avLst>
              <a:gd name="adj1" fmla="val 10821852"/>
              <a:gd name="adj2" fmla="val 0"/>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FB809950-FBFB-184D-B154-BE5931950085}"/>
              </a:ext>
            </a:extLst>
          </p:cNvPr>
          <p:cNvSpPr txBox="1"/>
          <p:nvPr/>
        </p:nvSpPr>
        <p:spPr>
          <a:xfrm>
            <a:off x="4902614" y="1774595"/>
            <a:ext cx="1989171" cy="369332"/>
          </a:xfrm>
          <a:prstGeom prst="rect">
            <a:avLst/>
          </a:prstGeom>
          <a:noFill/>
        </p:spPr>
        <p:txBody>
          <a:bodyPr wrap="square" rtlCol="0">
            <a:spAutoFit/>
          </a:bodyPr>
          <a:lstStyle/>
          <a:p>
            <a:pPr algn="ctr"/>
            <a:r>
              <a:rPr lang="en-US" b="1" dirty="0">
                <a:solidFill>
                  <a:schemeClr val="accent6">
                    <a:lumMod val="40000"/>
                    <a:lumOff val="60000"/>
                  </a:schemeClr>
                </a:solidFill>
              </a:rPr>
              <a:t>Info War</a:t>
            </a:r>
          </a:p>
        </p:txBody>
      </p:sp>
      <p:sp>
        <p:nvSpPr>
          <p:cNvPr id="59" name="TextBox 58">
            <a:extLst>
              <a:ext uri="{FF2B5EF4-FFF2-40B4-BE49-F238E27FC236}">
                <a16:creationId xmlns:a16="http://schemas.microsoft.com/office/drawing/2014/main" id="{1284E606-DFA9-4545-A939-7313F460DE3A}"/>
              </a:ext>
            </a:extLst>
          </p:cNvPr>
          <p:cNvSpPr txBox="1"/>
          <p:nvPr/>
        </p:nvSpPr>
        <p:spPr>
          <a:xfrm>
            <a:off x="1680179" y="5143783"/>
            <a:ext cx="1354666" cy="369332"/>
          </a:xfrm>
          <a:prstGeom prst="rect">
            <a:avLst/>
          </a:prstGeom>
          <a:noFill/>
        </p:spPr>
        <p:txBody>
          <a:bodyPr wrap="square" rtlCol="0">
            <a:spAutoFit/>
          </a:bodyPr>
          <a:lstStyle/>
          <a:p>
            <a:pPr algn="ctr"/>
            <a:r>
              <a:rPr lang="en-US" dirty="0">
                <a:solidFill>
                  <a:schemeClr val="accent6">
                    <a:lumMod val="40000"/>
                    <a:lumOff val="60000"/>
                  </a:schemeClr>
                </a:solidFill>
              </a:rPr>
              <a:t>WWW</a:t>
            </a:r>
          </a:p>
        </p:txBody>
      </p:sp>
      <p:sp>
        <p:nvSpPr>
          <p:cNvPr id="60" name="TextBox 59">
            <a:extLst>
              <a:ext uri="{FF2B5EF4-FFF2-40B4-BE49-F238E27FC236}">
                <a16:creationId xmlns:a16="http://schemas.microsoft.com/office/drawing/2014/main" id="{CE22A580-4DF4-8C4E-B7BC-BB8D36CB230F}"/>
              </a:ext>
            </a:extLst>
          </p:cNvPr>
          <p:cNvSpPr txBox="1"/>
          <p:nvPr/>
        </p:nvSpPr>
        <p:spPr>
          <a:xfrm>
            <a:off x="5921735" y="6343349"/>
            <a:ext cx="1925473" cy="369332"/>
          </a:xfrm>
          <a:prstGeom prst="rect">
            <a:avLst/>
          </a:prstGeom>
          <a:noFill/>
        </p:spPr>
        <p:txBody>
          <a:bodyPr wrap="square" rtlCol="0">
            <a:spAutoFit/>
          </a:bodyPr>
          <a:lstStyle/>
          <a:p>
            <a:pPr algn="ctr"/>
            <a:r>
              <a:rPr lang="en-US" dirty="0">
                <a:solidFill>
                  <a:srgbClr val="FFFF00"/>
                </a:solidFill>
              </a:rPr>
              <a:t>War on 2 Fronts</a:t>
            </a:r>
          </a:p>
        </p:txBody>
      </p:sp>
      <p:sp>
        <p:nvSpPr>
          <p:cNvPr id="62" name="TextBox 61">
            <a:extLst>
              <a:ext uri="{FF2B5EF4-FFF2-40B4-BE49-F238E27FC236}">
                <a16:creationId xmlns:a16="http://schemas.microsoft.com/office/drawing/2014/main" id="{41E08309-18B8-9349-A1AB-8CAD38FB1248}"/>
              </a:ext>
            </a:extLst>
          </p:cNvPr>
          <p:cNvSpPr txBox="1"/>
          <p:nvPr/>
        </p:nvSpPr>
        <p:spPr>
          <a:xfrm>
            <a:off x="5810304" y="2397257"/>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a:t>
            </a:r>
          </a:p>
        </p:txBody>
      </p:sp>
      <p:sp>
        <p:nvSpPr>
          <p:cNvPr id="63" name="TextBox 62">
            <a:extLst>
              <a:ext uri="{FF2B5EF4-FFF2-40B4-BE49-F238E27FC236}">
                <a16:creationId xmlns:a16="http://schemas.microsoft.com/office/drawing/2014/main" id="{4401E814-EF13-6742-9629-F7CBC1FD37C9}"/>
              </a:ext>
            </a:extLst>
          </p:cNvPr>
          <p:cNvSpPr txBox="1"/>
          <p:nvPr/>
        </p:nvSpPr>
        <p:spPr>
          <a:xfrm>
            <a:off x="7029136" y="2213291"/>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a:t>
            </a:r>
          </a:p>
        </p:txBody>
      </p:sp>
      <p:sp>
        <p:nvSpPr>
          <p:cNvPr id="64" name="TextBox 63">
            <a:extLst>
              <a:ext uri="{FF2B5EF4-FFF2-40B4-BE49-F238E27FC236}">
                <a16:creationId xmlns:a16="http://schemas.microsoft.com/office/drawing/2014/main" id="{3F0602D8-DE03-624A-A378-3C7665640671}"/>
              </a:ext>
            </a:extLst>
          </p:cNvPr>
          <p:cNvSpPr txBox="1"/>
          <p:nvPr/>
        </p:nvSpPr>
        <p:spPr>
          <a:xfrm>
            <a:off x="6432056" y="3150616"/>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a:t>
            </a:r>
          </a:p>
        </p:txBody>
      </p:sp>
      <p:sp>
        <p:nvSpPr>
          <p:cNvPr id="65" name="TextBox 64">
            <a:extLst>
              <a:ext uri="{FF2B5EF4-FFF2-40B4-BE49-F238E27FC236}">
                <a16:creationId xmlns:a16="http://schemas.microsoft.com/office/drawing/2014/main" id="{520EAD65-D1E5-264E-B9F5-75B93CB2EEFB}"/>
              </a:ext>
            </a:extLst>
          </p:cNvPr>
          <p:cNvSpPr txBox="1"/>
          <p:nvPr/>
        </p:nvSpPr>
        <p:spPr>
          <a:xfrm>
            <a:off x="1712873" y="3023386"/>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KN</a:t>
            </a:r>
          </a:p>
        </p:txBody>
      </p:sp>
      <p:sp>
        <p:nvSpPr>
          <p:cNvPr id="66" name="TextBox 65">
            <a:extLst>
              <a:ext uri="{FF2B5EF4-FFF2-40B4-BE49-F238E27FC236}">
                <a16:creationId xmlns:a16="http://schemas.microsoft.com/office/drawing/2014/main" id="{F1115DAF-3C67-3441-8A7E-917782C2CDE1}"/>
              </a:ext>
            </a:extLst>
          </p:cNvPr>
          <p:cNvSpPr txBox="1"/>
          <p:nvPr/>
        </p:nvSpPr>
        <p:spPr>
          <a:xfrm>
            <a:off x="8794944" y="2611750"/>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KN</a:t>
            </a:r>
          </a:p>
        </p:txBody>
      </p:sp>
      <p:sp>
        <p:nvSpPr>
          <p:cNvPr id="68" name="TextBox 67">
            <a:extLst>
              <a:ext uri="{FF2B5EF4-FFF2-40B4-BE49-F238E27FC236}">
                <a16:creationId xmlns:a16="http://schemas.microsoft.com/office/drawing/2014/main" id="{6E711A81-99FD-4E43-A159-7324D07CD8E5}"/>
              </a:ext>
            </a:extLst>
          </p:cNvPr>
          <p:cNvSpPr txBox="1"/>
          <p:nvPr/>
        </p:nvSpPr>
        <p:spPr>
          <a:xfrm>
            <a:off x="2554478" y="3749941"/>
            <a:ext cx="677333" cy="369332"/>
          </a:xfrm>
          <a:prstGeom prst="rect">
            <a:avLst/>
          </a:prstGeom>
          <a:noFill/>
        </p:spPr>
        <p:txBody>
          <a:bodyPr wrap="square" rtlCol="0">
            <a:spAutoFit/>
          </a:bodyPr>
          <a:lstStyle/>
          <a:p>
            <a:pPr algn="ctr"/>
            <a:r>
              <a:rPr lang="en-US" dirty="0"/>
              <a:t>‘91</a:t>
            </a:r>
          </a:p>
        </p:txBody>
      </p:sp>
      <p:cxnSp>
        <p:nvCxnSpPr>
          <p:cNvPr id="70" name="Straight Connector 69">
            <a:extLst>
              <a:ext uri="{FF2B5EF4-FFF2-40B4-BE49-F238E27FC236}">
                <a16:creationId xmlns:a16="http://schemas.microsoft.com/office/drawing/2014/main" id="{DFE0A66B-8415-9648-AF1D-FD6116CB1822}"/>
              </a:ext>
            </a:extLst>
          </p:cNvPr>
          <p:cNvCxnSpPr>
            <a:cxnSpLocks/>
          </p:cNvCxnSpPr>
          <p:nvPr/>
        </p:nvCxnSpPr>
        <p:spPr>
          <a:xfrm flipV="1">
            <a:off x="10863114" y="3986095"/>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C3D4820-22F3-5B4D-AC4C-CA91C2B86A01}"/>
              </a:ext>
            </a:extLst>
          </p:cNvPr>
          <p:cNvCxnSpPr>
            <a:cxnSpLocks/>
          </p:cNvCxnSpPr>
          <p:nvPr/>
        </p:nvCxnSpPr>
        <p:spPr>
          <a:xfrm>
            <a:off x="9472277" y="4307633"/>
            <a:ext cx="1397722" cy="57"/>
          </a:xfrm>
          <a:prstGeom prst="line">
            <a:avLst/>
          </a:prstGeom>
          <a:ln w="44450">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FEC2DD4D-3281-E042-8EB6-955DA06F92C4}"/>
              </a:ext>
            </a:extLst>
          </p:cNvPr>
          <p:cNvSpPr txBox="1"/>
          <p:nvPr/>
        </p:nvSpPr>
        <p:spPr>
          <a:xfrm>
            <a:off x="10185781" y="3530111"/>
            <a:ext cx="1354666" cy="369332"/>
          </a:xfrm>
          <a:prstGeom prst="rect">
            <a:avLst/>
          </a:prstGeom>
          <a:noFill/>
        </p:spPr>
        <p:txBody>
          <a:bodyPr wrap="square" rtlCol="0">
            <a:spAutoFit/>
          </a:bodyPr>
          <a:lstStyle/>
          <a:p>
            <a:pPr algn="ctr"/>
            <a:r>
              <a:rPr lang="en-US" dirty="0"/>
              <a:t>SL</a:t>
            </a:r>
          </a:p>
        </p:txBody>
      </p:sp>
      <p:sp>
        <p:nvSpPr>
          <p:cNvPr id="74" name="TextBox 73">
            <a:extLst>
              <a:ext uri="{FF2B5EF4-FFF2-40B4-BE49-F238E27FC236}">
                <a16:creationId xmlns:a16="http://schemas.microsoft.com/office/drawing/2014/main" id="{EF6407B4-A13A-FF46-8E9A-48617492C94A}"/>
              </a:ext>
            </a:extLst>
          </p:cNvPr>
          <p:cNvSpPr txBox="1"/>
          <p:nvPr/>
        </p:nvSpPr>
        <p:spPr>
          <a:xfrm>
            <a:off x="10222751" y="4434352"/>
            <a:ext cx="1354666" cy="369332"/>
          </a:xfrm>
          <a:prstGeom prst="rect">
            <a:avLst/>
          </a:prstGeom>
          <a:noFill/>
        </p:spPr>
        <p:txBody>
          <a:bodyPr wrap="square" rtlCol="0">
            <a:spAutoFit/>
          </a:bodyPr>
          <a:lstStyle/>
          <a:p>
            <a:pPr algn="ctr"/>
            <a:r>
              <a:rPr lang="en-US" dirty="0"/>
              <a:t>Vs 41</a:t>
            </a:r>
          </a:p>
        </p:txBody>
      </p:sp>
      <p:sp>
        <p:nvSpPr>
          <p:cNvPr id="78" name="Arc 77">
            <a:extLst>
              <a:ext uri="{FF2B5EF4-FFF2-40B4-BE49-F238E27FC236}">
                <a16:creationId xmlns:a16="http://schemas.microsoft.com/office/drawing/2014/main" id="{219A0C8F-2C63-1F48-92B9-E070636159AD}"/>
              </a:ext>
            </a:extLst>
          </p:cNvPr>
          <p:cNvSpPr/>
          <p:nvPr/>
        </p:nvSpPr>
        <p:spPr>
          <a:xfrm>
            <a:off x="7114241" y="2333260"/>
            <a:ext cx="3725619" cy="2019763"/>
          </a:xfrm>
          <a:prstGeom prst="arc">
            <a:avLst>
              <a:gd name="adj1" fmla="val 16759183"/>
              <a:gd name="adj2" fmla="val 0"/>
            </a:avLst>
          </a:prstGeom>
          <a:ln w="28575">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28401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History of Rome in Dan. 11</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18769" y="296778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22290" y="26228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6802195" y="26448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509678" y="262288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47215" y="264482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Arc 18">
            <a:extLst>
              <a:ext uri="{FF2B5EF4-FFF2-40B4-BE49-F238E27FC236}">
                <a16:creationId xmlns:a16="http://schemas.microsoft.com/office/drawing/2014/main" id="{F0E2146A-E077-9F45-851F-26AE827DDA37}"/>
              </a:ext>
            </a:extLst>
          </p:cNvPr>
          <p:cNvSpPr/>
          <p:nvPr/>
        </p:nvSpPr>
        <p:spPr>
          <a:xfrm>
            <a:off x="6802195" y="2322095"/>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FCBD8D15-618F-ED4B-AE90-80FC816A852C}"/>
              </a:ext>
            </a:extLst>
          </p:cNvPr>
          <p:cNvSpPr/>
          <p:nvPr/>
        </p:nvSpPr>
        <p:spPr>
          <a:xfrm rot="19306840">
            <a:off x="9020752" y="2872110"/>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F181E311-E09F-244D-B3A6-3129437C9782}"/>
              </a:ext>
            </a:extLst>
          </p:cNvPr>
          <p:cNvSpPr txBox="1"/>
          <p:nvPr/>
        </p:nvSpPr>
        <p:spPr>
          <a:xfrm>
            <a:off x="3832344" y="1976552"/>
            <a:ext cx="1354666" cy="646331"/>
          </a:xfrm>
          <a:prstGeom prst="rect">
            <a:avLst/>
          </a:prstGeom>
          <a:noFill/>
        </p:spPr>
        <p:txBody>
          <a:bodyPr wrap="square" rtlCol="0">
            <a:spAutoFit/>
          </a:bodyPr>
          <a:lstStyle/>
          <a:p>
            <a:pPr algn="ctr"/>
            <a:r>
              <a:rPr lang="en-US" dirty="0"/>
              <a:t>Glorious Land</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641436" y="3151337"/>
            <a:ext cx="1354666" cy="369332"/>
          </a:xfrm>
          <a:prstGeom prst="rect">
            <a:avLst/>
          </a:prstGeom>
          <a:noFill/>
        </p:spPr>
        <p:txBody>
          <a:bodyPr wrap="square" rtlCol="0">
            <a:spAutoFit/>
          </a:bodyPr>
          <a:lstStyle/>
          <a:p>
            <a:pPr algn="ctr"/>
            <a:r>
              <a:rPr lang="en-US" dirty="0"/>
              <a:t>65 BC</a:t>
            </a:r>
          </a:p>
        </p:txBody>
      </p:sp>
      <p:sp>
        <p:nvSpPr>
          <p:cNvPr id="34" name="TextBox 33">
            <a:extLst>
              <a:ext uri="{FF2B5EF4-FFF2-40B4-BE49-F238E27FC236}">
                <a16:creationId xmlns:a16="http://schemas.microsoft.com/office/drawing/2014/main" id="{13B780E8-45F9-4E46-9E4E-3622ED8A9378}"/>
              </a:ext>
            </a:extLst>
          </p:cNvPr>
          <p:cNvSpPr txBox="1"/>
          <p:nvPr/>
        </p:nvSpPr>
        <p:spPr>
          <a:xfrm>
            <a:off x="10151534" y="2469658"/>
            <a:ext cx="1354666" cy="369332"/>
          </a:xfrm>
          <a:prstGeom prst="rect">
            <a:avLst/>
          </a:prstGeom>
          <a:noFill/>
        </p:spPr>
        <p:txBody>
          <a:bodyPr wrap="square" rtlCol="0">
            <a:spAutoFit/>
          </a:bodyPr>
          <a:lstStyle/>
          <a:p>
            <a:pPr algn="ctr"/>
            <a:r>
              <a:rPr lang="en-US" dirty="0"/>
              <a:t>Rome Falls</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41436" y="1992772"/>
            <a:ext cx="1354666" cy="369332"/>
          </a:xfrm>
          <a:prstGeom prst="rect">
            <a:avLst/>
          </a:prstGeom>
          <a:noFill/>
        </p:spPr>
        <p:txBody>
          <a:bodyPr wrap="square" rtlCol="0">
            <a:spAutoFit/>
          </a:bodyPr>
          <a:lstStyle/>
          <a:p>
            <a:pPr algn="ctr"/>
            <a:r>
              <a:rPr lang="en-US" dirty="0"/>
              <a:t>KN - Syria</a:t>
            </a:r>
          </a:p>
        </p:txBody>
      </p:sp>
      <p:sp>
        <p:nvSpPr>
          <p:cNvPr id="36" name="TextBox 35">
            <a:extLst>
              <a:ext uri="{FF2B5EF4-FFF2-40B4-BE49-F238E27FC236}">
                <a16:creationId xmlns:a16="http://schemas.microsoft.com/office/drawing/2014/main" id="{EB84B89A-1F64-A942-8F84-26EADD2A29A5}"/>
              </a:ext>
            </a:extLst>
          </p:cNvPr>
          <p:cNvSpPr txBox="1"/>
          <p:nvPr/>
        </p:nvSpPr>
        <p:spPr>
          <a:xfrm>
            <a:off x="6085584" y="1996385"/>
            <a:ext cx="1354666" cy="369332"/>
          </a:xfrm>
          <a:prstGeom prst="rect">
            <a:avLst/>
          </a:prstGeom>
          <a:noFill/>
        </p:spPr>
        <p:txBody>
          <a:bodyPr wrap="square" rtlCol="0">
            <a:spAutoFit/>
          </a:bodyPr>
          <a:lstStyle/>
          <a:p>
            <a:pPr algn="ctr"/>
            <a:r>
              <a:rPr lang="en-US" dirty="0"/>
              <a:t>Egypt</a:t>
            </a:r>
          </a:p>
        </p:txBody>
      </p:sp>
      <p:sp>
        <p:nvSpPr>
          <p:cNvPr id="37" name="TextBox 36">
            <a:extLst>
              <a:ext uri="{FF2B5EF4-FFF2-40B4-BE49-F238E27FC236}">
                <a16:creationId xmlns:a16="http://schemas.microsoft.com/office/drawing/2014/main" id="{1FA9D6B5-E273-3347-BC2E-D8B9DA01E956}"/>
              </a:ext>
            </a:extLst>
          </p:cNvPr>
          <p:cNvSpPr txBox="1"/>
          <p:nvPr/>
        </p:nvSpPr>
        <p:spPr>
          <a:xfrm>
            <a:off x="7415216" y="2534557"/>
            <a:ext cx="1354666" cy="369332"/>
          </a:xfrm>
          <a:prstGeom prst="rect">
            <a:avLst/>
          </a:prstGeom>
          <a:noFill/>
        </p:spPr>
        <p:txBody>
          <a:bodyPr wrap="square" rtlCol="0">
            <a:spAutoFit/>
          </a:bodyPr>
          <a:lstStyle/>
          <a:p>
            <a:pPr algn="ctr"/>
            <a:r>
              <a:rPr lang="en-US" dirty="0"/>
              <a:t>360 </a:t>
            </a:r>
            <a:r>
              <a:rPr lang="en-US" dirty="0" err="1"/>
              <a:t>yrs</a:t>
            </a:r>
            <a:endParaRPr lang="en-US" dirty="0"/>
          </a:p>
        </p:txBody>
      </p:sp>
      <p:sp>
        <p:nvSpPr>
          <p:cNvPr id="38" name="TextBox 37">
            <a:extLst>
              <a:ext uri="{FF2B5EF4-FFF2-40B4-BE49-F238E27FC236}">
                <a16:creationId xmlns:a16="http://schemas.microsoft.com/office/drawing/2014/main" id="{2EB6158C-4E20-AD47-AAC0-294874CA2642}"/>
              </a:ext>
            </a:extLst>
          </p:cNvPr>
          <p:cNvSpPr txBox="1"/>
          <p:nvPr/>
        </p:nvSpPr>
        <p:spPr>
          <a:xfrm>
            <a:off x="3828822" y="3151337"/>
            <a:ext cx="1354666" cy="369332"/>
          </a:xfrm>
          <a:prstGeom prst="rect">
            <a:avLst/>
          </a:prstGeom>
          <a:noFill/>
        </p:spPr>
        <p:txBody>
          <a:bodyPr wrap="square" rtlCol="0">
            <a:spAutoFit/>
          </a:bodyPr>
          <a:lstStyle/>
          <a:p>
            <a:pPr algn="ctr"/>
            <a:r>
              <a:rPr lang="en-US" dirty="0"/>
              <a:t>63 BC</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21338" y="3148202"/>
            <a:ext cx="1354666" cy="369332"/>
          </a:xfrm>
          <a:prstGeom prst="rect">
            <a:avLst/>
          </a:prstGeom>
          <a:noFill/>
        </p:spPr>
        <p:txBody>
          <a:bodyPr wrap="square" rtlCol="0">
            <a:spAutoFit/>
          </a:bodyPr>
          <a:lstStyle/>
          <a:p>
            <a:pPr algn="ctr"/>
            <a:r>
              <a:rPr lang="en-US" dirty="0"/>
              <a:t>31 BC</a:t>
            </a:r>
          </a:p>
        </p:txBody>
      </p:sp>
      <p:sp>
        <p:nvSpPr>
          <p:cNvPr id="40" name="TextBox 39">
            <a:extLst>
              <a:ext uri="{FF2B5EF4-FFF2-40B4-BE49-F238E27FC236}">
                <a16:creationId xmlns:a16="http://schemas.microsoft.com/office/drawing/2014/main" id="{B8B8DD17-E966-D54C-B560-CA8AC2DF7D02}"/>
              </a:ext>
            </a:extLst>
          </p:cNvPr>
          <p:cNvSpPr txBox="1"/>
          <p:nvPr/>
        </p:nvSpPr>
        <p:spPr>
          <a:xfrm>
            <a:off x="8798853" y="3148202"/>
            <a:ext cx="1354666" cy="369332"/>
          </a:xfrm>
          <a:prstGeom prst="rect">
            <a:avLst/>
          </a:prstGeom>
          <a:noFill/>
        </p:spPr>
        <p:txBody>
          <a:bodyPr wrap="square" rtlCol="0">
            <a:spAutoFit/>
          </a:bodyPr>
          <a:lstStyle/>
          <a:p>
            <a:pPr algn="ctr"/>
            <a:r>
              <a:rPr lang="en-US" dirty="0"/>
              <a:t>330 AD</a:t>
            </a:r>
          </a:p>
        </p:txBody>
      </p:sp>
      <p:sp>
        <p:nvSpPr>
          <p:cNvPr id="43" name="TextBox 42">
            <a:extLst>
              <a:ext uri="{FF2B5EF4-FFF2-40B4-BE49-F238E27FC236}">
                <a16:creationId xmlns:a16="http://schemas.microsoft.com/office/drawing/2014/main" id="{4F1C8447-1D94-8243-9EFD-6BF00ED500F8}"/>
              </a:ext>
            </a:extLst>
          </p:cNvPr>
          <p:cNvSpPr txBox="1"/>
          <p:nvPr/>
        </p:nvSpPr>
        <p:spPr>
          <a:xfrm>
            <a:off x="9863575" y="2706739"/>
            <a:ext cx="1354666" cy="369332"/>
          </a:xfrm>
          <a:prstGeom prst="rect">
            <a:avLst/>
          </a:prstGeom>
          <a:noFill/>
        </p:spPr>
        <p:txBody>
          <a:bodyPr wrap="square" rtlCol="0">
            <a:spAutoFit/>
          </a:bodyPr>
          <a:lstStyle/>
          <a:p>
            <a:pPr algn="ctr"/>
            <a:r>
              <a:rPr lang="en-US" dirty="0"/>
              <a:t>Vs. 24</a:t>
            </a:r>
          </a:p>
        </p:txBody>
      </p:sp>
      <p:sp>
        <p:nvSpPr>
          <p:cNvPr id="44" name="TextBox 43">
            <a:extLst>
              <a:ext uri="{FF2B5EF4-FFF2-40B4-BE49-F238E27FC236}">
                <a16:creationId xmlns:a16="http://schemas.microsoft.com/office/drawing/2014/main" id="{EDD7DB26-3111-4C44-9F62-2EB9D8B8915C}"/>
              </a:ext>
            </a:extLst>
          </p:cNvPr>
          <p:cNvSpPr txBox="1"/>
          <p:nvPr/>
        </p:nvSpPr>
        <p:spPr>
          <a:xfrm>
            <a:off x="5735386" y="2509523"/>
            <a:ext cx="1049866" cy="369332"/>
          </a:xfrm>
          <a:prstGeom prst="rect">
            <a:avLst/>
          </a:prstGeom>
          <a:noFill/>
        </p:spPr>
        <p:txBody>
          <a:bodyPr wrap="square" rtlCol="0">
            <a:spAutoFit/>
          </a:bodyPr>
          <a:lstStyle/>
          <a:p>
            <a:pPr algn="ctr"/>
            <a:r>
              <a:rPr lang="en-US" dirty="0"/>
              <a:t>Vs.17</a:t>
            </a:r>
          </a:p>
        </p:txBody>
      </p:sp>
      <p:sp>
        <p:nvSpPr>
          <p:cNvPr id="45" name="TextBox 44">
            <a:extLst>
              <a:ext uri="{FF2B5EF4-FFF2-40B4-BE49-F238E27FC236}">
                <a16:creationId xmlns:a16="http://schemas.microsoft.com/office/drawing/2014/main" id="{B3E8D06B-63D6-4A4F-9809-544B605B174D}"/>
              </a:ext>
            </a:extLst>
          </p:cNvPr>
          <p:cNvSpPr txBox="1"/>
          <p:nvPr/>
        </p:nvSpPr>
        <p:spPr>
          <a:xfrm>
            <a:off x="1220031" y="2534557"/>
            <a:ext cx="963261" cy="369332"/>
          </a:xfrm>
          <a:prstGeom prst="rect">
            <a:avLst/>
          </a:prstGeom>
          <a:noFill/>
        </p:spPr>
        <p:txBody>
          <a:bodyPr wrap="square" rtlCol="0">
            <a:spAutoFit/>
          </a:bodyPr>
          <a:lstStyle/>
          <a:p>
            <a:pPr algn="ctr"/>
            <a:r>
              <a:rPr lang="en-US" dirty="0"/>
              <a:t>Vs. 16</a:t>
            </a:r>
          </a:p>
        </p:txBody>
      </p:sp>
      <p:sp>
        <p:nvSpPr>
          <p:cNvPr id="46" name="Arc 45">
            <a:extLst>
              <a:ext uri="{FF2B5EF4-FFF2-40B4-BE49-F238E27FC236}">
                <a16:creationId xmlns:a16="http://schemas.microsoft.com/office/drawing/2014/main" id="{5BB30C93-B1C4-664E-BF7F-065967964F11}"/>
              </a:ext>
            </a:extLst>
          </p:cNvPr>
          <p:cNvSpPr/>
          <p:nvPr/>
        </p:nvSpPr>
        <p:spPr>
          <a:xfrm rot="16867395">
            <a:off x="9409829" y="2388209"/>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A4435398-2746-854A-9C12-EFDCAB7A9926}"/>
              </a:ext>
            </a:extLst>
          </p:cNvPr>
          <p:cNvSpPr/>
          <p:nvPr/>
        </p:nvSpPr>
        <p:spPr>
          <a:xfrm rot="16954220">
            <a:off x="9616746" y="2384603"/>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98FBA2E1-EAA8-D34D-829E-3AE0247F1423}"/>
              </a:ext>
            </a:extLst>
          </p:cNvPr>
          <p:cNvSpPr/>
          <p:nvPr/>
        </p:nvSpPr>
        <p:spPr>
          <a:xfrm rot="16933704">
            <a:off x="9211250" y="2385412"/>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7373629-FAD7-7A4E-ABB8-E74274F4F534}"/>
              </a:ext>
            </a:extLst>
          </p:cNvPr>
          <p:cNvSpPr txBox="1"/>
          <p:nvPr/>
        </p:nvSpPr>
        <p:spPr>
          <a:xfrm>
            <a:off x="10255971" y="2083920"/>
            <a:ext cx="1354666" cy="369332"/>
          </a:xfrm>
          <a:prstGeom prst="rect">
            <a:avLst/>
          </a:prstGeom>
          <a:noFill/>
        </p:spPr>
        <p:txBody>
          <a:bodyPr wrap="square" rtlCol="0">
            <a:spAutoFit/>
          </a:bodyPr>
          <a:lstStyle/>
          <a:p>
            <a:pPr algn="ctr"/>
            <a:r>
              <a:rPr lang="en-US" dirty="0"/>
              <a:t>Rev. 8 &amp; 9</a:t>
            </a:r>
          </a:p>
        </p:txBody>
      </p:sp>
      <p:sp>
        <p:nvSpPr>
          <p:cNvPr id="50" name="TextBox 49">
            <a:extLst>
              <a:ext uri="{FF2B5EF4-FFF2-40B4-BE49-F238E27FC236}">
                <a16:creationId xmlns:a16="http://schemas.microsoft.com/office/drawing/2014/main" id="{A8154CE2-50D0-8945-8177-475029EFD49C}"/>
              </a:ext>
            </a:extLst>
          </p:cNvPr>
          <p:cNvSpPr txBox="1"/>
          <p:nvPr/>
        </p:nvSpPr>
        <p:spPr>
          <a:xfrm>
            <a:off x="10229661" y="1836344"/>
            <a:ext cx="1354666" cy="369332"/>
          </a:xfrm>
          <a:prstGeom prst="rect">
            <a:avLst/>
          </a:prstGeom>
          <a:noFill/>
        </p:spPr>
        <p:txBody>
          <a:bodyPr wrap="square" rtlCol="0">
            <a:spAutoFit/>
          </a:bodyPr>
          <a:lstStyle/>
          <a:p>
            <a:pPr algn="ctr"/>
            <a:r>
              <a:rPr lang="en-US" dirty="0"/>
              <a:t>Trumpets</a:t>
            </a:r>
          </a:p>
        </p:txBody>
      </p:sp>
      <p:cxnSp>
        <p:nvCxnSpPr>
          <p:cNvPr id="51" name="Straight Connector 50">
            <a:extLst>
              <a:ext uri="{FF2B5EF4-FFF2-40B4-BE49-F238E27FC236}">
                <a16:creationId xmlns:a16="http://schemas.microsoft.com/office/drawing/2014/main" id="{84F1CBCC-0BEF-9D47-9C9C-2F0752E25E23}"/>
              </a:ext>
            </a:extLst>
          </p:cNvPr>
          <p:cNvCxnSpPr>
            <a:cxnSpLocks/>
          </p:cNvCxnSpPr>
          <p:nvPr/>
        </p:nvCxnSpPr>
        <p:spPr>
          <a:xfrm>
            <a:off x="2318770" y="4687913"/>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2322291" y="4343008"/>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C08BC3-456B-694B-AC6E-7A50012CDB47}"/>
              </a:ext>
            </a:extLst>
          </p:cNvPr>
          <p:cNvCxnSpPr>
            <a:cxnSpLocks/>
          </p:cNvCxnSpPr>
          <p:nvPr/>
        </p:nvCxnSpPr>
        <p:spPr>
          <a:xfrm flipV="1">
            <a:off x="6802196" y="436494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ED407C-732E-2443-93FD-13591380D1BF}"/>
              </a:ext>
            </a:extLst>
          </p:cNvPr>
          <p:cNvCxnSpPr>
            <a:cxnSpLocks/>
          </p:cNvCxnSpPr>
          <p:nvPr/>
        </p:nvCxnSpPr>
        <p:spPr>
          <a:xfrm flipV="1">
            <a:off x="4509679" y="4343008"/>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F4FC86-EC9B-DD41-8266-8FD012C548F5}"/>
              </a:ext>
            </a:extLst>
          </p:cNvPr>
          <p:cNvCxnSpPr>
            <a:cxnSpLocks/>
          </p:cNvCxnSpPr>
          <p:nvPr/>
        </p:nvCxnSpPr>
        <p:spPr>
          <a:xfrm flipV="1">
            <a:off x="9447216" y="436494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0F3CA22A-11B5-4242-840D-85F5326761C2}"/>
              </a:ext>
            </a:extLst>
          </p:cNvPr>
          <p:cNvSpPr/>
          <p:nvPr/>
        </p:nvSpPr>
        <p:spPr>
          <a:xfrm>
            <a:off x="6802196" y="4042219"/>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DEC93D5C-A755-AD42-BFD3-2B886AC02A37}"/>
              </a:ext>
            </a:extLst>
          </p:cNvPr>
          <p:cNvSpPr/>
          <p:nvPr/>
        </p:nvSpPr>
        <p:spPr>
          <a:xfrm rot="19306840">
            <a:off x="9020753" y="4592234"/>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CAFA7ED9-DDC5-C448-A5AE-E4C345DE6D58}"/>
              </a:ext>
            </a:extLst>
          </p:cNvPr>
          <p:cNvSpPr txBox="1"/>
          <p:nvPr/>
        </p:nvSpPr>
        <p:spPr>
          <a:xfrm>
            <a:off x="3842656" y="3826746"/>
            <a:ext cx="1354666" cy="369332"/>
          </a:xfrm>
          <a:prstGeom prst="rect">
            <a:avLst/>
          </a:prstGeom>
          <a:noFill/>
        </p:spPr>
        <p:txBody>
          <a:bodyPr wrap="square" rtlCol="0">
            <a:spAutoFit/>
          </a:bodyPr>
          <a:lstStyle/>
          <a:p>
            <a:pPr algn="ctr"/>
            <a:r>
              <a:rPr lang="en-US" dirty="0"/>
              <a:t>Vandals</a:t>
            </a:r>
          </a:p>
        </p:txBody>
      </p:sp>
      <p:sp>
        <p:nvSpPr>
          <p:cNvPr id="59" name="TextBox 58">
            <a:extLst>
              <a:ext uri="{FF2B5EF4-FFF2-40B4-BE49-F238E27FC236}">
                <a16:creationId xmlns:a16="http://schemas.microsoft.com/office/drawing/2014/main" id="{A26272E8-AB57-4B40-AFBB-AEA0B09F7DDB}"/>
              </a:ext>
            </a:extLst>
          </p:cNvPr>
          <p:cNvSpPr txBox="1"/>
          <p:nvPr/>
        </p:nvSpPr>
        <p:spPr>
          <a:xfrm>
            <a:off x="2658520" y="4812851"/>
            <a:ext cx="733542" cy="276999"/>
          </a:xfrm>
          <a:prstGeom prst="rect">
            <a:avLst/>
          </a:prstGeom>
          <a:noFill/>
        </p:spPr>
        <p:txBody>
          <a:bodyPr wrap="square" rtlCol="0">
            <a:spAutoFit/>
          </a:bodyPr>
          <a:lstStyle/>
          <a:p>
            <a:pPr algn="ctr"/>
            <a:r>
              <a:rPr lang="en-US" sz="1200" dirty="0"/>
              <a:t>508 AD</a:t>
            </a:r>
          </a:p>
        </p:txBody>
      </p:sp>
      <p:sp>
        <p:nvSpPr>
          <p:cNvPr id="60" name="TextBox 59">
            <a:extLst>
              <a:ext uri="{FF2B5EF4-FFF2-40B4-BE49-F238E27FC236}">
                <a16:creationId xmlns:a16="http://schemas.microsoft.com/office/drawing/2014/main" id="{EE9D9422-ECEC-DD44-B543-3B8758D9A8C8}"/>
              </a:ext>
            </a:extLst>
          </p:cNvPr>
          <p:cNvSpPr txBox="1"/>
          <p:nvPr/>
        </p:nvSpPr>
        <p:spPr>
          <a:xfrm>
            <a:off x="10151535" y="4189782"/>
            <a:ext cx="1354666" cy="369332"/>
          </a:xfrm>
          <a:prstGeom prst="rect">
            <a:avLst/>
          </a:prstGeom>
          <a:noFill/>
        </p:spPr>
        <p:txBody>
          <a:bodyPr wrap="square" rtlCol="0">
            <a:spAutoFit/>
          </a:bodyPr>
          <a:lstStyle/>
          <a:p>
            <a:pPr algn="ctr"/>
            <a:r>
              <a:rPr lang="en-US" dirty="0"/>
              <a:t>Rome Falls</a:t>
            </a:r>
          </a:p>
        </p:txBody>
      </p:sp>
      <p:sp>
        <p:nvSpPr>
          <p:cNvPr id="61" name="TextBox 60">
            <a:extLst>
              <a:ext uri="{FF2B5EF4-FFF2-40B4-BE49-F238E27FC236}">
                <a16:creationId xmlns:a16="http://schemas.microsoft.com/office/drawing/2014/main" id="{F08AA5D3-6C09-644B-A8F6-F171878D6DA3}"/>
              </a:ext>
            </a:extLst>
          </p:cNvPr>
          <p:cNvSpPr txBox="1"/>
          <p:nvPr/>
        </p:nvSpPr>
        <p:spPr>
          <a:xfrm>
            <a:off x="1625211" y="3826746"/>
            <a:ext cx="1354666" cy="369332"/>
          </a:xfrm>
          <a:prstGeom prst="rect">
            <a:avLst/>
          </a:prstGeom>
          <a:noFill/>
        </p:spPr>
        <p:txBody>
          <a:bodyPr wrap="square" rtlCol="0">
            <a:spAutoFit/>
          </a:bodyPr>
          <a:lstStyle/>
          <a:p>
            <a:pPr algn="ctr"/>
            <a:r>
              <a:rPr lang="en-US" dirty="0"/>
              <a:t>Heruli</a:t>
            </a:r>
          </a:p>
        </p:txBody>
      </p:sp>
      <p:sp>
        <p:nvSpPr>
          <p:cNvPr id="62" name="TextBox 61">
            <a:extLst>
              <a:ext uri="{FF2B5EF4-FFF2-40B4-BE49-F238E27FC236}">
                <a16:creationId xmlns:a16="http://schemas.microsoft.com/office/drawing/2014/main" id="{4196169E-F183-E04B-A96B-F7E95F60F657}"/>
              </a:ext>
            </a:extLst>
          </p:cNvPr>
          <p:cNvSpPr txBox="1"/>
          <p:nvPr/>
        </p:nvSpPr>
        <p:spPr>
          <a:xfrm>
            <a:off x="6037472" y="3814088"/>
            <a:ext cx="1495559" cy="369332"/>
          </a:xfrm>
          <a:prstGeom prst="rect">
            <a:avLst/>
          </a:prstGeom>
          <a:noFill/>
        </p:spPr>
        <p:txBody>
          <a:bodyPr wrap="square" rtlCol="0">
            <a:spAutoFit/>
          </a:bodyPr>
          <a:lstStyle/>
          <a:p>
            <a:pPr algn="ctr"/>
            <a:r>
              <a:rPr lang="en-US" dirty="0"/>
              <a:t>Ostrogoths</a:t>
            </a:r>
          </a:p>
        </p:txBody>
      </p:sp>
      <p:sp>
        <p:nvSpPr>
          <p:cNvPr id="63" name="TextBox 62">
            <a:extLst>
              <a:ext uri="{FF2B5EF4-FFF2-40B4-BE49-F238E27FC236}">
                <a16:creationId xmlns:a16="http://schemas.microsoft.com/office/drawing/2014/main" id="{27BCC843-E16F-8641-9BC6-171128CFE725}"/>
              </a:ext>
            </a:extLst>
          </p:cNvPr>
          <p:cNvSpPr txBox="1"/>
          <p:nvPr/>
        </p:nvSpPr>
        <p:spPr>
          <a:xfrm>
            <a:off x="7415217" y="4254681"/>
            <a:ext cx="1354666" cy="369332"/>
          </a:xfrm>
          <a:prstGeom prst="rect">
            <a:avLst/>
          </a:prstGeom>
          <a:noFill/>
        </p:spPr>
        <p:txBody>
          <a:bodyPr wrap="square" rtlCol="0">
            <a:spAutoFit/>
          </a:bodyPr>
          <a:lstStyle/>
          <a:p>
            <a:pPr algn="ctr"/>
            <a:r>
              <a:rPr lang="en-US" dirty="0"/>
              <a:t>1260</a:t>
            </a:r>
          </a:p>
        </p:txBody>
      </p:sp>
      <p:sp>
        <p:nvSpPr>
          <p:cNvPr id="64" name="TextBox 63">
            <a:extLst>
              <a:ext uri="{FF2B5EF4-FFF2-40B4-BE49-F238E27FC236}">
                <a16:creationId xmlns:a16="http://schemas.microsoft.com/office/drawing/2014/main" id="{82BFE1B4-3894-0343-BA50-5DADEC50ED8F}"/>
              </a:ext>
            </a:extLst>
          </p:cNvPr>
          <p:cNvSpPr txBox="1"/>
          <p:nvPr/>
        </p:nvSpPr>
        <p:spPr>
          <a:xfrm>
            <a:off x="3279665" y="4812850"/>
            <a:ext cx="784175" cy="276999"/>
          </a:xfrm>
          <a:prstGeom prst="rect">
            <a:avLst/>
          </a:prstGeom>
          <a:noFill/>
        </p:spPr>
        <p:txBody>
          <a:bodyPr wrap="square" rtlCol="0">
            <a:spAutoFit/>
          </a:bodyPr>
          <a:lstStyle/>
          <a:p>
            <a:pPr algn="ctr"/>
            <a:r>
              <a:rPr lang="en-US" sz="1200" dirty="0"/>
              <a:t>538 AD</a:t>
            </a:r>
          </a:p>
        </p:txBody>
      </p:sp>
      <p:sp>
        <p:nvSpPr>
          <p:cNvPr id="66" name="TextBox 65">
            <a:extLst>
              <a:ext uri="{FF2B5EF4-FFF2-40B4-BE49-F238E27FC236}">
                <a16:creationId xmlns:a16="http://schemas.microsoft.com/office/drawing/2014/main" id="{8D142EB8-88DE-284C-A5F4-92089F9A3E3F}"/>
              </a:ext>
            </a:extLst>
          </p:cNvPr>
          <p:cNvSpPr txBox="1"/>
          <p:nvPr/>
        </p:nvSpPr>
        <p:spPr>
          <a:xfrm>
            <a:off x="8702547" y="4770750"/>
            <a:ext cx="1354666" cy="369332"/>
          </a:xfrm>
          <a:prstGeom prst="rect">
            <a:avLst/>
          </a:prstGeom>
          <a:noFill/>
        </p:spPr>
        <p:txBody>
          <a:bodyPr wrap="square" rtlCol="0">
            <a:spAutoFit/>
          </a:bodyPr>
          <a:lstStyle/>
          <a:p>
            <a:pPr algn="ctr"/>
            <a:r>
              <a:rPr lang="en-US" dirty="0"/>
              <a:t>1798</a:t>
            </a:r>
          </a:p>
        </p:txBody>
      </p:sp>
      <p:sp>
        <p:nvSpPr>
          <p:cNvPr id="67" name="TextBox 66">
            <a:extLst>
              <a:ext uri="{FF2B5EF4-FFF2-40B4-BE49-F238E27FC236}">
                <a16:creationId xmlns:a16="http://schemas.microsoft.com/office/drawing/2014/main" id="{B305C327-BA37-D54F-BBA1-7FBE811BB49F}"/>
              </a:ext>
            </a:extLst>
          </p:cNvPr>
          <p:cNvSpPr txBox="1"/>
          <p:nvPr/>
        </p:nvSpPr>
        <p:spPr>
          <a:xfrm>
            <a:off x="8752226" y="3806498"/>
            <a:ext cx="1354666" cy="369332"/>
          </a:xfrm>
          <a:prstGeom prst="rect">
            <a:avLst/>
          </a:prstGeom>
          <a:noFill/>
        </p:spPr>
        <p:txBody>
          <a:bodyPr wrap="square" rtlCol="0">
            <a:spAutoFit/>
          </a:bodyPr>
          <a:lstStyle/>
          <a:p>
            <a:pPr algn="ctr"/>
            <a:r>
              <a:rPr lang="en-US" dirty="0"/>
              <a:t>TOE</a:t>
            </a:r>
          </a:p>
        </p:txBody>
      </p:sp>
      <p:sp>
        <p:nvSpPr>
          <p:cNvPr id="69" name="TextBox 68">
            <a:extLst>
              <a:ext uri="{FF2B5EF4-FFF2-40B4-BE49-F238E27FC236}">
                <a16:creationId xmlns:a16="http://schemas.microsoft.com/office/drawing/2014/main" id="{1F2134C0-6FCE-7542-810A-6D20CBFB03E6}"/>
              </a:ext>
            </a:extLst>
          </p:cNvPr>
          <p:cNvSpPr txBox="1"/>
          <p:nvPr/>
        </p:nvSpPr>
        <p:spPr>
          <a:xfrm>
            <a:off x="1220032" y="4254681"/>
            <a:ext cx="963261" cy="369332"/>
          </a:xfrm>
          <a:prstGeom prst="rect">
            <a:avLst/>
          </a:prstGeom>
          <a:noFill/>
        </p:spPr>
        <p:txBody>
          <a:bodyPr wrap="square" rtlCol="0">
            <a:spAutoFit/>
          </a:bodyPr>
          <a:lstStyle/>
          <a:p>
            <a:pPr algn="ctr"/>
            <a:r>
              <a:rPr lang="en-US" dirty="0"/>
              <a:t>Vs. 31</a:t>
            </a:r>
          </a:p>
        </p:txBody>
      </p:sp>
      <p:sp>
        <p:nvSpPr>
          <p:cNvPr id="72" name="Arc 71">
            <a:extLst>
              <a:ext uri="{FF2B5EF4-FFF2-40B4-BE49-F238E27FC236}">
                <a16:creationId xmlns:a16="http://schemas.microsoft.com/office/drawing/2014/main" id="{167D884B-BC61-D848-ACBB-35D189EA42EC}"/>
              </a:ext>
            </a:extLst>
          </p:cNvPr>
          <p:cNvSpPr/>
          <p:nvPr/>
        </p:nvSpPr>
        <p:spPr>
          <a:xfrm rot="16933704">
            <a:off x="9211251" y="4105536"/>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9651D8ED-9484-4D4D-81C5-F69A937F0C18}"/>
              </a:ext>
            </a:extLst>
          </p:cNvPr>
          <p:cNvSpPr txBox="1"/>
          <p:nvPr/>
        </p:nvSpPr>
        <p:spPr>
          <a:xfrm>
            <a:off x="9975846" y="3838127"/>
            <a:ext cx="1354666" cy="369332"/>
          </a:xfrm>
          <a:prstGeom prst="rect">
            <a:avLst/>
          </a:prstGeom>
          <a:noFill/>
        </p:spPr>
        <p:txBody>
          <a:bodyPr wrap="square" rtlCol="0">
            <a:spAutoFit/>
          </a:bodyPr>
          <a:lstStyle/>
          <a:p>
            <a:r>
              <a:rPr lang="en-US" dirty="0"/>
              <a:t>Rev. 11</a:t>
            </a:r>
          </a:p>
        </p:txBody>
      </p:sp>
      <p:sp>
        <p:nvSpPr>
          <p:cNvPr id="74" name="TextBox 73">
            <a:extLst>
              <a:ext uri="{FF2B5EF4-FFF2-40B4-BE49-F238E27FC236}">
                <a16:creationId xmlns:a16="http://schemas.microsoft.com/office/drawing/2014/main" id="{45ED09E5-4893-5643-8666-2B982C5B77A4}"/>
              </a:ext>
            </a:extLst>
          </p:cNvPr>
          <p:cNvSpPr txBox="1"/>
          <p:nvPr/>
        </p:nvSpPr>
        <p:spPr>
          <a:xfrm>
            <a:off x="9849875" y="3555622"/>
            <a:ext cx="2361604" cy="369332"/>
          </a:xfrm>
          <a:prstGeom prst="rect">
            <a:avLst/>
          </a:prstGeom>
          <a:noFill/>
        </p:spPr>
        <p:txBody>
          <a:bodyPr wrap="square" rtlCol="0">
            <a:spAutoFit/>
          </a:bodyPr>
          <a:lstStyle/>
          <a:p>
            <a:pPr algn="ctr"/>
            <a:r>
              <a:rPr lang="en-US" dirty="0"/>
              <a:t>6</a:t>
            </a:r>
            <a:r>
              <a:rPr lang="en-US" baseline="30000" dirty="0"/>
              <a:t>th</a:t>
            </a:r>
            <a:r>
              <a:rPr lang="en-US" dirty="0"/>
              <a:t> Trumpet Power</a:t>
            </a:r>
          </a:p>
        </p:txBody>
      </p:sp>
      <p:sp>
        <p:nvSpPr>
          <p:cNvPr id="75" name="TextBox 74">
            <a:extLst>
              <a:ext uri="{FF2B5EF4-FFF2-40B4-BE49-F238E27FC236}">
                <a16:creationId xmlns:a16="http://schemas.microsoft.com/office/drawing/2014/main" id="{1A5C63E3-B342-F049-BD3F-5C6D066901BB}"/>
              </a:ext>
            </a:extLst>
          </p:cNvPr>
          <p:cNvSpPr txBox="1"/>
          <p:nvPr/>
        </p:nvSpPr>
        <p:spPr>
          <a:xfrm>
            <a:off x="137045" y="4503247"/>
            <a:ext cx="1354666" cy="369332"/>
          </a:xfrm>
          <a:prstGeom prst="rect">
            <a:avLst/>
          </a:prstGeom>
          <a:noFill/>
        </p:spPr>
        <p:txBody>
          <a:bodyPr wrap="square" rtlCol="0">
            <a:spAutoFit/>
          </a:bodyPr>
          <a:lstStyle/>
          <a:p>
            <a:pPr algn="ctr"/>
            <a:r>
              <a:rPr lang="en-US" b="1" dirty="0"/>
              <a:t>Papal</a:t>
            </a:r>
          </a:p>
        </p:txBody>
      </p:sp>
      <p:sp>
        <p:nvSpPr>
          <p:cNvPr id="76" name="TextBox 75">
            <a:extLst>
              <a:ext uri="{FF2B5EF4-FFF2-40B4-BE49-F238E27FC236}">
                <a16:creationId xmlns:a16="http://schemas.microsoft.com/office/drawing/2014/main" id="{B3217CB1-6FF6-0C47-A0DB-8C29E91E9D6B}"/>
              </a:ext>
            </a:extLst>
          </p:cNvPr>
          <p:cNvSpPr txBox="1"/>
          <p:nvPr/>
        </p:nvSpPr>
        <p:spPr>
          <a:xfrm>
            <a:off x="207009" y="2785006"/>
            <a:ext cx="1354666" cy="369332"/>
          </a:xfrm>
          <a:prstGeom prst="rect">
            <a:avLst/>
          </a:prstGeom>
          <a:noFill/>
        </p:spPr>
        <p:txBody>
          <a:bodyPr wrap="square" rtlCol="0">
            <a:spAutoFit/>
          </a:bodyPr>
          <a:lstStyle/>
          <a:p>
            <a:pPr algn="ctr"/>
            <a:r>
              <a:rPr lang="en-US" b="1" dirty="0"/>
              <a:t>Pagan</a:t>
            </a:r>
          </a:p>
        </p:txBody>
      </p:sp>
      <p:sp>
        <p:nvSpPr>
          <p:cNvPr id="77" name="TextBox 76">
            <a:extLst>
              <a:ext uri="{FF2B5EF4-FFF2-40B4-BE49-F238E27FC236}">
                <a16:creationId xmlns:a16="http://schemas.microsoft.com/office/drawing/2014/main" id="{A5B4ECC9-AE18-5140-9760-7F4FE0456801}"/>
              </a:ext>
            </a:extLst>
          </p:cNvPr>
          <p:cNvSpPr txBox="1"/>
          <p:nvPr/>
        </p:nvSpPr>
        <p:spPr>
          <a:xfrm>
            <a:off x="5422188" y="547087"/>
            <a:ext cx="5483473" cy="369332"/>
          </a:xfrm>
          <a:prstGeom prst="rect">
            <a:avLst/>
          </a:prstGeom>
          <a:noFill/>
        </p:spPr>
        <p:txBody>
          <a:bodyPr wrap="square" rtlCol="0">
            <a:spAutoFit/>
          </a:bodyPr>
          <a:lstStyle/>
          <a:p>
            <a:pPr algn="ctr"/>
            <a:r>
              <a:rPr lang="en-US" b="1" dirty="0"/>
              <a:t>3 Geographical locations conquered</a:t>
            </a:r>
          </a:p>
        </p:txBody>
      </p:sp>
      <p:cxnSp>
        <p:nvCxnSpPr>
          <p:cNvPr id="78" name="Straight Connector 77">
            <a:extLst>
              <a:ext uri="{FF2B5EF4-FFF2-40B4-BE49-F238E27FC236}">
                <a16:creationId xmlns:a16="http://schemas.microsoft.com/office/drawing/2014/main" id="{B456D05A-7377-EA47-BF84-865F75A8F2CC}"/>
              </a:ext>
            </a:extLst>
          </p:cNvPr>
          <p:cNvCxnSpPr>
            <a:cxnSpLocks/>
          </p:cNvCxnSpPr>
          <p:nvPr/>
        </p:nvCxnSpPr>
        <p:spPr>
          <a:xfrm flipV="1">
            <a:off x="3661379" y="4559114"/>
            <a:ext cx="0" cy="112333"/>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3014925" y="4559114"/>
            <a:ext cx="0" cy="134301"/>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A4285CB-5968-DE4A-A831-5EEB17C4C7E0}"/>
              </a:ext>
            </a:extLst>
          </p:cNvPr>
          <p:cNvSpPr txBox="1"/>
          <p:nvPr/>
        </p:nvSpPr>
        <p:spPr>
          <a:xfrm>
            <a:off x="2665533" y="4180641"/>
            <a:ext cx="697888" cy="276999"/>
          </a:xfrm>
          <a:prstGeom prst="rect">
            <a:avLst/>
          </a:prstGeom>
          <a:noFill/>
        </p:spPr>
        <p:txBody>
          <a:bodyPr wrap="square" rtlCol="0">
            <a:spAutoFit/>
          </a:bodyPr>
          <a:lstStyle/>
          <a:p>
            <a:pPr algn="ctr"/>
            <a:r>
              <a:rPr lang="en-US" sz="1200" dirty="0"/>
              <a:t>Power</a:t>
            </a:r>
          </a:p>
        </p:txBody>
      </p:sp>
      <p:sp>
        <p:nvSpPr>
          <p:cNvPr id="90" name="TextBox 89">
            <a:extLst>
              <a:ext uri="{FF2B5EF4-FFF2-40B4-BE49-F238E27FC236}">
                <a16:creationId xmlns:a16="http://schemas.microsoft.com/office/drawing/2014/main" id="{88106028-2A6B-284E-AD4F-FC2CDE8660AB}"/>
              </a:ext>
            </a:extLst>
          </p:cNvPr>
          <p:cNvSpPr txBox="1"/>
          <p:nvPr/>
        </p:nvSpPr>
        <p:spPr>
          <a:xfrm>
            <a:off x="3230085" y="4178255"/>
            <a:ext cx="844180" cy="276999"/>
          </a:xfrm>
          <a:prstGeom prst="rect">
            <a:avLst/>
          </a:prstGeom>
          <a:noFill/>
        </p:spPr>
        <p:txBody>
          <a:bodyPr wrap="square" rtlCol="0">
            <a:spAutoFit/>
          </a:bodyPr>
          <a:lstStyle/>
          <a:p>
            <a:pPr algn="ctr"/>
            <a:r>
              <a:rPr lang="en-US" sz="1200" dirty="0"/>
              <a:t>Authority</a:t>
            </a:r>
          </a:p>
        </p:txBody>
      </p:sp>
      <p:sp>
        <p:nvSpPr>
          <p:cNvPr id="91" name="TextBox 90">
            <a:extLst>
              <a:ext uri="{FF2B5EF4-FFF2-40B4-BE49-F238E27FC236}">
                <a16:creationId xmlns:a16="http://schemas.microsoft.com/office/drawing/2014/main" id="{9072A4D0-50F2-A34B-8457-EE47AD506047}"/>
              </a:ext>
            </a:extLst>
          </p:cNvPr>
          <p:cNvSpPr txBox="1"/>
          <p:nvPr/>
        </p:nvSpPr>
        <p:spPr>
          <a:xfrm>
            <a:off x="9874338" y="3220287"/>
            <a:ext cx="697888" cy="276999"/>
          </a:xfrm>
          <a:prstGeom prst="rect">
            <a:avLst/>
          </a:prstGeom>
          <a:noFill/>
        </p:spPr>
        <p:txBody>
          <a:bodyPr wrap="square" rtlCol="0">
            <a:spAutoFit/>
          </a:bodyPr>
          <a:lstStyle/>
          <a:p>
            <a:pPr algn="ctr"/>
            <a:r>
              <a:rPr lang="en-US" sz="1200" dirty="0"/>
              <a:t>Seat</a:t>
            </a:r>
          </a:p>
        </p:txBody>
      </p:sp>
      <p:cxnSp>
        <p:nvCxnSpPr>
          <p:cNvPr id="92" name="Straight Connector 91">
            <a:extLst>
              <a:ext uri="{FF2B5EF4-FFF2-40B4-BE49-F238E27FC236}">
                <a16:creationId xmlns:a16="http://schemas.microsoft.com/office/drawing/2014/main" id="{1E0DFE75-2C0B-634A-ADEF-1711A10F6BD4}"/>
              </a:ext>
            </a:extLst>
          </p:cNvPr>
          <p:cNvCxnSpPr>
            <a:cxnSpLocks/>
          </p:cNvCxnSpPr>
          <p:nvPr/>
        </p:nvCxnSpPr>
        <p:spPr>
          <a:xfrm>
            <a:off x="2318771" y="6209869"/>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5CBD951-2EF6-1547-8EC5-5C8A6AABDD73}"/>
              </a:ext>
            </a:extLst>
          </p:cNvPr>
          <p:cNvCxnSpPr>
            <a:cxnSpLocks/>
          </p:cNvCxnSpPr>
          <p:nvPr/>
        </p:nvCxnSpPr>
        <p:spPr>
          <a:xfrm flipV="1">
            <a:off x="2322292" y="586496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51861A-FFA0-7C4D-96E4-8446A3704990}"/>
              </a:ext>
            </a:extLst>
          </p:cNvPr>
          <p:cNvCxnSpPr>
            <a:cxnSpLocks/>
          </p:cNvCxnSpPr>
          <p:nvPr/>
        </p:nvCxnSpPr>
        <p:spPr>
          <a:xfrm flipV="1">
            <a:off x="6802197" y="588690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F3DD0B9-572C-694E-AA3B-E566744EAC42}"/>
              </a:ext>
            </a:extLst>
          </p:cNvPr>
          <p:cNvCxnSpPr>
            <a:cxnSpLocks/>
          </p:cNvCxnSpPr>
          <p:nvPr/>
        </p:nvCxnSpPr>
        <p:spPr>
          <a:xfrm flipV="1">
            <a:off x="4509680" y="5864964"/>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D667702-C01F-2041-B3B1-366431D75979}"/>
              </a:ext>
            </a:extLst>
          </p:cNvPr>
          <p:cNvCxnSpPr>
            <a:cxnSpLocks/>
          </p:cNvCxnSpPr>
          <p:nvPr/>
        </p:nvCxnSpPr>
        <p:spPr>
          <a:xfrm flipV="1">
            <a:off x="9447217" y="588690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97" name="Arc 96">
            <a:extLst>
              <a:ext uri="{FF2B5EF4-FFF2-40B4-BE49-F238E27FC236}">
                <a16:creationId xmlns:a16="http://schemas.microsoft.com/office/drawing/2014/main" id="{9441CDEF-1CF3-D247-B6A8-33E84348C5D4}"/>
              </a:ext>
            </a:extLst>
          </p:cNvPr>
          <p:cNvSpPr/>
          <p:nvPr/>
        </p:nvSpPr>
        <p:spPr>
          <a:xfrm>
            <a:off x="6802197" y="5564175"/>
            <a:ext cx="2645020" cy="1169994"/>
          </a:xfrm>
          <a:prstGeom prst="arc">
            <a:avLst>
              <a:gd name="adj1" fmla="val 10845800"/>
              <a:gd name="adj2" fmla="val 21515292"/>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Arc 97">
            <a:extLst>
              <a:ext uri="{FF2B5EF4-FFF2-40B4-BE49-F238E27FC236}">
                <a16:creationId xmlns:a16="http://schemas.microsoft.com/office/drawing/2014/main" id="{D843FC1E-1A68-9D43-A586-BDE14050566A}"/>
              </a:ext>
            </a:extLst>
          </p:cNvPr>
          <p:cNvSpPr/>
          <p:nvPr/>
        </p:nvSpPr>
        <p:spPr>
          <a:xfrm rot="19306840">
            <a:off x="9020754" y="6114190"/>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98">
            <a:extLst>
              <a:ext uri="{FF2B5EF4-FFF2-40B4-BE49-F238E27FC236}">
                <a16:creationId xmlns:a16="http://schemas.microsoft.com/office/drawing/2014/main" id="{23F1033B-8D80-2542-B4C6-3F458A97FB4C}"/>
              </a:ext>
            </a:extLst>
          </p:cNvPr>
          <p:cNvSpPr txBox="1"/>
          <p:nvPr/>
        </p:nvSpPr>
        <p:spPr>
          <a:xfrm>
            <a:off x="3843066" y="5374826"/>
            <a:ext cx="1354666" cy="369332"/>
          </a:xfrm>
          <a:prstGeom prst="rect">
            <a:avLst/>
          </a:prstGeom>
          <a:noFill/>
        </p:spPr>
        <p:txBody>
          <a:bodyPr wrap="square" rtlCol="0">
            <a:spAutoFit/>
          </a:bodyPr>
          <a:lstStyle/>
          <a:p>
            <a:pPr algn="ctr"/>
            <a:r>
              <a:rPr lang="en-US" dirty="0"/>
              <a:t>SL</a:t>
            </a:r>
          </a:p>
        </p:txBody>
      </p:sp>
      <p:sp>
        <p:nvSpPr>
          <p:cNvPr id="100" name="TextBox 99">
            <a:extLst>
              <a:ext uri="{FF2B5EF4-FFF2-40B4-BE49-F238E27FC236}">
                <a16:creationId xmlns:a16="http://schemas.microsoft.com/office/drawing/2014/main" id="{C17316F7-DB90-FD46-9AFA-CFDAD53A70DC}"/>
              </a:ext>
            </a:extLst>
          </p:cNvPr>
          <p:cNvSpPr txBox="1"/>
          <p:nvPr/>
        </p:nvSpPr>
        <p:spPr>
          <a:xfrm>
            <a:off x="1641438" y="6393417"/>
            <a:ext cx="1354666" cy="369332"/>
          </a:xfrm>
          <a:prstGeom prst="rect">
            <a:avLst/>
          </a:prstGeom>
          <a:noFill/>
        </p:spPr>
        <p:txBody>
          <a:bodyPr wrap="square" rtlCol="0">
            <a:spAutoFit/>
          </a:bodyPr>
          <a:lstStyle/>
          <a:p>
            <a:pPr algn="ctr"/>
            <a:r>
              <a:rPr lang="en-US" dirty="0"/>
              <a:t>1989</a:t>
            </a:r>
          </a:p>
        </p:txBody>
      </p:sp>
      <p:sp>
        <p:nvSpPr>
          <p:cNvPr id="101" name="TextBox 100">
            <a:extLst>
              <a:ext uri="{FF2B5EF4-FFF2-40B4-BE49-F238E27FC236}">
                <a16:creationId xmlns:a16="http://schemas.microsoft.com/office/drawing/2014/main" id="{FA9C6069-7E92-7848-9FD5-0E4ECFA6B454}"/>
              </a:ext>
            </a:extLst>
          </p:cNvPr>
          <p:cNvSpPr txBox="1"/>
          <p:nvPr/>
        </p:nvSpPr>
        <p:spPr>
          <a:xfrm>
            <a:off x="10151536" y="5711738"/>
            <a:ext cx="1354666" cy="369332"/>
          </a:xfrm>
          <a:prstGeom prst="rect">
            <a:avLst/>
          </a:prstGeom>
          <a:noFill/>
        </p:spPr>
        <p:txBody>
          <a:bodyPr wrap="square" rtlCol="0">
            <a:spAutoFit/>
          </a:bodyPr>
          <a:lstStyle/>
          <a:p>
            <a:pPr algn="ctr"/>
            <a:r>
              <a:rPr lang="en-US" dirty="0"/>
              <a:t>The Fall</a:t>
            </a:r>
          </a:p>
        </p:txBody>
      </p:sp>
      <p:sp>
        <p:nvSpPr>
          <p:cNvPr id="102" name="TextBox 101">
            <a:extLst>
              <a:ext uri="{FF2B5EF4-FFF2-40B4-BE49-F238E27FC236}">
                <a16:creationId xmlns:a16="http://schemas.microsoft.com/office/drawing/2014/main" id="{3EC00DAF-2C8A-904F-AD20-D478F83DDFA7}"/>
              </a:ext>
            </a:extLst>
          </p:cNvPr>
          <p:cNvSpPr txBox="1"/>
          <p:nvPr/>
        </p:nvSpPr>
        <p:spPr>
          <a:xfrm>
            <a:off x="1661573" y="5368933"/>
            <a:ext cx="1354666" cy="369332"/>
          </a:xfrm>
          <a:prstGeom prst="rect">
            <a:avLst/>
          </a:prstGeom>
          <a:noFill/>
        </p:spPr>
        <p:txBody>
          <a:bodyPr wrap="square" rtlCol="0">
            <a:spAutoFit/>
          </a:bodyPr>
          <a:lstStyle/>
          <a:p>
            <a:pPr algn="ctr"/>
            <a:r>
              <a:rPr lang="en-US" dirty="0"/>
              <a:t>TOE</a:t>
            </a:r>
          </a:p>
        </p:txBody>
      </p:sp>
      <p:sp>
        <p:nvSpPr>
          <p:cNvPr id="103" name="TextBox 102">
            <a:extLst>
              <a:ext uri="{FF2B5EF4-FFF2-40B4-BE49-F238E27FC236}">
                <a16:creationId xmlns:a16="http://schemas.microsoft.com/office/drawing/2014/main" id="{29D001D1-4645-C841-BF5D-9AF79B655D3A}"/>
              </a:ext>
            </a:extLst>
          </p:cNvPr>
          <p:cNvSpPr txBox="1"/>
          <p:nvPr/>
        </p:nvSpPr>
        <p:spPr>
          <a:xfrm>
            <a:off x="6085584" y="5372542"/>
            <a:ext cx="1354666" cy="369332"/>
          </a:xfrm>
          <a:prstGeom prst="rect">
            <a:avLst/>
          </a:prstGeom>
          <a:noFill/>
        </p:spPr>
        <p:txBody>
          <a:bodyPr wrap="square" rtlCol="0">
            <a:spAutoFit/>
          </a:bodyPr>
          <a:lstStyle/>
          <a:p>
            <a:pPr algn="ctr"/>
            <a:r>
              <a:rPr lang="en-US" dirty="0"/>
              <a:t>World</a:t>
            </a:r>
          </a:p>
        </p:txBody>
      </p:sp>
      <p:sp>
        <p:nvSpPr>
          <p:cNvPr id="104" name="TextBox 103">
            <a:extLst>
              <a:ext uri="{FF2B5EF4-FFF2-40B4-BE49-F238E27FC236}">
                <a16:creationId xmlns:a16="http://schemas.microsoft.com/office/drawing/2014/main" id="{D51106AD-8C71-8D42-A977-371A348E9613}"/>
              </a:ext>
            </a:extLst>
          </p:cNvPr>
          <p:cNvSpPr txBox="1"/>
          <p:nvPr/>
        </p:nvSpPr>
        <p:spPr>
          <a:xfrm>
            <a:off x="7415218" y="5776637"/>
            <a:ext cx="1354666" cy="369332"/>
          </a:xfrm>
          <a:prstGeom prst="rect">
            <a:avLst/>
          </a:prstGeom>
          <a:noFill/>
        </p:spPr>
        <p:txBody>
          <a:bodyPr wrap="square" rtlCol="0">
            <a:spAutoFit/>
          </a:bodyPr>
          <a:lstStyle/>
          <a:p>
            <a:pPr algn="ctr"/>
            <a:r>
              <a:rPr lang="en-US" dirty="0"/>
              <a:t>TT</a:t>
            </a:r>
          </a:p>
        </p:txBody>
      </p:sp>
      <p:sp>
        <p:nvSpPr>
          <p:cNvPr id="105" name="TextBox 104">
            <a:extLst>
              <a:ext uri="{FF2B5EF4-FFF2-40B4-BE49-F238E27FC236}">
                <a16:creationId xmlns:a16="http://schemas.microsoft.com/office/drawing/2014/main" id="{0EADA30E-0496-2244-9C25-AE65C1BB2DE3}"/>
              </a:ext>
            </a:extLst>
          </p:cNvPr>
          <p:cNvSpPr txBox="1"/>
          <p:nvPr/>
        </p:nvSpPr>
        <p:spPr>
          <a:xfrm>
            <a:off x="3828824" y="6393417"/>
            <a:ext cx="1354666" cy="369332"/>
          </a:xfrm>
          <a:prstGeom prst="rect">
            <a:avLst/>
          </a:prstGeom>
          <a:noFill/>
        </p:spPr>
        <p:txBody>
          <a:bodyPr wrap="square" rtlCol="0">
            <a:spAutoFit/>
          </a:bodyPr>
          <a:lstStyle/>
          <a:p>
            <a:pPr algn="ctr"/>
            <a:r>
              <a:rPr lang="en-US" dirty="0"/>
              <a:t>41</a:t>
            </a:r>
          </a:p>
        </p:txBody>
      </p:sp>
      <p:sp>
        <p:nvSpPr>
          <p:cNvPr id="106" name="TextBox 105">
            <a:extLst>
              <a:ext uri="{FF2B5EF4-FFF2-40B4-BE49-F238E27FC236}">
                <a16:creationId xmlns:a16="http://schemas.microsoft.com/office/drawing/2014/main" id="{A4705021-5CFA-E44C-8908-F574F78CF7DE}"/>
              </a:ext>
            </a:extLst>
          </p:cNvPr>
          <p:cNvSpPr txBox="1"/>
          <p:nvPr/>
        </p:nvSpPr>
        <p:spPr>
          <a:xfrm>
            <a:off x="6121340" y="6390282"/>
            <a:ext cx="1354666" cy="369332"/>
          </a:xfrm>
          <a:prstGeom prst="rect">
            <a:avLst/>
          </a:prstGeom>
          <a:noFill/>
        </p:spPr>
        <p:txBody>
          <a:bodyPr wrap="square" rtlCol="0">
            <a:spAutoFit/>
          </a:bodyPr>
          <a:lstStyle/>
          <a:p>
            <a:pPr algn="ctr"/>
            <a:r>
              <a:rPr lang="en-US" dirty="0"/>
              <a:t>42</a:t>
            </a:r>
          </a:p>
        </p:txBody>
      </p:sp>
      <p:sp>
        <p:nvSpPr>
          <p:cNvPr id="107" name="TextBox 106">
            <a:extLst>
              <a:ext uri="{FF2B5EF4-FFF2-40B4-BE49-F238E27FC236}">
                <a16:creationId xmlns:a16="http://schemas.microsoft.com/office/drawing/2014/main" id="{82AB1060-8D49-0C49-9E31-B233491A2D08}"/>
              </a:ext>
            </a:extLst>
          </p:cNvPr>
          <p:cNvSpPr txBox="1"/>
          <p:nvPr/>
        </p:nvSpPr>
        <p:spPr>
          <a:xfrm>
            <a:off x="8798855" y="6390282"/>
            <a:ext cx="1354666" cy="369332"/>
          </a:xfrm>
          <a:prstGeom prst="rect">
            <a:avLst/>
          </a:prstGeom>
          <a:noFill/>
        </p:spPr>
        <p:txBody>
          <a:bodyPr wrap="square" rtlCol="0">
            <a:spAutoFit/>
          </a:bodyPr>
          <a:lstStyle/>
          <a:p>
            <a:pPr algn="ctr"/>
            <a:r>
              <a:rPr lang="en-US" dirty="0"/>
              <a:t>45</a:t>
            </a:r>
          </a:p>
        </p:txBody>
      </p:sp>
      <p:sp>
        <p:nvSpPr>
          <p:cNvPr id="110" name="TextBox 109">
            <a:extLst>
              <a:ext uri="{FF2B5EF4-FFF2-40B4-BE49-F238E27FC236}">
                <a16:creationId xmlns:a16="http://schemas.microsoft.com/office/drawing/2014/main" id="{37917CCE-E67F-D742-AB8D-F6B5AE85005E}"/>
              </a:ext>
            </a:extLst>
          </p:cNvPr>
          <p:cNvSpPr txBox="1"/>
          <p:nvPr/>
        </p:nvSpPr>
        <p:spPr>
          <a:xfrm>
            <a:off x="1126743" y="5453471"/>
            <a:ext cx="963261" cy="646331"/>
          </a:xfrm>
          <a:prstGeom prst="rect">
            <a:avLst/>
          </a:prstGeom>
          <a:noFill/>
        </p:spPr>
        <p:txBody>
          <a:bodyPr wrap="square" rtlCol="0">
            <a:spAutoFit/>
          </a:bodyPr>
          <a:lstStyle/>
          <a:p>
            <a:pPr algn="ctr"/>
            <a:r>
              <a:rPr lang="en-US" dirty="0"/>
              <a:t>Daniel 11:40 B</a:t>
            </a:r>
          </a:p>
        </p:txBody>
      </p:sp>
      <p:sp>
        <p:nvSpPr>
          <p:cNvPr id="115" name="TextBox 114">
            <a:extLst>
              <a:ext uri="{FF2B5EF4-FFF2-40B4-BE49-F238E27FC236}">
                <a16:creationId xmlns:a16="http://schemas.microsoft.com/office/drawing/2014/main" id="{50D02D24-D669-2B4B-B333-7E416AAE890A}"/>
              </a:ext>
            </a:extLst>
          </p:cNvPr>
          <p:cNvSpPr txBox="1"/>
          <p:nvPr/>
        </p:nvSpPr>
        <p:spPr>
          <a:xfrm>
            <a:off x="9711791" y="4571079"/>
            <a:ext cx="1678577" cy="369332"/>
          </a:xfrm>
          <a:prstGeom prst="rect">
            <a:avLst/>
          </a:prstGeom>
          <a:noFill/>
        </p:spPr>
        <p:txBody>
          <a:bodyPr wrap="square" rtlCol="0">
            <a:spAutoFit/>
          </a:bodyPr>
          <a:lstStyle/>
          <a:p>
            <a:pPr algn="ctr"/>
            <a:r>
              <a:rPr lang="en-US" dirty="0"/>
              <a:t>Dan. 11:40 A</a:t>
            </a:r>
          </a:p>
        </p:txBody>
      </p: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43695" y="7883729"/>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8E785D11-31CF-074C-B74D-73AC16FA8DA4}"/>
              </a:ext>
            </a:extLst>
          </p:cNvPr>
          <p:cNvSpPr txBox="1"/>
          <p:nvPr/>
        </p:nvSpPr>
        <p:spPr>
          <a:xfrm>
            <a:off x="207011" y="6027086"/>
            <a:ext cx="1354666" cy="646331"/>
          </a:xfrm>
          <a:prstGeom prst="rect">
            <a:avLst/>
          </a:prstGeom>
          <a:noFill/>
        </p:spPr>
        <p:txBody>
          <a:bodyPr wrap="square" rtlCol="0">
            <a:spAutoFit/>
          </a:bodyPr>
          <a:lstStyle/>
          <a:p>
            <a:pPr algn="ctr"/>
            <a:r>
              <a:rPr lang="en-US" b="1" dirty="0"/>
              <a:t>Modern Rome</a:t>
            </a:r>
          </a:p>
        </p:txBody>
      </p:sp>
      <p:sp>
        <p:nvSpPr>
          <p:cNvPr id="83" name="TextBox 82">
            <a:extLst>
              <a:ext uri="{FF2B5EF4-FFF2-40B4-BE49-F238E27FC236}">
                <a16:creationId xmlns:a16="http://schemas.microsoft.com/office/drawing/2014/main" id="{921207EA-0A57-3845-9345-C3F0CEABB818}"/>
              </a:ext>
            </a:extLst>
          </p:cNvPr>
          <p:cNvSpPr txBox="1"/>
          <p:nvPr/>
        </p:nvSpPr>
        <p:spPr>
          <a:xfrm>
            <a:off x="2248199" y="5655254"/>
            <a:ext cx="1354666" cy="369332"/>
          </a:xfrm>
          <a:prstGeom prst="rect">
            <a:avLst/>
          </a:prstGeom>
          <a:noFill/>
        </p:spPr>
        <p:txBody>
          <a:bodyPr wrap="square" rtlCol="0">
            <a:spAutoFit/>
          </a:bodyPr>
          <a:lstStyle/>
          <a:p>
            <a:pPr algn="ctr"/>
            <a:r>
              <a:rPr lang="en-US" dirty="0"/>
              <a:t>KS Taken</a:t>
            </a:r>
          </a:p>
        </p:txBody>
      </p:sp>
      <p:sp>
        <p:nvSpPr>
          <p:cNvPr id="84" name="TextBox 83">
            <a:extLst>
              <a:ext uri="{FF2B5EF4-FFF2-40B4-BE49-F238E27FC236}">
                <a16:creationId xmlns:a16="http://schemas.microsoft.com/office/drawing/2014/main" id="{7AD635AC-390C-724C-9CE1-95E3D0A94E4B}"/>
              </a:ext>
            </a:extLst>
          </p:cNvPr>
          <p:cNvSpPr txBox="1"/>
          <p:nvPr/>
        </p:nvSpPr>
        <p:spPr>
          <a:xfrm>
            <a:off x="8801365" y="5392589"/>
            <a:ext cx="1289553" cy="369332"/>
          </a:xfrm>
          <a:prstGeom prst="rect">
            <a:avLst/>
          </a:prstGeom>
          <a:noFill/>
        </p:spPr>
        <p:txBody>
          <a:bodyPr wrap="square" rtlCol="0">
            <a:spAutoFit/>
          </a:bodyPr>
          <a:lstStyle/>
          <a:p>
            <a:pPr algn="ctr"/>
            <a:r>
              <a:rPr lang="en-US" dirty="0"/>
              <a:t>SC</a:t>
            </a:r>
          </a:p>
        </p:txBody>
      </p:sp>
    </p:spTree>
    <p:extLst>
      <p:ext uri="{BB962C8B-B14F-4D97-AF65-F5344CB8AC3E}">
        <p14:creationId xmlns:p14="http://schemas.microsoft.com/office/powerpoint/2010/main" val="1541215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829C0-FFEF-B740-97F9-7E128B8EAD29}"/>
              </a:ext>
            </a:extLst>
          </p:cNvPr>
          <p:cNvSpPr>
            <a:spLocks noGrp="1"/>
          </p:cNvSpPr>
          <p:nvPr>
            <p:ph type="title"/>
          </p:nvPr>
        </p:nvSpPr>
        <p:spPr>
          <a:xfrm>
            <a:off x="2891870" y="591160"/>
            <a:ext cx="8610600" cy="1293028"/>
          </a:xfrm>
        </p:spPr>
        <p:txBody>
          <a:bodyPr/>
          <a:lstStyle/>
          <a:p>
            <a:r>
              <a:rPr lang="en-US" dirty="0">
                <a:latin typeface="Arial" panose="020B0604020202020204" pitchFamily="34" charset="0"/>
                <a:cs typeface="Arial" panose="020B0604020202020204" pitchFamily="34" charset="0"/>
              </a:rPr>
              <a:t>How do we fill in the gap?</a:t>
            </a:r>
            <a:endParaRPr lang="en-US" dirty="0"/>
          </a:p>
        </p:txBody>
      </p:sp>
      <p:cxnSp>
        <p:nvCxnSpPr>
          <p:cNvPr id="5" name="Straight Connector 4">
            <a:extLst>
              <a:ext uri="{FF2B5EF4-FFF2-40B4-BE49-F238E27FC236}">
                <a16:creationId xmlns:a16="http://schemas.microsoft.com/office/drawing/2014/main" id="{4760C74A-1748-7F44-8071-2DAAF2D6E817}"/>
              </a:ext>
            </a:extLst>
          </p:cNvPr>
          <p:cNvCxnSpPr>
            <a:cxnSpLocks/>
          </p:cNvCxnSpPr>
          <p:nvPr/>
        </p:nvCxnSpPr>
        <p:spPr>
          <a:xfrm>
            <a:off x="2357512" y="4309065"/>
            <a:ext cx="7128446" cy="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FBD6C2-9E0C-8B42-AE20-BDD8DD417D35}"/>
              </a:ext>
            </a:extLst>
          </p:cNvPr>
          <p:cNvCxnSpPr>
            <a:cxnSpLocks/>
          </p:cNvCxnSpPr>
          <p:nvPr/>
        </p:nvCxnSpPr>
        <p:spPr>
          <a:xfrm flipV="1">
            <a:off x="2361033" y="396416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DC753D-9DB7-E341-8831-C5E84271748B}"/>
              </a:ext>
            </a:extLst>
          </p:cNvPr>
          <p:cNvCxnSpPr>
            <a:cxnSpLocks/>
          </p:cNvCxnSpPr>
          <p:nvPr/>
        </p:nvCxnSpPr>
        <p:spPr>
          <a:xfrm flipV="1">
            <a:off x="5921735" y="396416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C78EE2-BBE3-684A-A01E-0649362712A7}"/>
              </a:ext>
            </a:extLst>
          </p:cNvPr>
          <p:cNvCxnSpPr>
            <a:cxnSpLocks/>
          </p:cNvCxnSpPr>
          <p:nvPr/>
        </p:nvCxnSpPr>
        <p:spPr>
          <a:xfrm flipV="1">
            <a:off x="4097139" y="3964160"/>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9E6989-A2E7-2A4F-8A53-2DB066F73928}"/>
              </a:ext>
            </a:extLst>
          </p:cNvPr>
          <p:cNvCxnSpPr>
            <a:cxnSpLocks/>
          </p:cNvCxnSpPr>
          <p:nvPr/>
        </p:nvCxnSpPr>
        <p:spPr>
          <a:xfrm flipV="1">
            <a:off x="9485958" y="3986096"/>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FCBD8D15-618F-ED4B-AE90-80FC816A852C}"/>
              </a:ext>
            </a:extLst>
          </p:cNvPr>
          <p:cNvSpPr/>
          <p:nvPr/>
        </p:nvSpPr>
        <p:spPr>
          <a:xfrm rot="19306840">
            <a:off x="10459020" y="4174781"/>
            <a:ext cx="1397623" cy="584997"/>
          </a:xfrm>
          <a:prstGeom prst="arc">
            <a:avLst>
              <a:gd name="adj1" fmla="val 16200000"/>
              <a:gd name="adj2" fmla="val 21045282"/>
            </a:avLst>
          </a:prstGeom>
          <a:ln w="444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F181E311-E09F-244D-B3A6-3129437C9782}"/>
              </a:ext>
            </a:extLst>
          </p:cNvPr>
          <p:cNvSpPr txBox="1"/>
          <p:nvPr/>
        </p:nvSpPr>
        <p:spPr>
          <a:xfrm>
            <a:off x="3411060" y="3299873"/>
            <a:ext cx="1354666" cy="369332"/>
          </a:xfrm>
          <a:prstGeom prst="rect">
            <a:avLst/>
          </a:prstGeom>
          <a:noFill/>
        </p:spPr>
        <p:txBody>
          <a:bodyPr wrap="square" rtlCol="0">
            <a:spAutoFit/>
          </a:bodyPr>
          <a:lstStyle/>
          <a:p>
            <a:pPr algn="ctr"/>
            <a:r>
              <a:rPr lang="en-US" dirty="0"/>
              <a:t>9/11</a:t>
            </a:r>
          </a:p>
        </p:txBody>
      </p:sp>
      <p:sp>
        <p:nvSpPr>
          <p:cNvPr id="33" name="TextBox 32">
            <a:extLst>
              <a:ext uri="{FF2B5EF4-FFF2-40B4-BE49-F238E27FC236}">
                <a16:creationId xmlns:a16="http://schemas.microsoft.com/office/drawing/2014/main" id="{B5B37B76-D0C0-9D49-8CF4-C624D891AAB3}"/>
              </a:ext>
            </a:extLst>
          </p:cNvPr>
          <p:cNvSpPr txBox="1"/>
          <p:nvPr/>
        </p:nvSpPr>
        <p:spPr>
          <a:xfrm>
            <a:off x="1371989" y="4812039"/>
            <a:ext cx="1989171" cy="369332"/>
          </a:xfrm>
          <a:prstGeom prst="rect">
            <a:avLst/>
          </a:prstGeom>
          <a:noFill/>
        </p:spPr>
        <p:txBody>
          <a:bodyPr wrap="square" rtlCol="0">
            <a:spAutoFit/>
          </a:bodyPr>
          <a:lstStyle/>
          <a:p>
            <a:pPr algn="ctr"/>
            <a:r>
              <a:rPr lang="en-US" dirty="0"/>
              <a:t>Dan. Unsealed</a:t>
            </a:r>
          </a:p>
        </p:txBody>
      </p:sp>
      <p:sp>
        <p:nvSpPr>
          <p:cNvPr id="35" name="TextBox 34">
            <a:extLst>
              <a:ext uri="{FF2B5EF4-FFF2-40B4-BE49-F238E27FC236}">
                <a16:creationId xmlns:a16="http://schemas.microsoft.com/office/drawing/2014/main" id="{4915C55F-424D-EA45-8386-A1CE8B13D8EF}"/>
              </a:ext>
            </a:extLst>
          </p:cNvPr>
          <p:cNvSpPr txBox="1"/>
          <p:nvPr/>
        </p:nvSpPr>
        <p:spPr>
          <a:xfrm>
            <a:off x="1680179" y="3334048"/>
            <a:ext cx="1354666" cy="369332"/>
          </a:xfrm>
          <a:prstGeom prst="rect">
            <a:avLst/>
          </a:prstGeom>
          <a:noFill/>
        </p:spPr>
        <p:txBody>
          <a:bodyPr wrap="square" rtlCol="0">
            <a:spAutoFit/>
          </a:bodyPr>
          <a:lstStyle/>
          <a:p>
            <a:pPr algn="ctr"/>
            <a:r>
              <a:rPr lang="en-US" dirty="0"/>
              <a:t>1989</a:t>
            </a:r>
          </a:p>
        </p:txBody>
      </p:sp>
      <p:sp>
        <p:nvSpPr>
          <p:cNvPr id="36" name="TextBox 35">
            <a:extLst>
              <a:ext uri="{FF2B5EF4-FFF2-40B4-BE49-F238E27FC236}">
                <a16:creationId xmlns:a16="http://schemas.microsoft.com/office/drawing/2014/main" id="{EB84B89A-1F64-A942-8F84-26EADD2A29A5}"/>
              </a:ext>
            </a:extLst>
          </p:cNvPr>
          <p:cNvSpPr txBox="1"/>
          <p:nvPr/>
        </p:nvSpPr>
        <p:spPr>
          <a:xfrm>
            <a:off x="5246341" y="3356345"/>
            <a:ext cx="1354666" cy="369332"/>
          </a:xfrm>
          <a:prstGeom prst="rect">
            <a:avLst/>
          </a:prstGeom>
          <a:noFill/>
        </p:spPr>
        <p:txBody>
          <a:bodyPr wrap="square" rtlCol="0">
            <a:spAutoFit/>
          </a:bodyPr>
          <a:lstStyle/>
          <a:p>
            <a:pPr algn="ctr"/>
            <a:r>
              <a:rPr lang="en-US" dirty="0"/>
              <a:t>2014</a:t>
            </a:r>
          </a:p>
        </p:txBody>
      </p:sp>
      <p:sp>
        <p:nvSpPr>
          <p:cNvPr id="37" name="TextBox 36">
            <a:extLst>
              <a:ext uri="{FF2B5EF4-FFF2-40B4-BE49-F238E27FC236}">
                <a16:creationId xmlns:a16="http://schemas.microsoft.com/office/drawing/2014/main" id="{1FA9D6B5-E273-3347-BC2E-D8B9DA01E956}"/>
              </a:ext>
            </a:extLst>
          </p:cNvPr>
          <p:cNvSpPr txBox="1"/>
          <p:nvPr/>
        </p:nvSpPr>
        <p:spPr>
          <a:xfrm>
            <a:off x="7035028" y="3168175"/>
            <a:ext cx="1354666" cy="369332"/>
          </a:xfrm>
          <a:prstGeom prst="rect">
            <a:avLst/>
          </a:prstGeom>
          <a:noFill/>
        </p:spPr>
        <p:txBody>
          <a:bodyPr wrap="square" rtlCol="0">
            <a:spAutoFit/>
          </a:bodyPr>
          <a:lstStyle/>
          <a:p>
            <a:pPr algn="ctr"/>
            <a:r>
              <a:rPr lang="en-US" b="1" dirty="0"/>
              <a:t>2019</a:t>
            </a:r>
          </a:p>
        </p:txBody>
      </p:sp>
      <p:sp>
        <p:nvSpPr>
          <p:cNvPr id="38" name="TextBox 37">
            <a:extLst>
              <a:ext uri="{FF2B5EF4-FFF2-40B4-BE49-F238E27FC236}">
                <a16:creationId xmlns:a16="http://schemas.microsoft.com/office/drawing/2014/main" id="{2EB6158C-4E20-AD47-AAC0-294874CA2642}"/>
              </a:ext>
            </a:extLst>
          </p:cNvPr>
          <p:cNvSpPr txBox="1"/>
          <p:nvPr/>
        </p:nvSpPr>
        <p:spPr>
          <a:xfrm>
            <a:off x="3398640" y="4492697"/>
            <a:ext cx="1354666" cy="369332"/>
          </a:xfrm>
          <a:prstGeom prst="rect">
            <a:avLst/>
          </a:prstGeom>
          <a:noFill/>
        </p:spPr>
        <p:txBody>
          <a:bodyPr wrap="square" rtlCol="0">
            <a:spAutoFit/>
          </a:bodyPr>
          <a:lstStyle/>
          <a:p>
            <a:pPr algn="ctr"/>
            <a:r>
              <a:rPr lang="en-US" dirty="0"/>
              <a:t>Woe</a:t>
            </a:r>
          </a:p>
        </p:txBody>
      </p:sp>
      <p:sp>
        <p:nvSpPr>
          <p:cNvPr id="39" name="TextBox 38">
            <a:extLst>
              <a:ext uri="{FF2B5EF4-FFF2-40B4-BE49-F238E27FC236}">
                <a16:creationId xmlns:a16="http://schemas.microsoft.com/office/drawing/2014/main" id="{E8EF9D99-CF38-2143-8136-95670B1932ED}"/>
              </a:ext>
            </a:extLst>
          </p:cNvPr>
          <p:cNvSpPr txBox="1"/>
          <p:nvPr/>
        </p:nvSpPr>
        <p:spPr>
          <a:xfrm>
            <a:off x="6133873" y="3768981"/>
            <a:ext cx="707529" cy="369332"/>
          </a:xfrm>
          <a:prstGeom prst="rect">
            <a:avLst/>
          </a:prstGeom>
          <a:noFill/>
        </p:spPr>
        <p:txBody>
          <a:bodyPr wrap="square" rtlCol="0">
            <a:spAutoFit/>
          </a:bodyPr>
          <a:lstStyle/>
          <a:p>
            <a:pPr algn="ctr"/>
            <a:r>
              <a:rPr lang="en-US" dirty="0"/>
              <a:t>2016</a:t>
            </a:r>
          </a:p>
        </p:txBody>
      </p:sp>
      <p:sp>
        <p:nvSpPr>
          <p:cNvPr id="40" name="TextBox 39">
            <a:extLst>
              <a:ext uri="{FF2B5EF4-FFF2-40B4-BE49-F238E27FC236}">
                <a16:creationId xmlns:a16="http://schemas.microsoft.com/office/drawing/2014/main" id="{B8B8DD17-E966-D54C-B560-CA8AC2DF7D02}"/>
              </a:ext>
            </a:extLst>
          </p:cNvPr>
          <p:cNvSpPr txBox="1"/>
          <p:nvPr/>
        </p:nvSpPr>
        <p:spPr>
          <a:xfrm>
            <a:off x="8839132" y="3201677"/>
            <a:ext cx="1354666" cy="369332"/>
          </a:xfrm>
          <a:prstGeom prst="rect">
            <a:avLst/>
          </a:prstGeom>
          <a:noFill/>
        </p:spPr>
        <p:txBody>
          <a:bodyPr wrap="square" rtlCol="0">
            <a:spAutoFit/>
          </a:bodyPr>
          <a:lstStyle/>
          <a:p>
            <a:pPr algn="ctr"/>
            <a:r>
              <a:rPr lang="en-US" dirty="0"/>
              <a:t>Panium</a:t>
            </a:r>
          </a:p>
        </p:txBody>
      </p:sp>
      <p:sp>
        <p:nvSpPr>
          <p:cNvPr id="43" name="TextBox 42">
            <a:extLst>
              <a:ext uri="{FF2B5EF4-FFF2-40B4-BE49-F238E27FC236}">
                <a16:creationId xmlns:a16="http://schemas.microsoft.com/office/drawing/2014/main" id="{4F1C8447-1D94-8243-9EFD-6BF00ED500F8}"/>
              </a:ext>
            </a:extLst>
          </p:cNvPr>
          <p:cNvSpPr txBox="1"/>
          <p:nvPr/>
        </p:nvSpPr>
        <p:spPr>
          <a:xfrm>
            <a:off x="10912457" y="3463621"/>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 Dies</a:t>
            </a:r>
          </a:p>
        </p:txBody>
      </p:sp>
      <p:sp>
        <p:nvSpPr>
          <p:cNvPr id="50" name="TextBox 49">
            <a:extLst>
              <a:ext uri="{FF2B5EF4-FFF2-40B4-BE49-F238E27FC236}">
                <a16:creationId xmlns:a16="http://schemas.microsoft.com/office/drawing/2014/main" id="{A8154CE2-50D0-8945-8177-475029EFD49C}"/>
              </a:ext>
            </a:extLst>
          </p:cNvPr>
          <p:cNvSpPr txBox="1"/>
          <p:nvPr/>
        </p:nvSpPr>
        <p:spPr>
          <a:xfrm>
            <a:off x="8794944" y="3534472"/>
            <a:ext cx="1354666" cy="369332"/>
          </a:xfrm>
          <a:prstGeom prst="rect">
            <a:avLst/>
          </a:prstGeom>
          <a:noFill/>
        </p:spPr>
        <p:txBody>
          <a:bodyPr wrap="square" rtlCol="0">
            <a:spAutoFit/>
          </a:bodyPr>
          <a:lstStyle/>
          <a:p>
            <a:pPr algn="ctr"/>
            <a:r>
              <a:rPr lang="en-US" dirty="0"/>
              <a:t>2021</a:t>
            </a:r>
          </a:p>
        </p:txBody>
      </p:sp>
      <p:cxnSp>
        <p:nvCxnSpPr>
          <p:cNvPr id="52" name="Straight Connector 51">
            <a:extLst>
              <a:ext uri="{FF2B5EF4-FFF2-40B4-BE49-F238E27FC236}">
                <a16:creationId xmlns:a16="http://schemas.microsoft.com/office/drawing/2014/main" id="{305105CD-4E02-0E43-A3D5-A94AD141FBF2}"/>
              </a:ext>
            </a:extLst>
          </p:cNvPr>
          <p:cNvCxnSpPr>
            <a:cxnSpLocks/>
          </p:cNvCxnSpPr>
          <p:nvPr/>
        </p:nvCxnSpPr>
        <p:spPr>
          <a:xfrm flipV="1">
            <a:off x="3561184" y="4068597"/>
            <a:ext cx="0" cy="262404"/>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3217CB1-6FF6-0C47-A0DB-8C29E91E9D6B}"/>
              </a:ext>
            </a:extLst>
          </p:cNvPr>
          <p:cNvSpPr txBox="1"/>
          <p:nvPr/>
        </p:nvSpPr>
        <p:spPr>
          <a:xfrm>
            <a:off x="245752" y="4126282"/>
            <a:ext cx="1354666" cy="369332"/>
          </a:xfrm>
          <a:prstGeom prst="rect">
            <a:avLst/>
          </a:prstGeom>
          <a:noFill/>
        </p:spPr>
        <p:txBody>
          <a:bodyPr wrap="square" rtlCol="0">
            <a:spAutoFit/>
          </a:bodyPr>
          <a:lstStyle/>
          <a:p>
            <a:pPr algn="ctr"/>
            <a:r>
              <a:rPr lang="en-US" b="1" dirty="0"/>
              <a:t>Priests</a:t>
            </a:r>
          </a:p>
        </p:txBody>
      </p:sp>
      <p:sp>
        <p:nvSpPr>
          <p:cNvPr id="77" name="TextBox 76">
            <a:extLst>
              <a:ext uri="{FF2B5EF4-FFF2-40B4-BE49-F238E27FC236}">
                <a16:creationId xmlns:a16="http://schemas.microsoft.com/office/drawing/2014/main" id="{A5B4ECC9-AE18-5140-9760-7F4FE0456801}"/>
              </a:ext>
            </a:extLst>
          </p:cNvPr>
          <p:cNvSpPr txBox="1"/>
          <p:nvPr/>
        </p:nvSpPr>
        <p:spPr>
          <a:xfrm>
            <a:off x="9028338" y="5490991"/>
            <a:ext cx="3102625" cy="400110"/>
          </a:xfrm>
          <a:prstGeom prst="rect">
            <a:avLst/>
          </a:prstGeom>
          <a:noFill/>
        </p:spPr>
        <p:txBody>
          <a:bodyPr wrap="square" rtlCol="0">
            <a:spAutoFit/>
          </a:bodyPr>
          <a:lstStyle/>
          <a:p>
            <a:pPr algn="ctr"/>
            <a:r>
              <a:rPr lang="en-US" sz="2000" b="1" dirty="0"/>
              <a:t>2. Parable</a:t>
            </a:r>
          </a:p>
        </p:txBody>
      </p:sp>
      <p:cxnSp>
        <p:nvCxnSpPr>
          <p:cNvPr id="79" name="Straight Connector 78">
            <a:extLst>
              <a:ext uri="{FF2B5EF4-FFF2-40B4-BE49-F238E27FC236}">
                <a16:creationId xmlns:a16="http://schemas.microsoft.com/office/drawing/2014/main" id="{52579D72-07CA-824C-9064-91D91B82763A}"/>
              </a:ext>
            </a:extLst>
          </p:cNvPr>
          <p:cNvCxnSpPr>
            <a:cxnSpLocks/>
          </p:cNvCxnSpPr>
          <p:nvPr/>
        </p:nvCxnSpPr>
        <p:spPr>
          <a:xfrm flipV="1">
            <a:off x="2934343" y="4158548"/>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6056309-ED6A-444D-97EA-9AFCE5893578}"/>
              </a:ext>
            </a:extLst>
          </p:cNvPr>
          <p:cNvCxnSpPr>
            <a:cxnSpLocks/>
          </p:cNvCxnSpPr>
          <p:nvPr/>
        </p:nvCxnSpPr>
        <p:spPr>
          <a:xfrm flipV="1">
            <a:off x="9482438" y="9225005"/>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CC5A48D-96B2-9D4C-9806-C4BD1CC419CB}"/>
              </a:ext>
            </a:extLst>
          </p:cNvPr>
          <p:cNvCxnSpPr>
            <a:cxnSpLocks/>
          </p:cNvCxnSpPr>
          <p:nvPr/>
        </p:nvCxnSpPr>
        <p:spPr>
          <a:xfrm flipV="1">
            <a:off x="7706469" y="3929766"/>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C7BB27B-BA8C-074F-8E71-A569E4E74991}"/>
              </a:ext>
            </a:extLst>
          </p:cNvPr>
          <p:cNvCxnSpPr>
            <a:cxnSpLocks/>
          </p:cNvCxnSpPr>
          <p:nvPr/>
        </p:nvCxnSpPr>
        <p:spPr>
          <a:xfrm flipV="1">
            <a:off x="4704441" y="4126282"/>
            <a:ext cx="0" cy="188286"/>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D6BB3B7-37B5-B04A-A36F-569EA9951A96}"/>
              </a:ext>
            </a:extLst>
          </p:cNvPr>
          <p:cNvCxnSpPr>
            <a:cxnSpLocks/>
          </p:cNvCxnSpPr>
          <p:nvPr/>
        </p:nvCxnSpPr>
        <p:spPr>
          <a:xfrm flipV="1">
            <a:off x="5350042" y="4048015"/>
            <a:ext cx="0" cy="24735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567141F-F9A6-4447-B670-4D1545785FCB}"/>
              </a:ext>
            </a:extLst>
          </p:cNvPr>
          <p:cNvSpPr txBox="1"/>
          <p:nvPr/>
        </p:nvSpPr>
        <p:spPr>
          <a:xfrm>
            <a:off x="3220809" y="3541011"/>
            <a:ext cx="677333" cy="369332"/>
          </a:xfrm>
          <a:prstGeom prst="rect">
            <a:avLst/>
          </a:prstGeom>
          <a:noFill/>
        </p:spPr>
        <p:txBody>
          <a:bodyPr wrap="square" rtlCol="0">
            <a:spAutoFit/>
          </a:bodyPr>
          <a:lstStyle/>
          <a:p>
            <a:pPr algn="ctr"/>
            <a:r>
              <a:rPr lang="en-US" dirty="0"/>
              <a:t>‘96</a:t>
            </a:r>
          </a:p>
        </p:txBody>
      </p:sp>
      <p:sp>
        <p:nvSpPr>
          <p:cNvPr id="109" name="Arc 108">
            <a:extLst>
              <a:ext uri="{FF2B5EF4-FFF2-40B4-BE49-F238E27FC236}">
                <a16:creationId xmlns:a16="http://schemas.microsoft.com/office/drawing/2014/main" id="{0CAC3897-A2D7-914A-80D5-851AA75761EA}"/>
              </a:ext>
            </a:extLst>
          </p:cNvPr>
          <p:cNvSpPr/>
          <p:nvPr/>
        </p:nvSpPr>
        <p:spPr>
          <a:xfrm rot="9605240">
            <a:off x="2228852" y="3376707"/>
            <a:ext cx="3017194" cy="584997"/>
          </a:xfrm>
          <a:prstGeom prst="arc">
            <a:avLst>
              <a:gd name="adj1" fmla="val 14254555"/>
              <a:gd name="adj2" fmla="val 21298997"/>
            </a:avLst>
          </a:prstGeom>
          <a:ln w="44450">
            <a:solidFill>
              <a:schemeClr val="accent5">
                <a:lumMod val="40000"/>
                <a:lumOff val="6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TextBox 117">
            <a:extLst>
              <a:ext uri="{FF2B5EF4-FFF2-40B4-BE49-F238E27FC236}">
                <a16:creationId xmlns:a16="http://schemas.microsoft.com/office/drawing/2014/main" id="{24AB5C7F-746E-E842-B233-A5C5633AAE80}"/>
              </a:ext>
            </a:extLst>
          </p:cNvPr>
          <p:cNvSpPr txBox="1"/>
          <p:nvPr/>
        </p:nvSpPr>
        <p:spPr>
          <a:xfrm>
            <a:off x="2915413" y="4344995"/>
            <a:ext cx="677333" cy="369332"/>
          </a:xfrm>
          <a:prstGeom prst="rect">
            <a:avLst/>
          </a:prstGeom>
          <a:noFill/>
        </p:spPr>
        <p:txBody>
          <a:bodyPr wrap="square" rtlCol="0">
            <a:spAutoFit/>
          </a:bodyPr>
          <a:lstStyle/>
          <a:p>
            <a:pPr algn="ctr"/>
            <a:r>
              <a:rPr lang="en-US" dirty="0" err="1"/>
              <a:t>IoK</a:t>
            </a:r>
            <a:endParaRPr lang="en-US" dirty="0"/>
          </a:p>
        </p:txBody>
      </p:sp>
      <p:sp>
        <p:nvSpPr>
          <p:cNvPr id="120" name="TextBox 119">
            <a:extLst>
              <a:ext uri="{FF2B5EF4-FFF2-40B4-BE49-F238E27FC236}">
                <a16:creationId xmlns:a16="http://schemas.microsoft.com/office/drawing/2014/main" id="{68D44689-0453-A74B-8841-01E7717A83ED}"/>
              </a:ext>
            </a:extLst>
          </p:cNvPr>
          <p:cNvSpPr txBox="1"/>
          <p:nvPr/>
        </p:nvSpPr>
        <p:spPr>
          <a:xfrm>
            <a:off x="3589013" y="4845062"/>
            <a:ext cx="1514413" cy="646331"/>
          </a:xfrm>
          <a:prstGeom prst="rect">
            <a:avLst/>
          </a:prstGeom>
          <a:noFill/>
        </p:spPr>
        <p:txBody>
          <a:bodyPr wrap="square" rtlCol="0">
            <a:spAutoFit/>
          </a:bodyPr>
          <a:lstStyle/>
          <a:p>
            <a:pPr algn="ctr"/>
            <a:r>
              <a:rPr lang="en-US" dirty="0"/>
              <a:t>Part pf the 7</a:t>
            </a:r>
            <a:r>
              <a:rPr lang="en-US" baseline="30000" dirty="0"/>
              <a:t>th</a:t>
            </a:r>
            <a:r>
              <a:rPr lang="en-US" dirty="0"/>
              <a:t> Trumpet</a:t>
            </a:r>
          </a:p>
        </p:txBody>
      </p:sp>
      <p:sp>
        <p:nvSpPr>
          <p:cNvPr id="121" name="TextBox 120">
            <a:extLst>
              <a:ext uri="{FF2B5EF4-FFF2-40B4-BE49-F238E27FC236}">
                <a16:creationId xmlns:a16="http://schemas.microsoft.com/office/drawing/2014/main" id="{F926D166-926D-C844-8E44-8F86F9B3E037}"/>
              </a:ext>
            </a:extLst>
          </p:cNvPr>
          <p:cNvSpPr txBox="1"/>
          <p:nvPr/>
        </p:nvSpPr>
        <p:spPr>
          <a:xfrm>
            <a:off x="4957043" y="3547299"/>
            <a:ext cx="732221" cy="369332"/>
          </a:xfrm>
          <a:prstGeom prst="rect">
            <a:avLst/>
          </a:prstGeom>
          <a:noFill/>
        </p:spPr>
        <p:txBody>
          <a:bodyPr wrap="square" rtlCol="0">
            <a:spAutoFit/>
          </a:bodyPr>
          <a:lstStyle/>
          <a:p>
            <a:pPr algn="ctr"/>
            <a:r>
              <a:rPr lang="en-US" dirty="0"/>
              <a:t>2012</a:t>
            </a:r>
          </a:p>
        </p:txBody>
      </p:sp>
      <p:sp>
        <p:nvSpPr>
          <p:cNvPr id="122" name="TextBox 121">
            <a:extLst>
              <a:ext uri="{FF2B5EF4-FFF2-40B4-BE49-F238E27FC236}">
                <a16:creationId xmlns:a16="http://schemas.microsoft.com/office/drawing/2014/main" id="{D89F0AD3-52A1-C54A-90E4-10BD27569904}"/>
              </a:ext>
            </a:extLst>
          </p:cNvPr>
          <p:cNvSpPr txBox="1"/>
          <p:nvPr/>
        </p:nvSpPr>
        <p:spPr>
          <a:xfrm>
            <a:off x="4346219" y="3699265"/>
            <a:ext cx="732221" cy="369332"/>
          </a:xfrm>
          <a:prstGeom prst="rect">
            <a:avLst/>
          </a:prstGeom>
          <a:noFill/>
        </p:spPr>
        <p:txBody>
          <a:bodyPr wrap="square" rtlCol="0">
            <a:spAutoFit/>
          </a:bodyPr>
          <a:lstStyle/>
          <a:p>
            <a:pPr algn="ctr"/>
            <a:r>
              <a:rPr lang="en-US" dirty="0">
                <a:solidFill>
                  <a:schemeClr val="accent4">
                    <a:lumMod val="60000"/>
                    <a:lumOff val="40000"/>
                  </a:schemeClr>
                </a:solidFill>
              </a:rPr>
              <a:t>2520</a:t>
            </a:r>
          </a:p>
        </p:txBody>
      </p:sp>
      <p:sp>
        <p:nvSpPr>
          <p:cNvPr id="123" name="TextBox 122">
            <a:extLst>
              <a:ext uri="{FF2B5EF4-FFF2-40B4-BE49-F238E27FC236}">
                <a16:creationId xmlns:a16="http://schemas.microsoft.com/office/drawing/2014/main" id="{9154D388-6973-9343-8EBA-2EF1288BE122}"/>
              </a:ext>
            </a:extLst>
          </p:cNvPr>
          <p:cNvSpPr txBox="1"/>
          <p:nvPr/>
        </p:nvSpPr>
        <p:spPr>
          <a:xfrm>
            <a:off x="4440429" y="4456713"/>
            <a:ext cx="794216" cy="369332"/>
          </a:xfrm>
          <a:prstGeom prst="rect">
            <a:avLst/>
          </a:prstGeom>
          <a:noFill/>
        </p:spPr>
        <p:txBody>
          <a:bodyPr wrap="square" rtlCol="0">
            <a:spAutoFit/>
          </a:bodyPr>
          <a:lstStyle/>
          <a:p>
            <a:pPr algn="ctr"/>
            <a:r>
              <a:rPr lang="en-US" dirty="0"/>
              <a:t>Time</a:t>
            </a:r>
          </a:p>
        </p:txBody>
      </p:sp>
      <p:sp>
        <p:nvSpPr>
          <p:cNvPr id="124" name="TextBox 123">
            <a:extLst>
              <a:ext uri="{FF2B5EF4-FFF2-40B4-BE49-F238E27FC236}">
                <a16:creationId xmlns:a16="http://schemas.microsoft.com/office/drawing/2014/main" id="{CF52E612-EC08-5D49-B1E5-EDDD6AFD2AB8}"/>
              </a:ext>
            </a:extLst>
          </p:cNvPr>
          <p:cNvSpPr txBox="1"/>
          <p:nvPr/>
        </p:nvSpPr>
        <p:spPr>
          <a:xfrm>
            <a:off x="7310388" y="4589718"/>
            <a:ext cx="794216" cy="369332"/>
          </a:xfrm>
          <a:prstGeom prst="rect">
            <a:avLst/>
          </a:prstGeom>
          <a:noFill/>
        </p:spPr>
        <p:txBody>
          <a:bodyPr wrap="square" rtlCol="0">
            <a:spAutoFit/>
          </a:bodyPr>
          <a:lstStyle/>
          <a:p>
            <a:pPr algn="ctr"/>
            <a:r>
              <a:rPr lang="en-US" dirty="0"/>
              <a:t>COP</a:t>
            </a:r>
          </a:p>
        </p:txBody>
      </p:sp>
      <p:cxnSp>
        <p:nvCxnSpPr>
          <p:cNvPr id="125" name="Straight Connector 124">
            <a:extLst>
              <a:ext uri="{FF2B5EF4-FFF2-40B4-BE49-F238E27FC236}">
                <a16:creationId xmlns:a16="http://schemas.microsoft.com/office/drawing/2014/main" id="{BB5DC4A8-7C79-E54C-A93C-F4D09B9EC609}"/>
              </a:ext>
            </a:extLst>
          </p:cNvPr>
          <p:cNvCxnSpPr>
            <a:cxnSpLocks/>
          </p:cNvCxnSpPr>
          <p:nvPr/>
        </p:nvCxnSpPr>
        <p:spPr>
          <a:xfrm flipV="1">
            <a:off x="6504527" y="4140246"/>
            <a:ext cx="0" cy="156020"/>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0CE9CC7-D6CB-554A-AE4E-E46CFCACB39F}"/>
              </a:ext>
            </a:extLst>
          </p:cNvPr>
          <p:cNvCxnSpPr>
            <a:cxnSpLocks/>
          </p:cNvCxnSpPr>
          <p:nvPr/>
        </p:nvCxnSpPr>
        <p:spPr>
          <a:xfrm flipV="1">
            <a:off x="7090610" y="4048015"/>
            <a:ext cx="0" cy="244348"/>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33855181-44FE-5840-87EE-A19E1BF0091B}"/>
              </a:ext>
            </a:extLst>
          </p:cNvPr>
          <p:cNvSpPr/>
          <p:nvPr/>
        </p:nvSpPr>
        <p:spPr>
          <a:xfrm rot="5400000">
            <a:off x="4740290" y="1331495"/>
            <a:ext cx="583390" cy="2943344"/>
          </a:xfrm>
          <a:prstGeom prst="leftBrace">
            <a:avLst>
              <a:gd name="adj1" fmla="val 8333"/>
              <a:gd name="adj2" fmla="val 51902"/>
            </a:avLst>
          </a:prstGeom>
          <a:ln>
            <a:solidFill>
              <a:srgbClr val="E1ED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a:extLst>
              <a:ext uri="{FF2B5EF4-FFF2-40B4-BE49-F238E27FC236}">
                <a16:creationId xmlns:a16="http://schemas.microsoft.com/office/drawing/2014/main" id="{D0EA06DB-D11D-6C4C-8FFA-E4EBB7BE6D25}"/>
              </a:ext>
            </a:extLst>
          </p:cNvPr>
          <p:cNvSpPr txBox="1"/>
          <p:nvPr/>
        </p:nvSpPr>
        <p:spPr>
          <a:xfrm>
            <a:off x="4594965" y="2078333"/>
            <a:ext cx="794216" cy="369332"/>
          </a:xfrm>
          <a:prstGeom prst="rect">
            <a:avLst/>
          </a:prstGeom>
          <a:noFill/>
        </p:spPr>
        <p:txBody>
          <a:bodyPr wrap="square" rtlCol="0">
            <a:spAutoFit/>
          </a:bodyPr>
          <a:lstStyle/>
          <a:p>
            <a:pPr algn="ctr"/>
            <a:r>
              <a:rPr lang="en-US" dirty="0"/>
              <a:t>20 </a:t>
            </a:r>
            <a:r>
              <a:rPr lang="en-US" dirty="0" err="1"/>
              <a:t>yrs</a:t>
            </a:r>
            <a:endParaRPr lang="en-US" dirty="0"/>
          </a:p>
        </p:txBody>
      </p:sp>
      <p:sp>
        <p:nvSpPr>
          <p:cNvPr id="44" name="TextBox 43">
            <a:extLst>
              <a:ext uri="{FF2B5EF4-FFF2-40B4-BE49-F238E27FC236}">
                <a16:creationId xmlns:a16="http://schemas.microsoft.com/office/drawing/2014/main" id="{0C850E3C-E7BF-394F-A56F-3277182EF6F1}"/>
              </a:ext>
            </a:extLst>
          </p:cNvPr>
          <p:cNvSpPr txBox="1"/>
          <p:nvPr/>
        </p:nvSpPr>
        <p:spPr>
          <a:xfrm>
            <a:off x="7000253" y="2828759"/>
            <a:ext cx="1354666" cy="369332"/>
          </a:xfrm>
          <a:prstGeom prst="rect">
            <a:avLst/>
          </a:prstGeom>
          <a:noFill/>
        </p:spPr>
        <p:txBody>
          <a:bodyPr wrap="square" rtlCol="0">
            <a:spAutoFit/>
          </a:bodyPr>
          <a:lstStyle/>
          <a:p>
            <a:pPr algn="ctr"/>
            <a:r>
              <a:rPr lang="en-US" dirty="0"/>
              <a:t>Raphia</a:t>
            </a:r>
          </a:p>
        </p:txBody>
      </p:sp>
      <p:sp>
        <p:nvSpPr>
          <p:cNvPr id="45" name="TextBox 44">
            <a:extLst>
              <a:ext uri="{FF2B5EF4-FFF2-40B4-BE49-F238E27FC236}">
                <a16:creationId xmlns:a16="http://schemas.microsoft.com/office/drawing/2014/main" id="{8035363B-D225-BD49-AAD6-162BC3E3FC27}"/>
              </a:ext>
            </a:extLst>
          </p:cNvPr>
          <p:cNvSpPr txBox="1"/>
          <p:nvPr/>
        </p:nvSpPr>
        <p:spPr>
          <a:xfrm>
            <a:off x="9089375" y="5009552"/>
            <a:ext cx="3102625" cy="400110"/>
          </a:xfrm>
          <a:prstGeom prst="rect">
            <a:avLst/>
          </a:prstGeom>
          <a:noFill/>
        </p:spPr>
        <p:txBody>
          <a:bodyPr wrap="square" rtlCol="0">
            <a:spAutoFit/>
          </a:bodyPr>
          <a:lstStyle/>
          <a:p>
            <a:pPr algn="ctr"/>
            <a:r>
              <a:rPr lang="en-US" sz="2000" b="1" dirty="0">
                <a:solidFill>
                  <a:srgbClr val="E1EDD6"/>
                </a:solidFill>
              </a:rPr>
              <a:t>1. Parables</a:t>
            </a:r>
          </a:p>
        </p:txBody>
      </p:sp>
      <p:sp>
        <p:nvSpPr>
          <p:cNvPr id="46" name="TextBox 45">
            <a:extLst>
              <a:ext uri="{FF2B5EF4-FFF2-40B4-BE49-F238E27FC236}">
                <a16:creationId xmlns:a16="http://schemas.microsoft.com/office/drawing/2014/main" id="{B6EAF808-F848-6747-8971-7B84005612E9}"/>
              </a:ext>
            </a:extLst>
          </p:cNvPr>
          <p:cNvSpPr txBox="1"/>
          <p:nvPr/>
        </p:nvSpPr>
        <p:spPr>
          <a:xfrm>
            <a:off x="9226028" y="5826775"/>
            <a:ext cx="2880731" cy="400110"/>
          </a:xfrm>
          <a:prstGeom prst="rect">
            <a:avLst/>
          </a:prstGeom>
          <a:noFill/>
        </p:spPr>
        <p:txBody>
          <a:bodyPr wrap="square" rtlCol="0">
            <a:spAutoFit/>
          </a:bodyPr>
          <a:lstStyle/>
          <a:p>
            <a:pPr algn="ctr"/>
            <a:r>
              <a:rPr lang="en-US" sz="2000" b="1" dirty="0"/>
              <a:t>Acts 27</a:t>
            </a:r>
          </a:p>
        </p:txBody>
      </p:sp>
      <p:sp>
        <p:nvSpPr>
          <p:cNvPr id="42" name="TextBox 41">
            <a:extLst>
              <a:ext uri="{FF2B5EF4-FFF2-40B4-BE49-F238E27FC236}">
                <a16:creationId xmlns:a16="http://schemas.microsoft.com/office/drawing/2014/main" id="{46CC8FF5-0E7B-BA48-84C2-72CD4EB201EA}"/>
              </a:ext>
            </a:extLst>
          </p:cNvPr>
          <p:cNvSpPr txBox="1"/>
          <p:nvPr/>
        </p:nvSpPr>
        <p:spPr>
          <a:xfrm>
            <a:off x="5677027" y="4611756"/>
            <a:ext cx="794216" cy="369332"/>
          </a:xfrm>
          <a:prstGeom prst="rect">
            <a:avLst/>
          </a:prstGeom>
          <a:noFill/>
        </p:spPr>
        <p:txBody>
          <a:bodyPr wrap="square" rtlCol="0">
            <a:spAutoFit/>
          </a:bodyPr>
          <a:lstStyle/>
          <a:p>
            <a:pPr algn="ctr"/>
            <a:r>
              <a:rPr lang="en-US" dirty="0"/>
              <a:t>Test</a:t>
            </a:r>
          </a:p>
        </p:txBody>
      </p:sp>
      <p:sp>
        <p:nvSpPr>
          <p:cNvPr id="47" name="Left Brace 46">
            <a:extLst>
              <a:ext uri="{FF2B5EF4-FFF2-40B4-BE49-F238E27FC236}">
                <a16:creationId xmlns:a16="http://schemas.microsoft.com/office/drawing/2014/main" id="{70203C7A-65A5-CD44-9341-467BA65AEA72}"/>
              </a:ext>
            </a:extLst>
          </p:cNvPr>
          <p:cNvSpPr/>
          <p:nvPr/>
        </p:nvSpPr>
        <p:spPr>
          <a:xfrm rot="16200000">
            <a:off x="6650217" y="4308052"/>
            <a:ext cx="356616" cy="1784736"/>
          </a:xfrm>
          <a:prstGeom prst="leftBrace">
            <a:avLst>
              <a:gd name="adj1" fmla="val 8333"/>
              <a:gd name="adj2" fmla="val 5190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594150F4-BAF8-AC46-A3FD-F5CF371BA049}"/>
              </a:ext>
            </a:extLst>
          </p:cNvPr>
          <p:cNvSpPr txBox="1"/>
          <p:nvPr/>
        </p:nvSpPr>
        <p:spPr>
          <a:xfrm>
            <a:off x="6033284" y="5457443"/>
            <a:ext cx="1687609" cy="369332"/>
          </a:xfrm>
          <a:prstGeom prst="rect">
            <a:avLst/>
          </a:prstGeom>
          <a:noFill/>
        </p:spPr>
        <p:txBody>
          <a:bodyPr wrap="square" rtlCol="0">
            <a:spAutoFit/>
          </a:bodyPr>
          <a:lstStyle/>
          <a:p>
            <a:pPr algn="ctr"/>
            <a:r>
              <a:rPr lang="en-US" dirty="0">
                <a:solidFill>
                  <a:srgbClr val="FFFF00"/>
                </a:solidFill>
              </a:rPr>
              <a:t>Acts 27</a:t>
            </a:r>
          </a:p>
        </p:txBody>
      </p:sp>
      <p:sp>
        <p:nvSpPr>
          <p:cNvPr id="49" name="TextBox 48">
            <a:extLst>
              <a:ext uri="{FF2B5EF4-FFF2-40B4-BE49-F238E27FC236}">
                <a16:creationId xmlns:a16="http://schemas.microsoft.com/office/drawing/2014/main" id="{81FF1B9C-CD4B-6249-973D-EB69A5DBB2C6}"/>
              </a:ext>
            </a:extLst>
          </p:cNvPr>
          <p:cNvSpPr txBox="1"/>
          <p:nvPr/>
        </p:nvSpPr>
        <p:spPr>
          <a:xfrm>
            <a:off x="5911624" y="5756094"/>
            <a:ext cx="1925473" cy="369332"/>
          </a:xfrm>
          <a:prstGeom prst="rect">
            <a:avLst/>
          </a:prstGeom>
          <a:noFill/>
        </p:spPr>
        <p:txBody>
          <a:bodyPr wrap="square" rtlCol="0">
            <a:spAutoFit/>
          </a:bodyPr>
          <a:lstStyle/>
          <a:p>
            <a:pPr algn="ctr"/>
            <a:r>
              <a:rPr lang="en-US" dirty="0">
                <a:solidFill>
                  <a:srgbClr val="FFFF00"/>
                </a:solidFill>
              </a:rPr>
              <a:t>Diadochi Wars</a:t>
            </a:r>
          </a:p>
        </p:txBody>
      </p:sp>
      <p:sp>
        <p:nvSpPr>
          <p:cNvPr id="51" name="TextBox 50">
            <a:extLst>
              <a:ext uri="{FF2B5EF4-FFF2-40B4-BE49-F238E27FC236}">
                <a16:creationId xmlns:a16="http://schemas.microsoft.com/office/drawing/2014/main" id="{17A9F547-C8A7-804D-A6CF-578F593515A2}"/>
              </a:ext>
            </a:extLst>
          </p:cNvPr>
          <p:cNvSpPr txBox="1"/>
          <p:nvPr/>
        </p:nvSpPr>
        <p:spPr>
          <a:xfrm>
            <a:off x="5865790" y="6054745"/>
            <a:ext cx="1925473" cy="369332"/>
          </a:xfrm>
          <a:prstGeom prst="rect">
            <a:avLst/>
          </a:prstGeom>
          <a:noFill/>
        </p:spPr>
        <p:txBody>
          <a:bodyPr wrap="square" rtlCol="0">
            <a:spAutoFit/>
          </a:bodyPr>
          <a:lstStyle/>
          <a:p>
            <a:pPr algn="ctr"/>
            <a:r>
              <a:rPr lang="en-US" dirty="0">
                <a:solidFill>
                  <a:srgbClr val="FFFF00"/>
                </a:solidFill>
              </a:rPr>
              <a:t>WW2</a:t>
            </a:r>
          </a:p>
        </p:txBody>
      </p:sp>
      <p:sp>
        <p:nvSpPr>
          <p:cNvPr id="53" name="TextBox 52">
            <a:extLst>
              <a:ext uri="{FF2B5EF4-FFF2-40B4-BE49-F238E27FC236}">
                <a16:creationId xmlns:a16="http://schemas.microsoft.com/office/drawing/2014/main" id="{1577B275-F924-7F47-A19A-6775890DD9B3}"/>
              </a:ext>
            </a:extLst>
          </p:cNvPr>
          <p:cNvSpPr txBox="1"/>
          <p:nvPr/>
        </p:nvSpPr>
        <p:spPr>
          <a:xfrm>
            <a:off x="6140650" y="3141976"/>
            <a:ext cx="794216" cy="369332"/>
          </a:xfrm>
          <a:prstGeom prst="rect">
            <a:avLst/>
          </a:prstGeom>
          <a:noFill/>
        </p:spPr>
        <p:txBody>
          <a:bodyPr wrap="square" rtlCol="0">
            <a:spAutoFit/>
          </a:bodyPr>
          <a:lstStyle/>
          <a:p>
            <a:pPr algn="ctr"/>
            <a:r>
              <a:rPr lang="en-US" dirty="0">
                <a:solidFill>
                  <a:srgbClr val="FFFF00"/>
                </a:solidFill>
              </a:rPr>
              <a:t>Ipsus</a:t>
            </a:r>
          </a:p>
        </p:txBody>
      </p:sp>
      <p:sp>
        <p:nvSpPr>
          <p:cNvPr id="54" name="TextBox 53">
            <a:extLst>
              <a:ext uri="{FF2B5EF4-FFF2-40B4-BE49-F238E27FC236}">
                <a16:creationId xmlns:a16="http://schemas.microsoft.com/office/drawing/2014/main" id="{958929BD-ACCE-4646-BA41-17B85F61F572}"/>
              </a:ext>
            </a:extLst>
          </p:cNvPr>
          <p:cNvSpPr txBox="1"/>
          <p:nvPr/>
        </p:nvSpPr>
        <p:spPr>
          <a:xfrm>
            <a:off x="6464332" y="3498894"/>
            <a:ext cx="1322390" cy="369332"/>
          </a:xfrm>
          <a:prstGeom prst="rect">
            <a:avLst/>
          </a:prstGeom>
          <a:noFill/>
        </p:spPr>
        <p:txBody>
          <a:bodyPr wrap="square" rtlCol="0">
            <a:spAutoFit/>
          </a:bodyPr>
          <a:lstStyle/>
          <a:p>
            <a:pPr algn="ctr"/>
            <a:r>
              <a:rPr lang="en-US" dirty="0">
                <a:solidFill>
                  <a:srgbClr val="FFFF00"/>
                </a:solidFill>
              </a:rPr>
              <a:t>Heraclea</a:t>
            </a:r>
          </a:p>
        </p:txBody>
      </p:sp>
      <p:sp>
        <p:nvSpPr>
          <p:cNvPr id="56" name="TextBox 55">
            <a:extLst>
              <a:ext uri="{FF2B5EF4-FFF2-40B4-BE49-F238E27FC236}">
                <a16:creationId xmlns:a16="http://schemas.microsoft.com/office/drawing/2014/main" id="{1CAF778E-6998-1644-BB58-91C3FB3005FB}"/>
              </a:ext>
            </a:extLst>
          </p:cNvPr>
          <p:cNvSpPr txBox="1"/>
          <p:nvPr/>
        </p:nvSpPr>
        <p:spPr>
          <a:xfrm>
            <a:off x="7000253" y="2493943"/>
            <a:ext cx="1354666" cy="369332"/>
          </a:xfrm>
          <a:prstGeom prst="rect">
            <a:avLst/>
          </a:prstGeom>
          <a:noFill/>
        </p:spPr>
        <p:txBody>
          <a:bodyPr wrap="square" rtlCol="0">
            <a:spAutoFit/>
          </a:bodyPr>
          <a:lstStyle/>
          <a:p>
            <a:pPr algn="ctr"/>
            <a:r>
              <a:rPr lang="en-US" dirty="0">
                <a:solidFill>
                  <a:srgbClr val="FFFF00"/>
                </a:solidFill>
              </a:rPr>
              <a:t>Asculum</a:t>
            </a:r>
          </a:p>
        </p:txBody>
      </p:sp>
      <p:sp>
        <p:nvSpPr>
          <p:cNvPr id="57" name="TextBox 56">
            <a:extLst>
              <a:ext uri="{FF2B5EF4-FFF2-40B4-BE49-F238E27FC236}">
                <a16:creationId xmlns:a16="http://schemas.microsoft.com/office/drawing/2014/main" id="{84094785-17E3-B443-9D98-C42EF5201B7B}"/>
              </a:ext>
            </a:extLst>
          </p:cNvPr>
          <p:cNvSpPr txBox="1"/>
          <p:nvPr/>
        </p:nvSpPr>
        <p:spPr>
          <a:xfrm>
            <a:off x="8642126" y="2867909"/>
            <a:ext cx="1692246" cy="369332"/>
          </a:xfrm>
          <a:prstGeom prst="rect">
            <a:avLst/>
          </a:prstGeom>
          <a:noFill/>
        </p:spPr>
        <p:txBody>
          <a:bodyPr wrap="square" rtlCol="0">
            <a:spAutoFit/>
          </a:bodyPr>
          <a:lstStyle/>
          <a:p>
            <a:pPr algn="ctr"/>
            <a:r>
              <a:rPr lang="en-US" dirty="0">
                <a:solidFill>
                  <a:srgbClr val="FFFF00"/>
                </a:solidFill>
              </a:rPr>
              <a:t>Beneventum</a:t>
            </a:r>
          </a:p>
        </p:txBody>
      </p:sp>
      <p:sp>
        <p:nvSpPr>
          <p:cNvPr id="3" name="Arc 2">
            <a:extLst>
              <a:ext uri="{FF2B5EF4-FFF2-40B4-BE49-F238E27FC236}">
                <a16:creationId xmlns:a16="http://schemas.microsoft.com/office/drawing/2014/main" id="{D47AF066-E2FD-1D42-AA7F-954913A489C3}"/>
              </a:ext>
            </a:extLst>
          </p:cNvPr>
          <p:cNvSpPr/>
          <p:nvPr/>
        </p:nvSpPr>
        <p:spPr>
          <a:xfrm>
            <a:off x="2417108" y="1684796"/>
            <a:ext cx="6868516" cy="1895525"/>
          </a:xfrm>
          <a:prstGeom prst="arc">
            <a:avLst>
              <a:gd name="adj1" fmla="val 10821852"/>
              <a:gd name="adj2" fmla="val 0"/>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FB809950-FBFB-184D-B154-BE5931950085}"/>
              </a:ext>
            </a:extLst>
          </p:cNvPr>
          <p:cNvSpPr txBox="1"/>
          <p:nvPr/>
        </p:nvSpPr>
        <p:spPr>
          <a:xfrm>
            <a:off x="4902614" y="1774595"/>
            <a:ext cx="1989171" cy="369332"/>
          </a:xfrm>
          <a:prstGeom prst="rect">
            <a:avLst/>
          </a:prstGeom>
          <a:noFill/>
        </p:spPr>
        <p:txBody>
          <a:bodyPr wrap="square" rtlCol="0">
            <a:spAutoFit/>
          </a:bodyPr>
          <a:lstStyle/>
          <a:p>
            <a:pPr algn="ctr"/>
            <a:r>
              <a:rPr lang="en-US" b="1" dirty="0">
                <a:solidFill>
                  <a:schemeClr val="accent6">
                    <a:lumMod val="40000"/>
                    <a:lumOff val="60000"/>
                  </a:schemeClr>
                </a:solidFill>
              </a:rPr>
              <a:t>Info War</a:t>
            </a:r>
          </a:p>
        </p:txBody>
      </p:sp>
      <p:sp>
        <p:nvSpPr>
          <p:cNvPr id="59" name="TextBox 58">
            <a:extLst>
              <a:ext uri="{FF2B5EF4-FFF2-40B4-BE49-F238E27FC236}">
                <a16:creationId xmlns:a16="http://schemas.microsoft.com/office/drawing/2014/main" id="{1284E606-DFA9-4545-A939-7313F460DE3A}"/>
              </a:ext>
            </a:extLst>
          </p:cNvPr>
          <p:cNvSpPr txBox="1"/>
          <p:nvPr/>
        </p:nvSpPr>
        <p:spPr>
          <a:xfrm>
            <a:off x="1680179" y="5143783"/>
            <a:ext cx="1354666" cy="369332"/>
          </a:xfrm>
          <a:prstGeom prst="rect">
            <a:avLst/>
          </a:prstGeom>
          <a:noFill/>
        </p:spPr>
        <p:txBody>
          <a:bodyPr wrap="square" rtlCol="0">
            <a:spAutoFit/>
          </a:bodyPr>
          <a:lstStyle/>
          <a:p>
            <a:pPr algn="ctr"/>
            <a:r>
              <a:rPr lang="en-US" dirty="0">
                <a:solidFill>
                  <a:schemeClr val="accent6">
                    <a:lumMod val="40000"/>
                    <a:lumOff val="60000"/>
                  </a:schemeClr>
                </a:solidFill>
              </a:rPr>
              <a:t>WWW</a:t>
            </a:r>
          </a:p>
        </p:txBody>
      </p:sp>
      <p:sp>
        <p:nvSpPr>
          <p:cNvPr id="60" name="TextBox 59">
            <a:extLst>
              <a:ext uri="{FF2B5EF4-FFF2-40B4-BE49-F238E27FC236}">
                <a16:creationId xmlns:a16="http://schemas.microsoft.com/office/drawing/2014/main" id="{CE22A580-4DF4-8C4E-B7BC-BB8D36CB230F}"/>
              </a:ext>
            </a:extLst>
          </p:cNvPr>
          <p:cNvSpPr txBox="1"/>
          <p:nvPr/>
        </p:nvSpPr>
        <p:spPr>
          <a:xfrm>
            <a:off x="5921735" y="6343349"/>
            <a:ext cx="1925473" cy="369332"/>
          </a:xfrm>
          <a:prstGeom prst="rect">
            <a:avLst/>
          </a:prstGeom>
          <a:noFill/>
        </p:spPr>
        <p:txBody>
          <a:bodyPr wrap="square" rtlCol="0">
            <a:spAutoFit/>
          </a:bodyPr>
          <a:lstStyle/>
          <a:p>
            <a:pPr algn="ctr"/>
            <a:r>
              <a:rPr lang="en-US" dirty="0">
                <a:solidFill>
                  <a:srgbClr val="FFFF00"/>
                </a:solidFill>
              </a:rPr>
              <a:t>War on 2 Fronts</a:t>
            </a:r>
          </a:p>
        </p:txBody>
      </p:sp>
      <p:sp>
        <p:nvSpPr>
          <p:cNvPr id="62" name="TextBox 61">
            <a:extLst>
              <a:ext uri="{FF2B5EF4-FFF2-40B4-BE49-F238E27FC236}">
                <a16:creationId xmlns:a16="http://schemas.microsoft.com/office/drawing/2014/main" id="{41E08309-18B8-9349-A1AB-8CAD38FB1248}"/>
              </a:ext>
            </a:extLst>
          </p:cNvPr>
          <p:cNvSpPr txBox="1"/>
          <p:nvPr/>
        </p:nvSpPr>
        <p:spPr>
          <a:xfrm>
            <a:off x="5810304" y="2397257"/>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a:t>
            </a:r>
          </a:p>
        </p:txBody>
      </p:sp>
      <p:sp>
        <p:nvSpPr>
          <p:cNvPr id="63" name="TextBox 62">
            <a:extLst>
              <a:ext uri="{FF2B5EF4-FFF2-40B4-BE49-F238E27FC236}">
                <a16:creationId xmlns:a16="http://schemas.microsoft.com/office/drawing/2014/main" id="{4401E814-EF13-6742-9629-F7CBC1FD37C9}"/>
              </a:ext>
            </a:extLst>
          </p:cNvPr>
          <p:cNvSpPr txBox="1"/>
          <p:nvPr/>
        </p:nvSpPr>
        <p:spPr>
          <a:xfrm>
            <a:off x="7029136" y="2213291"/>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a:t>
            </a:r>
          </a:p>
        </p:txBody>
      </p:sp>
      <p:sp>
        <p:nvSpPr>
          <p:cNvPr id="64" name="TextBox 63">
            <a:extLst>
              <a:ext uri="{FF2B5EF4-FFF2-40B4-BE49-F238E27FC236}">
                <a16:creationId xmlns:a16="http://schemas.microsoft.com/office/drawing/2014/main" id="{3F0602D8-DE03-624A-A378-3C7665640671}"/>
              </a:ext>
            </a:extLst>
          </p:cNvPr>
          <p:cNvSpPr txBox="1"/>
          <p:nvPr/>
        </p:nvSpPr>
        <p:spPr>
          <a:xfrm>
            <a:off x="6432056" y="3150616"/>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KS</a:t>
            </a:r>
          </a:p>
        </p:txBody>
      </p:sp>
      <p:sp>
        <p:nvSpPr>
          <p:cNvPr id="65" name="TextBox 64">
            <a:extLst>
              <a:ext uri="{FF2B5EF4-FFF2-40B4-BE49-F238E27FC236}">
                <a16:creationId xmlns:a16="http://schemas.microsoft.com/office/drawing/2014/main" id="{520EAD65-D1E5-264E-B9F5-75B93CB2EEFB}"/>
              </a:ext>
            </a:extLst>
          </p:cNvPr>
          <p:cNvSpPr txBox="1"/>
          <p:nvPr/>
        </p:nvSpPr>
        <p:spPr>
          <a:xfrm>
            <a:off x="1712873" y="3023386"/>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KN</a:t>
            </a:r>
          </a:p>
        </p:txBody>
      </p:sp>
      <p:sp>
        <p:nvSpPr>
          <p:cNvPr id="66" name="TextBox 65">
            <a:extLst>
              <a:ext uri="{FF2B5EF4-FFF2-40B4-BE49-F238E27FC236}">
                <a16:creationId xmlns:a16="http://schemas.microsoft.com/office/drawing/2014/main" id="{F1115DAF-3C67-3441-8A7E-917782C2CDE1}"/>
              </a:ext>
            </a:extLst>
          </p:cNvPr>
          <p:cNvSpPr txBox="1"/>
          <p:nvPr/>
        </p:nvSpPr>
        <p:spPr>
          <a:xfrm>
            <a:off x="8794944" y="2611750"/>
            <a:ext cx="1354666" cy="369332"/>
          </a:xfrm>
          <a:prstGeom prst="rect">
            <a:avLst/>
          </a:prstGeom>
          <a:noFill/>
        </p:spPr>
        <p:txBody>
          <a:bodyPr wrap="square" rtlCol="0">
            <a:spAutoFit/>
          </a:bodyPr>
          <a:lstStyle/>
          <a:p>
            <a:pPr algn="ctr"/>
            <a:r>
              <a:rPr lang="en-US" b="1" dirty="0">
                <a:solidFill>
                  <a:schemeClr val="accent4">
                    <a:lumMod val="40000"/>
                    <a:lumOff val="60000"/>
                  </a:schemeClr>
                </a:solidFill>
              </a:rPr>
              <a:t>KN</a:t>
            </a:r>
          </a:p>
        </p:txBody>
      </p:sp>
      <p:sp>
        <p:nvSpPr>
          <p:cNvPr id="68" name="TextBox 67">
            <a:extLst>
              <a:ext uri="{FF2B5EF4-FFF2-40B4-BE49-F238E27FC236}">
                <a16:creationId xmlns:a16="http://schemas.microsoft.com/office/drawing/2014/main" id="{6E711A81-99FD-4E43-A159-7324D07CD8E5}"/>
              </a:ext>
            </a:extLst>
          </p:cNvPr>
          <p:cNvSpPr txBox="1"/>
          <p:nvPr/>
        </p:nvSpPr>
        <p:spPr>
          <a:xfrm>
            <a:off x="2554478" y="3749941"/>
            <a:ext cx="677333" cy="369332"/>
          </a:xfrm>
          <a:prstGeom prst="rect">
            <a:avLst/>
          </a:prstGeom>
          <a:noFill/>
        </p:spPr>
        <p:txBody>
          <a:bodyPr wrap="square" rtlCol="0">
            <a:spAutoFit/>
          </a:bodyPr>
          <a:lstStyle/>
          <a:p>
            <a:pPr algn="ctr"/>
            <a:r>
              <a:rPr lang="en-US" dirty="0"/>
              <a:t>‘91</a:t>
            </a:r>
          </a:p>
        </p:txBody>
      </p:sp>
      <p:cxnSp>
        <p:nvCxnSpPr>
          <p:cNvPr id="70" name="Straight Connector 69">
            <a:extLst>
              <a:ext uri="{FF2B5EF4-FFF2-40B4-BE49-F238E27FC236}">
                <a16:creationId xmlns:a16="http://schemas.microsoft.com/office/drawing/2014/main" id="{DFE0A66B-8415-9648-AF1D-FD6116CB1822}"/>
              </a:ext>
            </a:extLst>
          </p:cNvPr>
          <p:cNvCxnSpPr>
            <a:cxnSpLocks/>
          </p:cNvCxnSpPr>
          <p:nvPr/>
        </p:nvCxnSpPr>
        <p:spPr>
          <a:xfrm flipV="1">
            <a:off x="10863114" y="3986095"/>
            <a:ext cx="0" cy="344905"/>
          </a:xfrm>
          <a:prstGeom prst="line">
            <a:avLst/>
          </a:prstGeom>
          <a:ln w="444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C3D4820-22F3-5B4D-AC4C-CA91C2B86A01}"/>
              </a:ext>
            </a:extLst>
          </p:cNvPr>
          <p:cNvCxnSpPr>
            <a:cxnSpLocks/>
          </p:cNvCxnSpPr>
          <p:nvPr/>
        </p:nvCxnSpPr>
        <p:spPr>
          <a:xfrm>
            <a:off x="9472277" y="4307633"/>
            <a:ext cx="1397722" cy="57"/>
          </a:xfrm>
          <a:prstGeom prst="line">
            <a:avLst/>
          </a:prstGeom>
          <a:ln w="44450">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FEC2DD4D-3281-E042-8EB6-955DA06F92C4}"/>
              </a:ext>
            </a:extLst>
          </p:cNvPr>
          <p:cNvSpPr txBox="1"/>
          <p:nvPr/>
        </p:nvSpPr>
        <p:spPr>
          <a:xfrm>
            <a:off x="10185781" y="3530111"/>
            <a:ext cx="1354666" cy="369332"/>
          </a:xfrm>
          <a:prstGeom prst="rect">
            <a:avLst/>
          </a:prstGeom>
          <a:noFill/>
        </p:spPr>
        <p:txBody>
          <a:bodyPr wrap="square" rtlCol="0">
            <a:spAutoFit/>
          </a:bodyPr>
          <a:lstStyle/>
          <a:p>
            <a:pPr algn="ctr"/>
            <a:r>
              <a:rPr lang="en-US" dirty="0"/>
              <a:t>SL</a:t>
            </a:r>
          </a:p>
        </p:txBody>
      </p:sp>
      <p:sp>
        <p:nvSpPr>
          <p:cNvPr id="74" name="TextBox 73">
            <a:extLst>
              <a:ext uri="{FF2B5EF4-FFF2-40B4-BE49-F238E27FC236}">
                <a16:creationId xmlns:a16="http://schemas.microsoft.com/office/drawing/2014/main" id="{EF6407B4-A13A-FF46-8E9A-48617492C94A}"/>
              </a:ext>
            </a:extLst>
          </p:cNvPr>
          <p:cNvSpPr txBox="1"/>
          <p:nvPr/>
        </p:nvSpPr>
        <p:spPr>
          <a:xfrm>
            <a:off x="10222751" y="4434352"/>
            <a:ext cx="1354666" cy="369332"/>
          </a:xfrm>
          <a:prstGeom prst="rect">
            <a:avLst/>
          </a:prstGeom>
          <a:noFill/>
        </p:spPr>
        <p:txBody>
          <a:bodyPr wrap="square" rtlCol="0">
            <a:spAutoFit/>
          </a:bodyPr>
          <a:lstStyle/>
          <a:p>
            <a:pPr algn="ctr"/>
            <a:r>
              <a:rPr lang="en-US" dirty="0"/>
              <a:t>Vs 41</a:t>
            </a:r>
          </a:p>
        </p:txBody>
      </p:sp>
      <p:sp>
        <p:nvSpPr>
          <p:cNvPr id="78" name="Arc 77">
            <a:extLst>
              <a:ext uri="{FF2B5EF4-FFF2-40B4-BE49-F238E27FC236}">
                <a16:creationId xmlns:a16="http://schemas.microsoft.com/office/drawing/2014/main" id="{219A0C8F-2C63-1F48-92B9-E070636159AD}"/>
              </a:ext>
            </a:extLst>
          </p:cNvPr>
          <p:cNvSpPr/>
          <p:nvPr/>
        </p:nvSpPr>
        <p:spPr>
          <a:xfrm>
            <a:off x="7114241" y="2333260"/>
            <a:ext cx="3725619" cy="2019763"/>
          </a:xfrm>
          <a:prstGeom prst="arc">
            <a:avLst>
              <a:gd name="adj1" fmla="val 16759183"/>
              <a:gd name="adj2" fmla="val 0"/>
            </a:avLst>
          </a:prstGeom>
          <a:ln w="28575">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46711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262D0-432C-6347-9947-B4681DFAF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2FC3FD-2334-D04D-A94A-4CFA15B16C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80703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429070" y="391148"/>
            <a:ext cx="8610600" cy="1083088"/>
          </a:xfrm>
        </p:spPr>
        <p:txBody>
          <a:bodyPr/>
          <a:lstStyle/>
          <a:p>
            <a:r>
              <a:rPr lang="en-US" dirty="0"/>
              <a:t>Acts 27:37</a:t>
            </a:r>
          </a:p>
        </p:txBody>
      </p:sp>
      <p:sp>
        <p:nvSpPr>
          <p:cNvPr id="3" name="Content Placeholder 2">
            <a:extLst>
              <a:ext uri="{FF2B5EF4-FFF2-40B4-BE49-F238E27FC236}">
                <a16:creationId xmlns:a16="http://schemas.microsoft.com/office/drawing/2014/main" id="{9779FC0E-05A1-2E4A-8C52-C895660EB870}"/>
              </a:ext>
            </a:extLst>
          </p:cNvPr>
          <p:cNvSpPr>
            <a:spLocks noGrp="1"/>
          </p:cNvSpPr>
          <p:nvPr>
            <p:ph idx="1"/>
          </p:nvPr>
        </p:nvSpPr>
        <p:spPr>
          <a:xfrm>
            <a:off x="733231" y="1959429"/>
            <a:ext cx="5702559" cy="2258008"/>
          </a:xfrm>
        </p:spPr>
        <p:txBody>
          <a:bodyPr>
            <a:noAutofit/>
          </a:bodyPr>
          <a:lstStyle/>
          <a:p>
            <a:pPr marL="0" indent="0">
              <a:buNone/>
            </a:pPr>
            <a:r>
              <a:rPr lang="en-CA" sz="3600" dirty="0"/>
              <a:t>And we were in all in the ship two hundred threescore and sixteen souls. </a:t>
            </a:r>
          </a:p>
        </p:txBody>
      </p:sp>
      <p:pic>
        <p:nvPicPr>
          <p:cNvPr id="4" name="Picture 3">
            <a:extLst>
              <a:ext uri="{FF2B5EF4-FFF2-40B4-BE49-F238E27FC236}">
                <a16:creationId xmlns:a16="http://schemas.microsoft.com/office/drawing/2014/main" id="{1441C80C-110A-AC4A-B04E-A311172AA1DF}"/>
              </a:ext>
            </a:extLst>
          </p:cNvPr>
          <p:cNvPicPr>
            <a:picLocks noChangeAspect="1"/>
          </p:cNvPicPr>
          <p:nvPr/>
        </p:nvPicPr>
        <p:blipFill>
          <a:blip r:embed="rId3"/>
          <a:stretch>
            <a:fillRect/>
          </a:stretch>
        </p:blipFill>
        <p:spPr>
          <a:xfrm>
            <a:off x="6734370" y="2090058"/>
            <a:ext cx="4708239" cy="3515485"/>
          </a:xfrm>
          <a:prstGeom prst="rect">
            <a:avLst/>
          </a:prstGeom>
        </p:spPr>
      </p:pic>
      <p:sp>
        <p:nvSpPr>
          <p:cNvPr id="5" name="Content Placeholder 2">
            <a:extLst>
              <a:ext uri="{FF2B5EF4-FFF2-40B4-BE49-F238E27FC236}">
                <a16:creationId xmlns:a16="http://schemas.microsoft.com/office/drawing/2014/main" id="{97E72364-BA08-6C4F-8C87-0126EA16FB59}"/>
              </a:ext>
            </a:extLst>
          </p:cNvPr>
          <p:cNvSpPr txBox="1">
            <a:spLocks/>
          </p:cNvSpPr>
          <p:nvPr/>
        </p:nvSpPr>
        <p:spPr>
          <a:xfrm>
            <a:off x="733231" y="4052597"/>
            <a:ext cx="5702559" cy="22580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CA" sz="3600" dirty="0"/>
              <a:t>     276 souls</a:t>
            </a:r>
          </a:p>
        </p:txBody>
      </p:sp>
    </p:spTree>
    <p:extLst>
      <p:ext uri="{BB962C8B-B14F-4D97-AF65-F5344CB8AC3E}">
        <p14:creationId xmlns:p14="http://schemas.microsoft.com/office/powerpoint/2010/main" val="379891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895600" y="764373"/>
            <a:ext cx="8398933" cy="1293028"/>
          </a:xfrm>
        </p:spPr>
        <p:txBody>
          <a:bodyPr/>
          <a:lstStyle/>
          <a:p>
            <a:r>
              <a:rPr lang="en-US" dirty="0"/>
              <a:t>Practical Example</a:t>
            </a:r>
          </a:p>
        </p:txBody>
      </p:sp>
      <p:graphicFrame>
        <p:nvGraphicFramePr>
          <p:cNvPr id="4" name="Content Placeholder 3">
            <a:extLst>
              <a:ext uri="{FF2B5EF4-FFF2-40B4-BE49-F238E27FC236}">
                <a16:creationId xmlns:a16="http://schemas.microsoft.com/office/drawing/2014/main" id="{B78C4AE9-DF61-0D42-8155-5FB9BCABE574}"/>
              </a:ext>
            </a:extLst>
          </p:cNvPr>
          <p:cNvGraphicFramePr>
            <a:graphicFrameLocks noGrp="1"/>
          </p:cNvGraphicFramePr>
          <p:nvPr>
            <p:ph idx="1"/>
            <p:extLst>
              <p:ext uri="{D42A27DB-BD31-4B8C-83A1-F6EECF244321}">
                <p14:modId xmlns:p14="http://schemas.microsoft.com/office/powerpoint/2010/main" val="3009531399"/>
              </p:ext>
            </p:extLst>
          </p:nvPr>
        </p:nvGraphicFramePr>
        <p:xfrm>
          <a:off x="685800" y="2251075"/>
          <a:ext cx="4258734" cy="2377440"/>
        </p:xfrm>
        <a:graphic>
          <a:graphicData uri="http://schemas.openxmlformats.org/drawingml/2006/table">
            <a:tbl>
              <a:tblPr firstRow="1" bandRow="1">
                <a:tableStyleId>{5940675A-B579-460E-94D1-54222C63F5DA}</a:tableStyleId>
              </a:tblPr>
              <a:tblGrid>
                <a:gridCol w="2129367">
                  <a:extLst>
                    <a:ext uri="{9D8B030D-6E8A-4147-A177-3AD203B41FA5}">
                      <a16:colId xmlns:a16="http://schemas.microsoft.com/office/drawing/2014/main" val="3265433010"/>
                    </a:ext>
                  </a:extLst>
                </a:gridCol>
                <a:gridCol w="2129367">
                  <a:extLst>
                    <a:ext uri="{9D8B030D-6E8A-4147-A177-3AD203B41FA5}">
                      <a16:colId xmlns:a16="http://schemas.microsoft.com/office/drawing/2014/main" val="1691609737"/>
                    </a:ext>
                  </a:extLst>
                </a:gridCol>
              </a:tblGrid>
              <a:tr h="370840">
                <a:tc>
                  <a:txBody>
                    <a:bodyPr/>
                    <a:lstStyle/>
                    <a:p>
                      <a:r>
                        <a:rPr lang="en-US" sz="2000" b="1" dirty="0">
                          <a:latin typeface="Arial" panose="020B0604020202020204" pitchFamily="34" charset="0"/>
                          <a:cs typeface="Arial" panose="020B0604020202020204" pitchFamily="34" charset="0"/>
                        </a:rPr>
                        <a:t>Theme</a:t>
                      </a:r>
                    </a:p>
                  </a:txBody>
                  <a:tcPr/>
                </a:tc>
                <a:tc>
                  <a:txBody>
                    <a:bodyPr/>
                    <a:lstStyle/>
                    <a:p>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7980858"/>
                  </a:ext>
                </a:extLst>
              </a:tr>
              <a:tr h="370840">
                <a:tc>
                  <a:txBody>
                    <a:bodyPr/>
                    <a:lstStyle/>
                    <a:p>
                      <a:r>
                        <a:rPr lang="en-US" sz="2000" b="1" dirty="0">
                          <a:latin typeface="Arial" panose="020B0604020202020204" pitchFamily="34" charset="0"/>
                          <a:cs typeface="Arial" panose="020B0604020202020204" pitchFamily="34" charset="0"/>
                        </a:rPr>
                        <a:t>Chapter</a:t>
                      </a:r>
                    </a:p>
                  </a:txBody>
                  <a:tcPr/>
                </a:tc>
                <a:tc>
                  <a:txBody>
                    <a:bodyPr/>
                    <a:lstStyle/>
                    <a:p>
                      <a:r>
                        <a:rPr lang="en-US" sz="2000" b="1" dirty="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val="903315214"/>
                  </a:ext>
                </a:extLst>
              </a:tr>
              <a:tr h="370840">
                <a:tc>
                  <a:txBody>
                    <a:bodyPr/>
                    <a:lstStyle/>
                    <a:p>
                      <a:r>
                        <a:rPr lang="en-US" sz="2000" b="1" dirty="0">
                          <a:latin typeface="Arial" panose="020B0604020202020204" pitchFamily="34" charset="0"/>
                          <a:cs typeface="Arial" panose="020B0604020202020204" pitchFamily="34" charset="0"/>
                        </a:rPr>
                        <a:t>Babylon</a:t>
                      </a:r>
                    </a:p>
                  </a:txBody>
                  <a:tcPr/>
                </a:tc>
                <a:tc>
                  <a:txBody>
                    <a:bodyPr/>
                    <a:lstStyle/>
                    <a:p>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5254101"/>
                  </a:ext>
                </a:extLst>
              </a:tr>
              <a:tr h="370840">
                <a:tc>
                  <a:txBody>
                    <a:bodyPr/>
                    <a:lstStyle/>
                    <a:p>
                      <a:r>
                        <a:rPr lang="en-US" sz="2000" b="1" dirty="0">
                          <a:latin typeface="Arial" panose="020B0604020202020204" pitchFamily="34" charset="0"/>
                          <a:cs typeface="Arial" panose="020B0604020202020204" pitchFamily="34" charset="0"/>
                        </a:rPr>
                        <a:t>Med-Persia</a:t>
                      </a:r>
                    </a:p>
                  </a:txBody>
                  <a:tcPr/>
                </a:tc>
                <a:tc>
                  <a:txBody>
                    <a:bodyPr/>
                    <a:lstStyle/>
                    <a:p>
                      <a:r>
                        <a:rPr lang="en-US" sz="2000" b="1" dirty="0">
                          <a:latin typeface="Arial" panose="020B0604020202020204" pitchFamily="34" charset="0"/>
                          <a:cs typeface="Arial" panose="020B0604020202020204" pitchFamily="34" charset="0"/>
                        </a:rPr>
                        <a:t>Ram</a:t>
                      </a:r>
                    </a:p>
                  </a:txBody>
                  <a:tcPr/>
                </a:tc>
                <a:extLst>
                  <a:ext uri="{0D108BD9-81ED-4DB2-BD59-A6C34878D82A}">
                    <a16:rowId xmlns:a16="http://schemas.microsoft.com/office/drawing/2014/main" val="3611040271"/>
                  </a:ext>
                </a:extLst>
              </a:tr>
              <a:tr h="370840">
                <a:tc>
                  <a:txBody>
                    <a:bodyPr/>
                    <a:lstStyle/>
                    <a:p>
                      <a:r>
                        <a:rPr lang="en-US" sz="2000" b="1" dirty="0">
                          <a:latin typeface="Arial" panose="020B0604020202020204" pitchFamily="34" charset="0"/>
                          <a:cs typeface="Arial" panose="020B0604020202020204" pitchFamily="34" charset="0"/>
                        </a:rPr>
                        <a:t>Greece</a:t>
                      </a:r>
                    </a:p>
                  </a:txBody>
                  <a:tcPr/>
                </a:tc>
                <a:tc>
                  <a:txBody>
                    <a:bodyPr/>
                    <a:lstStyle/>
                    <a:p>
                      <a:r>
                        <a:rPr lang="en-US" sz="2000" b="1" dirty="0">
                          <a:latin typeface="Arial" panose="020B0604020202020204" pitchFamily="34" charset="0"/>
                          <a:cs typeface="Arial" panose="020B0604020202020204" pitchFamily="34" charset="0"/>
                        </a:rPr>
                        <a:t>He-Goat</a:t>
                      </a:r>
                    </a:p>
                  </a:txBody>
                  <a:tcPr/>
                </a:tc>
                <a:extLst>
                  <a:ext uri="{0D108BD9-81ED-4DB2-BD59-A6C34878D82A}">
                    <a16:rowId xmlns:a16="http://schemas.microsoft.com/office/drawing/2014/main" val="4078288923"/>
                  </a:ext>
                </a:extLst>
              </a:tr>
              <a:tr h="370840">
                <a:tc>
                  <a:txBody>
                    <a:bodyPr/>
                    <a:lstStyle/>
                    <a:p>
                      <a:r>
                        <a:rPr lang="en-US" sz="2000" b="1" dirty="0">
                          <a:latin typeface="Arial" panose="020B0604020202020204" pitchFamily="34" charset="0"/>
                          <a:cs typeface="Arial" panose="020B0604020202020204" pitchFamily="34" charset="0"/>
                        </a:rPr>
                        <a:t>Rome</a:t>
                      </a:r>
                    </a:p>
                  </a:txBody>
                  <a:tcPr/>
                </a:tc>
                <a:tc>
                  <a:txBody>
                    <a:bodyPr/>
                    <a:lstStyle/>
                    <a:p>
                      <a:r>
                        <a:rPr lang="en-US" sz="2000" b="1" dirty="0">
                          <a:latin typeface="Arial" panose="020B0604020202020204" pitchFamily="34" charset="0"/>
                          <a:cs typeface="Arial" panose="020B0604020202020204" pitchFamily="34" charset="0"/>
                        </a:rPr>
                        <a:t>Horn</a:t>
                      </a:r>
                    </a:p>
                  </a:txBody>
                  <a:tcPr/>
                </a:tc>
                <a:extLst>
                  <a:ext uri="{0D108BD9-81ED-4DB2-BD59-A6C34878D82A}">
                    <a16:rowId xmlns:a16="http://schemas.microsoft.com/office/drawing/2014/main" val="3080704092"/>
                  </a:ext>
                </a:extLst>
              </a:tr>
            </a:tbl>
          </a:graphicData>
        </a:graphic>
      </p:graphicFrame>
    </p:spTree>
    <p:extLst>
      <p:ext uri="{BB962C8B-B14F-4D97-AF65-F5344CB8AC3E}">
        <p14:creationId xmlns:p14="http://schemas.microsoft.com/office/powerpoint/2010/main" val="2677940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262D0-432C-6347-9947-B4681DFAF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2FC3FD-2334-D04D-A94A-4CFA15B16C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4139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895600" y="764373"/>
            <a:ext cx="8398933" cy="1293028"/>
          </a:xfrm>
        </p:spPr>
        <p:txBody>
          <a:bodyPr/>
          <a:lstStyle/>
          <a:p>
            <a:r>
              <a:rPr lang="en-US" dirty="0"/>
              <a:t>Practical Example</a:t>
            </a:r>
          </a:p>
        </p:txBody>
      </p:sp>
      <p:graphicFrame>
        <p:nvGraphicFramePr>
          <p:cNvPr id="4" name="Content Placeholder 3">
            <a:extLst>
              <a:ext uri="{FF2B5EF4-FFF2-40B4-BE49-F238E27FC236}">
                <a16:creationId xmlns:a16="http://schemas.microsoft.com/office/drawing/2014/main" id="{B78C4AE9-DF61-0D42-8155-5FB9BCABE574}"/>
              </a:ext>
            </a:extLst>
          </p:cNvPr>
          <p:cNvGraphicFramePr>
            <a:graphicFrameLocks noGrp="1"/>
          </p:cNvGraphicFramePr>
          <p:nvPr>
            <p:ph idx="1"/>
            <p:extLst>
              <p:ext uri="{D42A27DB-BD31-4B8C-83A1-F6EECF244321}">
                <p14:modId xmlns:p14="http://schemas.microsoft.com/office/powerpoint/2010/main" val="2358967157"/>
              </p:ext>
            </p:extLst>
          </p:nvPr>
        </p:nvGraphicFramePr>
        <p:xfrm>
          <a:off x="685800" y="2251075"/>
          <a:ext cx="4258734" cy="2377440"/>
        </p:xfrm>
        <a:graphic>
          <a:graphicData uri="http://schemas.openxmlformats.org/drawingml/2006/table">
            <a:tbl>
              <a:tblPr firstRow="1" bandRow="1">
                <a:tableStyleId>{5940675A-B579-460E-94D1-54222C63F5DA}</a:tableStyleId>
              </a:tblPr>
              <a:tblGrid>
                <a:gridCol w="2129367">
                  <a:extLst>
                    <a:ext uri="{9D8B030D-6E8A-4147-A177-3AD203B41FA5}">
                      <a16:colId xmlns:a16="http://schemas.microsoft.com/office/drawing/2014/main" val="3265433010"/>
                    </a:ext>
                  </a:extLst>
                </a:gridCol>
                <a:gridCol w="2129367">
                  <a:extLst>
                    <a:ext uri="{9D8B030D-6E8A-4147-A177-3AD203B41FA5}">
                      <a16:colId xmlns:a16="http://schemas.microsoft.com/office/drawing/2014/main" val="1691609737"/>
                    </a:ext>
                  </a:extLst>
                </a:gridCol>
              </a:tblGrid>
              <a:tr h="370840">
                <a:tc>
                  <a:txBody>
                    <a:bodyPr/>
                    <a:lstStyle/>
                    <a:p>
                      <a:r>
                        <a:rPr lang="en-US" sz="2000" b="1" dirty="0">
                          <a:latin typeface="Arial" panose="020B0604020202020204" pitchFamily="34" charset="0"/>
                          <a:cs typeface="Arial" panose="020B0604020202020204" pitchFamily="34" charset="0"/>
                        </a:rPr>
                        <a:t>Theme</a:t>
                      </a:r>
                    </a:p>
                  </a:txBody>
                  <a:tcPr/>
                </a:tc>
                <a:tc>
                  <a:txBody>
                    <a:bodyPr/>
                    <a:lstStyle/>
                    <a:p>
                      <a:r>
                        <a:rPr lang="en-US" sz="2000" b="1" dirty="0">
                          <a:latin typeface="Arial" panose="020B0604020202020204" pitchFamily="34" charset="0"/>
                          <a:cs typeface="Arial" panose="020B0604020202020204" pitchFamily="34" charset="0"/>
                        </a:rPr>
                        <a:t>Religion</a:t>
                      </a:r>
                    </a:p>
                  </a:txBody>
                  <a:tcPr/>
                </a:tc>
                <a:extLst>
                  <a:ext uri="{0D108BD9-81ED-4DB2-BD59-A6C34878D82A}">
                    <a16:rowId xmlns:a16="http://schemas.microsoft.com/office/drawing/2014/main" val="427980858"/>
                  </a:ext>
                </a:extLst>
              </a:tr>
              <a:tr h="370840">
                <a:tc>
                  <a:txBody>
                    <a:bodyPr/>
                    <a:lstStyle/>
                    <a:p>
                      <a:r>
                        <a:rPr lang="en-US" sz="2000" b="1" dirty="0">
                          <a:latin typeface="Arial" panose="020B0604020202020204" pitchFamily="34" charset="0"/>
                          <a:cs typeface="Arial" panose="020B0604020202020204" pitchFamily="34" charset="0"/>
                        </a:rPr>
                        <a:t>Chapter</a:t>
                      </a:r>
                    </a:p>
                  </a:txBody>
                  <a:tcPr/>
                </a:tc>
                <a:tc>
                  <a:txBody>
                    <a:bodyPr/>
                    <a:lstStyle/>
                    <a:p>
                      <a:r>
                        <a:rPr lang="en-US" sz="2000" b="1" dirty="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val="903315214"/>
                  </a:ext>
                </a:extLst>
              </a:tr>
              <a:tr h="370840">
                <a:tc>
                  <a:txBody>
                    <a:bodyPr/>
                    <a:lstStyle/>
                    <a:p>
                      <a:r>
                        <a:rPr lang="en-US" sz="2000" b="1" dirty="0">
                          <a:latin typeface="Arial" panose="020B0604020202020204" pitchFamily="34" charset="0"/>
                          <a:cs typeface="Arial" panose="020B0604020202020204" pitchFamily="34" charset="0"/>
                        </a:rPr>
                        <a:t>Babylon</a:t>
                      </a:r>
                    </a:p>
                  </a:txBody>
                  <a:tcPr/>
                </a:tc>
                <a:tc>
                  <a:txBody>
                    <a:bodyPr/>
                    <a:lstStyle/>
                    <a:p>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5254101"/>
                  </a:ext>
                </a:extLst>
              </a:tr>
              <a:tr h="370840">
                <a:tc>
                  <a:txBody>
                    <a:bodyPr/>
                    <a:lstStyle/>
                    <a:p>
                      <a:r>
                        <a:rPr lang="en-US" sz="2000" b="1" dirty="0">
                          <a:latin typeface="Arial" panose="020B0604020202020204" pitchFamily="34" charset="0"/>
                          <a:cs typeface="Arial" panose="020B0604020202020204" pitchFamily="34" charset="0"/>
                        </a:rPr>
                        <a:t>Med-Persia</a:t>
                      </a:r>
                    </a:p>
                  </a:txBody>
                  <a:tcPr/>
                </a:tc>
                <a:tc>
                  <a:txBody>
                    <a:bodyPr/>
                    <a:lstStyle/>
                    <a:p>
                      <a:r>
                        <a:rPr lang="en-US" sz="2000" b="1" dirty="0">
                          <a:latin typeface="Arial" panose="020B0604020202020204" pitchFamily="34" charset="0"/>
                          <a:cs typeface="Arial" panose="020B0604020202020204" pitchFamily="34" charset="0"/>
                        </a:rPr>
                        <a:t>Ram</a:t>
                      </a:r>
                    </a:p>
                  </a:txBody>
                  <a:tcPr/>
                </a:tc>
                <a:extLst>
                  <a:ext uri="{0D108BD9-81ED-4DB2-BD59-A6C34878D82A}">
                    <a16:rowId xmlns:a16="http://schemas.microsoft.com/office/drawing/2014/main" val="3611040271"/>
                  </a:ext>
                </a:extLst>
              </a:tr>
              <a:tr h="370840">
                <a:tc>
                  <a:txBody>
                    <a:bodyPr/>
                    <a:lstStyle/>
                    <a:p>
                      <a:r>
                        <a:rPr lang="en-US" sz="2000" b="1" dirty="0">
                          <a:latin typeface="Arial" panose="020B0604020202020204" pitchFamily="34" charset="0"/>
                          <a:cs typeface="Arial" panose="020B0604020202020204" pitchFamily="34" charset="0"/>
                        </a:rPr>
                        <a:t>Greece</a:t>
                      </a:r>
                    </a:p>
                  </a:txBody>
                  <a:tcPr/>
                </a:tc>
                <a:tc>
                  <a:txBody>
                    <a:bodyPr/>
                    <a:lstStyle/>
                    <a:p>
                      <a:r>
                        <a:rPr lang="en-US" sz="2000" b="1" dirty="0">
                          <a:latin typeface="Arial" panose="020B0604020202020204" pitchFamily="34" charset="0"/>
                          <a:cs typeface="Arial" panose="020B0604020202020204" pitchFamily="34" charset="0"/>
                        </a:rPr>
                        <a:t>He-Goat</a:t>
                      </a:r>
                    </a:p>
                  </a:txBody>
                  <a:tcPr/>
                </a:tc>
                <a:extLst>
                  <a:ext uri="{0D108BD9-81ED-4DB2-BD59-A6C34878D82A}">
                    <a16:rowId xmlns:a16="http://schemas.microsoft.com/office/drawing/2014/main" val="4078288923"/>
                  </a:ext>
                </a:extLst>
              </a:tr>
              <a:tr h="370840">
                <a:tc>
                  <a:txBody>
                    <a:bodyPr/>
                    <a:lstStyle/>
                    <a:p>
                      <a:r>
                        <a:rPr lang="en-US" sz="2000" b="1" dirty="0">
                          <a:latin typeface="Arial" panose="020B0604020202020204" pitchFamily="34" charset="0"/>
                          <a:cs typeface="Arial" panose="020B0604020202020204" pitchFamily="34" charset="0"/>
                        </a:rPr>
                        <a:t>Rome</a:t>
                      </a:r>
                    </a:p>
                  </a:txBody>
                  <a:tcPr/>
                </a:tc>
                <a:tc>
                  <a:txBody>
                    <a:bodyPr/>
                    <a:lstStyle/>
                    <a:p>
                      <a:r>
                        <a:rPr lang="en-US" sz="2000" b="1" dirty="0">
                          <a:latin typeface="Arial" panose="020B0604020202020204" pitchFamily="34" charset="0"/>
                          <a:cs typeface="Arial" panose="020B0604020202020204" pitchFamily="34" charset="0"/>
                        </a:rPr>
                        <a:t>Horn</a:t>
                      </a:r>
                    </a:p>
                  </a:txBody>
                  <a:tcPr/>
                </a:tc>
                <a:extLst>
                  <a:ext uri="{0D108BD9-81ED-4DB2-BD59-A6C34878D82A}">
                    <a16:rowId xmlns:a16="http://schemas.microsoft.com/office/drawing/2014/main" val="3080704092"/>
                  </a:ext>
                </a:extLst>
              </a:tr>
            </a:tbl>
          </a:graphicData>
        </a:graphic>
      </p:graphicFrame>
      <p:sp>
        <p:nvSpPr>
          <p:cNvPr id="3" name="TextBox 2">
            <a:extLst>
              <a:ext uri="{FF2B5EF4-FFF2-40B4-BE49-F238E27FC236}">
                <a16:creationId xmlns:a16="http://schemas.microsoft.com/office/drawing/2014/main" id="{C1D4B455-637F-5E46-9EBA-0AB1AFE53034}"/>
              </a:ext>
            </a:extLst>
          </p:cNvPr>
          <p:cNvSpPr txBox="1"/>
          <p:nvPr/>
        </p:nvSpPr>
        <p:spPr>
          <a:xfrm>
            <a:off x="685800" y="5080000"/>
            <a:ext cx="4258734" cy="1015663"/>
          </a:xfrm>
          <a:prstGeom prst="rect">
            <a:avLst/>
          </a:prstGeom>
          <a:noFill/>
        </p:spPr>
        <p:txBody>
          <a:bodyPr wrap="square" rtlCol="0">
            <a:spAutoFit/>
          </a:bodyPr>
          <a:lstStyle/>
          <a:p>
            <a:r>
              <a:rPr lang="en-US" sz="2000" b="1" dirty="0"/>
              <a:t>How they think in regards to their theology (religion). It’s Paganism that develops into Papalism.</a:t>
            </a:r>
          </a:p>
        </p:txBody>
      </p:sp>
      <p:graphicFrame>
        <p:nvGraphicFramePr>
          <p:cNvPr id="5" name="Table 4">
            <a:extLst>
              <a:ext uri="{FF2B5EF4-FFF2-40B4-BE49-F238E27FC236}">
                <a16:creationId xmlns:a16="http://schemas.microsoft.com/office/drawing/2014/main" id="{EF806F27-ABEF-BD4F-B365-85C06B9CB251}"/>
              </a:ext>
            </a:extLst>
          </p:cNvPr>
          <p:cNvGraphicFramePr>
            <a:graphicFrameLocks noGrp="1"/>
          </p:cNvGraphicFramePr>
          <p:nvPr>
            <p:extLst>
              <p:ext uri="{D42A27DB-BD31-4B8C-83A1-F6EECF244321}">
                <p14:modId xmlns:p14="http://schemas.microsoft.com/office/powerpoint/2010/main" val="1985556505"/>
              </p:ext>
            </p:extLst>
          </p:nvPr>
        </p:nvGraphicFramePr>
        <p:xfrm>
          <a:off x="5198533" y="3439795"/>
          <a:ext cx="2523067" cy="1188720"/>
        </p:xfrm>
        <a:graphic>
          <a:graphicData uri="http://schemas.openxmlformats.org/drawingml/2006/table">
            <a:tbl>
              <a:tblPr firstRow="1" bandRow="1">
                <a:tableStyleId>{5940675A-B579-460E-94D1-54222C63F5DA}</a:tableStyleId>
              </a:tblPr>
              <a:tblGrid>
                <a:gridCol w="2523067">
                  <a:extLst>
                    <a:ext uri="{9D8B030D-6E8A-4147-A177-3AD203B41FA5}">
                      <a16:colId xmlns:a16="http://schemas.microsoft.com/office/drawing/2014/main" val="531446319"/>
                    </a:ext>
                  </a:extLst>
                </a:gridCol>
              </a:tblGrid>
              <a:tr h="370840">
                <a:tc>
                  <a:txBody>
                    <a:bodyPr/>
                    <a:lstStyle/>
                    <a:p>
                      <a:r>
                        <a:rPr lang="en-US" sz="2000" b="1" dirty="0">
                          <a:latin typeface="Arial" panose="020B0604020202020204" pitchFamily="34" charset="0"/>
                          <a:cs typeface="Arial" panose="020B0604020202020204" pitchFamily="34" charset="0"/>
                        </a:rPr>
                        <a:t>great</a:t>
                      </a:r>
                    </a:p>
                  </a:txBody>
                  <a:tcPr/>
                </a:tc>
                <a:extLst>
                  <a:ext uri="{0D108BD9-81ED-4DB2-BD59-A6C34878D82A}">
                    <a16:rowId xmlns:a16="http://schemas.microsoft.com/office/drawing/2014/main" val="3896716120"/>
                  </a:ext>
                </a:extLst>
              </a:tr>
              <a:tr h="370840">
                <a:tc>
                  <a:txBody>
                    <a:bodyPr/>
                    <a:lstStyle/>
                    <a:p>
                      <a:r>
                        <a:rPr lang="en-US" sz="2000" b="1" dirty="0">
                          <a:latin typeface="Arial" panose="020B0604020202020204" pitchFamily="34" charset="0"/>
                          <a:cs typeface="Arial" panose="020B0604020202020204" pitchFamily="34" charset="0"/>
                        </a:rPr>
                        <a:t>Very great</a:t>
                      </a:r>
                    </a:p>
                  </a:txBody>
                  <a:tcPr/>
                </a:tc>
                <a:extLst>
                  <a:ext uri="{0D108BD9-81ED-4DB2-BD59-A6C34878D82A}">
                    <a16:rowId xmlns:a16="http://schemas.microsoft.com/office/drawing/2014/main" val="4011570914"/>
                  </a:ext>
                </a:extLst>
              </a:tr>
              <a:tr h="370840">
                <a:tc>
                  <a:txBody>
                    <a:bodyPr/>
                    <a:lstStyle/>
                    <a:p>
                      <a:r>
                        <a:rPr lang="en-US" sz="2000" b="1" dirty="0">
                          <a:latin typeface="Arial" panose="020B0604020202020204" pitchFamily="34" charset="0"/>
                          <a:cs typeface="Arial" panose="020B0604020202020204" pitchFamily="34" charset="0"/>
                        </a:rPr>
                        <a:t>Exceedingly great</a:t>
                      </a:r>
                    </a:p>
                  </a:txBody>
                  <a:tcPr/>
                </a:tc>
                <a:extLst>
                  <a:ext uri="{0D108BD9-81ED-4DB2-BD59-A6C34878D82A}">
                    <a16:rowId xmlns:a16="http://schemas.microsoft.com/office/drawing/2014/main" val="3037407115"/>
                  </a:ext>
                </a:extLst>
              </a:tr>
            </a:tbl>
          </a:graphicData>
        </a:graphic>
      </p:graphicFrame>
      <p:graphicFrame>
        <p:nvGraphicFramePr>
          <p:cNvPr id="7" name="Table 6">
            <a:extLst>
              <a:ext uri="{FF2B5EF4-FFF2-40B4-BE49-F238E27FC236}">
                <a16:creationId xmlns:a16="http://schemas.microsoft.com/office/drawing/2014/main" id="{465508A7-CA0E-AF4C-958B-8B8989F36CAC}"/>
              </a:ext>
            </a:extLst>
          </p:cNvPr>
          <p:cNvGraphicFramePr>
            <a:graphicFrameLocks noGrp="1"/>
          </p:cNvGraphicFramePr>
          <p:nvPr>
            <p:extLst>
              <p:ext uri="{D42A27DB-BD31-4B8C-83A1-F6EECF244321}">
                <p14:modId xmlns:p14="http://schemas.microsoft.com/office/powerpoint/2010/main" val="1297021875"/>
              </p:ext>
            </p:extLst>
          </p:nvPr>
        </p:nvGraphicFramePr>
        <p:xfrm>
          <a:off x="5198533" y="2251075"/>
          <a:ext cx="2523067" cy="396240"/>
        </p:xfrm>
        <a:graphic>
          <a:graphicData uri="http://schemas.openxmlformats.org/drawingml/2006/table">
            <a:tbl>
              <a:tblPr firstRow="1" bandRow="1">
                <a:tableStyleId>{5940675A-B579-460E-94D1-54222C63F5DA}</a:tableStyleId>
              </a:tblPr>
              <a:tblGrid>
                <a:gridCol w="2523067">
                  <a:extLst>
                    <a:ext uri="{9D8B030D-6E8A-4147-A177-3AD203B41FA5}">
                      <a16:colId xmlns:a16="http://schemas.microsoft.com/office/drawing/2014/main" val="2942387692"/>
                    </a:ext>
                  </a:extLst>
                </a:gridCol>
              </a:tblGrid>
              <a:tr h="370840">
                <a:tc>
                  <a:txBody>
                    <a:bodyPr/>
                    <a:lstStyle/>
                    <a:p>
                      <a:r>
                        <a:rPr lang="en-US" sz="2000" b="1" dirty="0">
                          <a:latin typeface="Arial" panose="020B0604020202020204" pitchFamily="34" charset="0"/>
                          <a:cs typeface="Arial" panose="020B0604020202020204" pitchFamily="34" charset="0"/>
                        </a:rPr>
                        <a:t>Self-Exaltation</a:t>
                      </a:r>
                    </a:p>
                  </a:txBody>
                  <a:tcPr/>
                </a:tc>
                <a:extLst>
                  <a:ext uri="{0D108BD9-81ED-4DB2-BD59-A6C34878D82A}">
                    <a16:rowId xmlns:a16="http://schemas.microsoft.com/office/drawing/2014/main" val="1094176416"/>
                  </a:ext>
                </a:extLst>
              </a:tr>
            </a:tbl>
          </a:graphicData>
        </a:graphic>
      </p:graphicFrame>
      <p:sp>
        <p:nvSpPr>
          <p:cNvPr id="8" name="TextBox 7">
            <a:extLst>
              <a:ext uri="{FF2B5EF4-FFF2-40B4-BE49-F238E27FC236}">
                <a16:creationId xmlns:a16="http://schemas.microsoft.com/office/drawing/2014/main" id="{26B70B0C-9697-8C49-9EDC-DB67DA8665E7}"/>
              </a:ext>
            </a:extLst>
          </p:cNvPr>
          <p:cNvSpPr txBox="1"/>
          <p:nvPr/>
        </p:nvSpPr>
        <p:spPr>
          <a:xfrm>
            <a:off x="8128001" y="1985595"/>
            <a:ext cx="3657600" cy="132343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“Is not this GREAT Babylon, that I have built … by the might of my power, </a:t>
            </a:r>
            <a:r>
              <a:rPr lang="en-US" sz="2000" b="1" dirty="0" err="1">
                <a:latin typeface="Arial" panose="020B0604020202020204" pitchFamily="34" charset="0"/>
                <a:cs typeface="Arial" panose="020B0604020202020204" pitchFamily="34" charset="0"/>
              </a:rPr>
              <a:t>anf</a:t>
            </a:r>
            <a:r>
              <a:rPr lang="en-US" sz="2000" b="1" dirty="0">
                <a:latin typeface="Arial" panose="020B0604020202020204" pitchFamily="34" charset="0"/>
                <a:cs typeface="Arial" panose="020B0604020202020204" pitchFamily="34" charset="0"/>
              </a:rPr>
              <a:t> for the </a:t>
            </a:r>
            <a:r>
              <a:rPr lang="en-US" sz="2000" b="1" dirty="0" err="1">
                <a:latin typeface="Arial" panose="020B0604020202020204" pitchFamily="34" charset="0"/>
                <a:cs typeface="Arial" panose="020B0604020202020204" pitchFamily="34" charset="0"/>
              </a:rPr>
              <a:t>honour</a:t>
            </a:r>
            <a:r>
              <a:rPr lang="en-US" sz="2000" b="1" dirty="0">
                <a:latin typeface="Arial" panose="020B0604020202020204" pitchFamily="34" charset="0"/>
                <a:cs typeface="Arial" panose="020B0604020202020204" pitchFamily="34" charset="0"/>
              </a:rPr>
              <a:t> of my majesty?”</a:t>
            </a:r>
          </a:p>
        </p:txBody>
      </p:sp>
      <p:sp>
        <p:nvSpPr>
          <p:cNvPr id="9" name="TextBox 8">
            <a:extLst>
              <a:ext uri="{FF2B5EF4-FFF2-40B4-BE49-F238E27FC236}">
                <a16:creationId xmlns:a16="http://schemas.microsoft.com/office/drawing/2014/main" id="{7DF47A5E-5637-9C4D-A297-B5D362BCAA6F}"/>
              </a:ext>
            </a:extLst>
          </p:cNvPr>
          <p:cNvSpPr txBox="1"/>
          <p:nvPr/>
        </p:nvSpPr>
        <p:spPr>
          <a:xfrm>
            <a:off x="5198533" y="5079999"/>
            <a:ext cx="2777067"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The Ox is a sacrificial animal as much as is the ram, and goat.</a:t>
            </a:r>
          </a:p>
        </p:txBody>
      </p:sp>
    </p:spTree>
    <p:extLst>
      <p:ext uri="{BB962C8B-B14F-4D97-AF65-F5344CB8AC3E}">
        <p14:creationId xmlns:p14="http://schemas.microsoft.com/office/powerpoint/2010/main" val="31860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895600" y="764373"/>
            <a:ext cx="8398933" cy="1293028"/>
          </a:xfrm>
        </p:spPr>
        <p:txBody>
          <a:bodyPr/>
          <a:lstStyle/>
          <a:p>
            <a:r>
              <a:rPr lang="en-US" dirty="0"/>
              <a:t>Practical Example</a:t>
            </a:r>
          </a:p>
        </p:txBody>
      </p:sp>
      <p:graphicFrame>
        <p:nvGraphicFramePr>
          <p:cNvPr id="4" name="Content Placeholder 3">
            <a:extLst>
              <a:ext uri="{FF2B5EF4-FFF2-40B4-BE49-F238E27FC236}">
                <a16:creationId xmlns:a16="http://schemas.microsoft.com/office/drawing/2014/main" id="{B78C4AE9-DF61-0D42-8155-5FB9BCABE574}"/>
              </a:ext>
            </a:extLst>
          </p:cNvPr>
          <p:cNvGraphicFramePr>
            <a:graphicFrameLocks noGrp="1"/>
          </p:cNvGraphicFramePr>
          <p:nvPr>
            <p:ph idx="1"/>
            <p:extLst>
              <p:ext uri="{D42A27DB-BD31-4B8C-83A1-F6EECF244321}">
                <p14:modId xmlns:p14="http://schemas.microsoft.com/office/powerpoint/2010/main" val="899861968"/>
              </p:ext>
            </p:extLst>
          </p:nvPr>
        </p:nvGraphicFramePr>
        <p:xfrm>
          <a:off x="685800" y="2251075"/>
          <a:ext cx="4258734" cy="2377440"/>
        </p:xfrm>
        <a:graphic>
          <a:graphicData uri="http://schemas.openxmlformats.org/drawingml/2006/table">
            <a:tbl>
              <a:tblPr firstRow="1" bandRow="1">
                <a:tableStyleId>{5940675A-B579-460E-94D1-54222C63F5DA}</a:tableStyleId>
              </a:tblPr>
              <a:tblGrid>
                <a:gridCol w="2129367">
                  <a:extLst>
                    <a:ext uri="{9D8B030D-6E8A-4147-A177-3AD203B41FA5}">
                      <a16:colId xmlns:a16="http://schemas.microsoft.com/office/drawing/2014/main" val="3265433010"/>
                    </a:ext>
                  </a:extLst>
                </a:gridCol>
                <a:gridCol w="2129367">
                  <a:extLst>
                    <a:ext uri="{9D8B030D-6E8A-4147-A177-3AD203B41FA5}">
                      <a16:colId xmlns:a16="http://schemas.microsoft.com/office/drawing/2014/main" val="1691609737"/>
                    </a:ext>
                  </a:extLst>
                </a:gridCol>
              </a:tblGrid>
              <a:tr h="370840">
                <a:tc>
                  <a:txBody>
                    <a:bodyPr/>
                    <a:lstStyle/>
                    <a:p>
                      <a:r>
                        <a:rPr lang="en-US" sz="2000" b="1" dirty="0">
                          <a:latin typeface="Arial" panose="020B0604020202020204" pitchFamily="34" charset="0"/>
                          <a:cs typeface="Arial" panose="020B0604020202020204" pitchFamily="34" charset="0"/>
                        </a:rPr>
                        <a:t>Theme</a:t>
                      </a:r>
                    </a:p>
                  </a:txBody>
                  <a:tcPr/>
                </a:tc>
                <a:tc>
                  <a:txBody>
                    <a:bodyPr/>
                    <a:lstStyle/>
                    <a:p>
                      <a:r>
                        <a:rPr lang="en-US" sz="2000" b="1" dirty="0">
                          <a:latin typeface="Arial" panose="020B0604020202020204" pitchFamily="34" charset="0"/>
                          <a:cs typeface="Arial" panose="020B0604020202020204" pitchFamily="34" charset="0"/>
                        </a:rPr>
                        <a:t>Religion</a:t>
                      </a:r>
                    </a:p>
                  </a:txBody>
                  <a:tcPr/>
                </a:tc>
                <a:extLst>
                  <a:ext uri="{0D108BD9-81ED-4DB2-BD59-A6C34878D82A}">
                    <a16:rowId xmlns:a16="http://schemas.microsoft.com/office/drawing/2014/main" val="427980858"/>
                  </a:ext>
                </a:extLst>
              </a:tr>
              <a:tr h="370840">
                <a:tc>
                  <a:txBody>
                    <a:bodyPr/>
                    <a:lstStyle/>
                    <a:p>
                      <a:r>
                        <a:rPr lang="en-US" sz="2000" b="1" dirty="0">
                          <a:latin typeface="Arial" panose="020B0604020202020204" pitchFamily="34" charset="0"/>
                          <a:cs typeface="Arial" panose="020B0604020202020204" pitchFamily="34" charset="0"/>
                        </a:rPr>
                        <a:t>Chapter</a:t>
                      </a:r>
                    </a:p>
                  </a:txBody>
                  <a:tcPr/>
                </a:tc>
                <a:tc>
                  <a:txBody>
                    <a:bodyPr/>
                    <a:lstStyle/>
                    <a:p>
                      <a:r>
                        <a:rPr lang="en-US" sz="2000" b="1" dirty="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val="903315214"/>
                  </a:ext>
                </a:extLst>
              </a:tr>
              <a:tr h="370840">
                <a:tc>
                  <a:txBody>
                    <a:bodyPr/>
                    <a:lstStyle/>
                    <a:p>
                      <a:r>
                        <a:rPr lang="en-US" sz="2000" b="1" dirty="0">
                          <a:latin typeface="Arial" panose="020B0604020202020204" pitchFamily="34" charset="0"/>
                          <a:cs typeface="Arial" panose="020B0604020202020204" pitchFamily="34" charset="0"/>
                        </a:rPr>
                        <a:t>Babylon</a:t>
                      </a:r>
                    </a:p>
                  </a:txBody>
                  <a:tcPr/>
                </a:tc>
                <a:tc>
                  <a:txBody>
                    <a:bodyPr/>
                    <a:lstStyle/>
                    <a:p>
                      <a:r>
                        <a:rPr lang="en-US" sz="2000" b="1" dirty="0">
                          <a:latin typeface="Arial" panose="020B0604020202020204" pitchFamily="34" charset="0"/>
                          <a:cs typeface="Arial" panose="020B0604020202020204" pitchFamily="34" charset="0"/>
                        </a:rPr>
                        <a:t>Ox</a:t>
                      </a:r>
                    </a:p>
                  </a:txBody>
                  <a:tcPr/>
                </a:tc>
                <a:extLst>
                  <a:ext uri="{0D108BD9-81ED-4DB2-BD59-A6C34878D82A}">
                    <a16:rowId xmlns:a16="http://schemas.microsoft.com/office/drawing/2014/main" val="1835254101"/>
                  </a:ext>
                </a:extLst>
              </a:tr>
              <a:tr h="370840">
                <a:tc>
                  <a:txBody>
                    <a:bodyPr/>
                    <a:lstStyle/>
                    <a:p>
                      <a:r>
                        <a:rPr lang="en-US" sz="2000" b="1" dirty="0">
                          <a:latin typeface="Arial" panose="020B0604020202020204" pitchFamily="34" charset="0"/>
                          <a:cs typeface="Arial" panose="020B0604020202020204" pitchFamily="34" charset="0"/>
                        </a:rPr>
                        <a:t>Med-Persia</a:t>
                      </a:r>
                    </a:p>
                  </a:txBody>
                  <a:tcPr/>
                </a:tc>
                <a:tc>
                  <a:txBody>
                    <a:bodyPr/>
                    <a:lstStyle/>
                    <a:p>
                      <a:r>
                        <a:rPr lang="en-US" sz="2000" b="1" dirty="0">
                          <a:latin typeface="Arial" panose="020B0604020202020204" pitchFamily="34" charset="0"/>
                          <a:cs typeface="Arial" panose="020B0604020202020204" pitchFamily="34" charset="0"/>
                        </a:rPr>
                        <a:t>Ram</a:t>
                      </a:r>
                    </a:p>
                  </a:txBody>
                  <a:tcPr/>
                </a:tc>
                <a:extLst>
                  <a:ext uri="{0D108BD9-81ED-4DB2-BD59-A6C34878D82A}">
                    <a16:rowId xmlns:a16="http://schemas.microsoft.com/office/drawing/2014/main" val="3611040271"/>
                  </a:ext>
                </a:extLst>
              </a:tr>
              <a:tr h="370840">
                <a:tc>
                  <a:txBody>
                    <a:bodyPr/>
                    <a:lstStyle/>
                    <a:p>
                      <a:r>
                        <a:rPr lang="en-US" sz="2000" b="1" dirty="0">
                          <a:latin typeface="Arial" panose="020B0604020202020204" pitchFamily="34" charset="0"/>
                          <a:cs typeface="Arial" panose="020B0604020202020204" pitchFamily="34" charset="0"/>
                        </a:rPr>
                        <a:t>Greece</a:t>
                      </a:r>
                    </a:p>
                  </a:txBody>
                  <a:tcPr/>
                </a:tc>
                <a:tc>
                  <a:txBody>
                    <a:bodyPr/>
                    <a:lstStyle/>
                    <a:p>
                      <a:r>
                        <a:rPr lang="en-US" sz="2000" b="1" dirty="0">
                          <a:latin typeface="Arial" panose="020B0604020202020204" pitchFamily="34" charset="0"/>
                          <a:cs typeface="Arial" panose="020B0604020202020204" pitchFamily="34" charset="0"/>
                        </a:rPr>
                        <a:t>He-Goat</a:t>
                      </a:r>
                    </a:p>
                  </a:txBody>
                  <a:tcPr/>
                </a:tc>
                <a:extLst>
                  <a:ext uri="{0D108BD9-81ED-4DB2-BD59-A6C34878D82A}">
                    <a16:rowId xmlns:a16="http://schemas.microsoft.com/office/drawing/2014/main" val="4078288923"/>
                  </a:ext>
                </a:extLst>
              </a:tr>
              <a:tr h="370840">
                <a:tc>
                  <a:txBody>
                    <a:bodyPr/>
                    <a:lstStyle/>
                    <a:p>
                      <a:r>
                        <a:rPr lang="en-US" sz="2000" b="1" dirty="0">
                          <a:latin typeface="Arial" panose="020B0604020202020204" pitchFamily="34" charset="0"/>
                          <a:cs typeface="Arial" panose="020B0604020202020204" pitchFamily="34" charset="0"/>
                        </a:rPr>
                        <a:t>Rome</a:t>
                      </a:r>
                    </a:p>
                  </a:txBody>
                  <a:tcPr/>
                </a:tc>
                <a:tc>
                  <a:txBody>
                    <a:bodyPr/>
                    <a:lstStyle/>
                    <a:p>
                      <a:r>
                        <a:rPr lang="en-US" sz="2000" b="1" dirty="0">
                          <a:latin typeface="Arial" panose="020B0604020202020204" pitchFamily="34" charset="0"/>
                          <a:cs typeface="Arial" panose="020B0604020202020204" pitchFamily="34" charset="0"/>
                        </a:rPr>
                        <a:t>Horn</a:t>
                      </a:r>
                    </a:p>
                  </a:txBody>
                  <a:tcPr/>
                </a:tc>
                <a:extLst>
                  <a:ext uri="{0D108BD9-81ED-4DB2-BD59-A6C34878D82A}">
                    <a16:rowId xmlns:a16="http://schemas.microsoft.com/office/drawing/2014/main" val="3080704092"/>
                  </a:ext>
                </a:extLst>
              </a:tr>
            </a:tbl>
          </a:graphicData>
        </a:graphic>
      </p:graphicFrame>
      <p:sp>
        <p:nvSpPr>
          <p:cNvPr id="3" name="TextBox 2">
            <a:extLst>
              <a:ext uri="{FF2B5EF4-FFF2-40B4-BE49-F238E27FC236}">
                <a16:creationId xmlns:a16="http://schemas.microsoft.com/office/drawing/2014/main" id="{C1D4B455-637F-5E46-9EBA-0AB1AFE53034}"/>
              </a:ext>
            </a:extLst>
          </p:cNvPr>
          <p:cNvSpPr txBox="1"/>
          <p:nvPr/>
        </p:nvSpPr>
        <p:spPr>
          <a:xfrm>
            <a:off x="685800" y="5080000"/>
            <a:ext cx="4258734" cy="1015663"/>
          </a:xfrm>
          <a:prstGeom prst="rect">
            <a:avLst/>
          </a:prstGeom>
          <a:noFill/>
        </p:spPr>
        <p:txBody>
          <a:bodyPr wrap="square" rtlCol="0">
            <a:spAutoFit/>
          </a:bodyPr>
          <a:lstStyle/>
          <a:p>
            <a:r>
              <a:rPr lang="en-US" sz="2000" b="1" dirty="0"/>
              <a:t>How they think in regards to their theology (religion). It’s Paganism that develops into Papalism.</a:t>
            </a:r>
          </a:p>
        </p:txBody>
      </p:sp>
      <p:graphicFrame>
        <p:nvGraphicFramePr>
          <p:cNvPr id="5" name="Table 4">
            <a:extLst>
              <a:ext uri="{FF2B5EF4-FFF2-40B4-BE49-F238E27FC236}">
                <a16:creationId xmlns:a16="http://schemas.microsoft.com/office/drawing/2014/main" id="{EF806F27-ABEF-BD4F-B365-85C06B9CB251}"/>
              </a:ext>
            </a:extLst>
          </p:cNvPr>
          <p:cNvGraphicFramePr>
            <a:graphicFrameLocks noGrp="1"/>
          </p:cNvGraphicFramePr>
          <p:nvPr/>
        </p:nvGraphicFramePr>
        <p:xfrm>
          <a:off x="5198533" y="3439795"/>
          <a:ext cx="2523067" cy="1188720"/>
        </p:xfrm>
        <a:graphic>
          <a:graphicData uri="http://schemas.openxmlformats.org/drawingml/2006/table">
            <a:tbl>
              <a:tblPr firstRow="1" bandRow="1">
                <a:tableStyleId>{5940675A-B579-460E-94D1-54222C63F5DA}</a:tableStyleId>
              </a:tblPr>
              <a:tblGrid>
                <a:gridCol w="2523067">
                  <a:extLst>
                    <a:ext uri="{9D8B030D-6E8A-4147-A177-3AD203B41FA5}">
                      <a16:colId xmlns:a16="http://schemas.microsoft.com/office/drawing/2014/main" val="531446319"/>
                    </a:ext>
                  </a:extLst>
                </a:gridCol>
              </a:tblGrid>
              <a:tr h="370840">
                <a:tc>
                  <a:txBody>
                    <a:bodyPr/>
                    <a:lstStyle/>
                    <a:p>
                      <a:r>
                        <a:rPr lang="en-US" sz="2000" b="1" dirty="0">
                          <a:latin typeface="Arial" panose="020B0604020202020204" pitchFamily="34" charset="0"/>
                          <a:cs typeface="Arial" panose="020B0604020202020204" pitchFamily="34" charset="0"/>
                        </a:rPr>
                        <a:t>great</a:t>
                      </a:r>
                    </a:p>
                  </a:txBody>
                  <a:tcPr/>
                </a:tc>
                <a:extLst>
                  <a:ext uri="{0D108BD9-81ED-4DB2-BD59-A6C34878D82A}">
                    <a16:rowId xmlns:a16="http://schemas.microsoft.com/office/drawing/2014/main" val="3896716120"/>
                  </a:ext>
                </a:extLst>
              </a:tr>
              <a:tr h="370840">
                <a:tc>
                  <a:txBody>
                    <a:bodyPr/>
                    <a:lstStyle/>
                    <a:p>
                      <a:r>
                        <a:rPr lang="en-US" sz="2000" b="1" dirty="0">
                          <a:latin typeface="Arial" panose="020B0604020202020204" pitchFamily="34" charset="0"/>
                          <a:cs typeface="Arial" panose="020B0604020202020204" pitchFamily="34" charset="0"/>
                        </a:rPr>
                        <a:t>Very great</a:t>
                      </a:r>
                    </a:p>
                  </a:txBody>
                  <a:tcPr/>
                </a:tc>
                <a:extLst>
                  <a:ext uri="{0D108BD9-81ED-4DB2-BD59-A6C34878D82A}">
                    <a16:rowId xmlns:a16="http://schemas.microsoft.com/office/drawing/2014/main" val="4011570914"/>
                  </a:ext>
                </a:extLst>
              </a:tr>
              <a:tr h="370840">
                <a:tc>
                  <a:txBody>
                    <a:bodyPr/>
                    <a:lstStyle/>
                    <a:p>
                      <a:r>
                        <a:rPr lang="en-US" sz="2000" b="1" dirty="0">
                          <a:latin typeface="Arial" panose="020B0604020202020204" pitchFamily="34" charset="0"/>
                          <a:cs typeface="Arial" panose="020B0604020202020204" pitchFamily="34" charset="0"/>
                        </a:rPr>
                        <a:t>Exceedingly great</a:t>
                      </a:r>
                    </a:p>
                  </a:txBody>
                  <a:tcPr/>
                </a:tc>
                <a:extLst>
                  <a:ext uri="{0D108BD9-81ED-4DB2-BD59-A6C34878D82A}">
                    <a16:rowId xmlns:a16="http://schemas.microsoft.com/office/drawing/2014/main" val="3037407115"/>
                  </a:ext>
                </a:extLst>
              </a:tr>
            </a:tbl>
          </a:graphicData>
        </a:graphic>
      </p:graphicFrame>
      <p:graphicFrame>
        <p:nvGraphicFramePr>
          <p:cNvPr id="7" name="Table 6">
            <a:extLst>
              <a:ext uri="{FF2B5EF4-FFF2-40B4-BE49-F238E27FC236}">
                <a16:creationId xmlns:a16="http://schemas.microsoft.com/office/drawing/2014/main" id="{465508A7-CA0E-AF4C-958B-8B8989F36CAC}"/>
              </a:ext>
            </a:extLst>
          </p:cNvPr>
          <p:cNvGraphicFramePr>
            <a:graphicFrameLocks noGrp="1"/>
          </p:cNvGraphicFramePr>
          <p:nvPr/>
        </p:nvGraphicFramePr>
        <p:xfrm>
          <a:off x="5198533" y="2251075"/>
          <a:ext cx="2523067" cy="396240"/>
        </p:xfrm>
        <a:graphic>
          <a:graphicData uri="http://schemas.openxmlformats.org/drawingml/2006/table">
            <a:tbl>
              <a:tblPr firstRow="1" bandRow="1">
                <a:tableStyleId>{5940675A-B579-460E-94D1-54222C63F5DA}</a:tableStyleId>
              </a:tblPr>
              <a:tblGrid>
                <a:gridCol w="2523067">
                  <a:extLst>
                    <a:ext uri="{9D8B030D-6E8A-4147-A177-3AD203B41FA5}">
                      <a16:colId xmlns:a16="http://schemas.microsoft.com/office/drawing/2014/main" val="2942387692"/>
                    </a:ext>
                  </a:extLst>
                </a:gridCol>
              </a:tblGrid>
              <a:tr h="370840">
                <a:tc>
                  <a:txBody>
                    <a:bodyPr/>
                    <a:lstStyle/>
                    <a:p>
                      <a:r>
                        <a:rPr lang="en-US" sz="2000" b="1" dirty="0">
                          <a:latin typeface="Arial" panose="020B0604020202020204" pitchFamily="34" charset="0"/>
                          <a:cs typeface="Arial" panose="020B0604020202020204" pitchFamily="34" charset="0"/>
                        </a:rPr>
                        <a:t>Self-Exaltation</a:t>
                      </a:r>
                    </a:p>
                  </a:txBody>
                  <a:tcPr/>
                </a:tc>
                <a:extLst>
                  <a:ext uri="{0D108BD9-81ED-4DB2-BD59-A6C34878D82A}">
                    <a16:rowId xmlns:a16="http://schemas.microsoft.com/office/drawing/2014/main" val="1094176416"/>
                  </a:ext>
                </a:extLst>
              </a:tr>
            </a:tbl>
          </a:graphicData>
        </a:graphic>
      </p:graphicFrame>
      <p:sp>
        <p:nvSpPr>
          <p:cNvPr id="8" name="TextBox 7">
            <a:extLst>
              <a:ext uri="{FF2B5EF4-FFF2-40B4-BE49-F238E27FC236}">
                <a16:creationId xmlns:a16="http://schemas.microsoft.com/office/drawing/2014/main" id="{26B70B0C-9697-8C49-9EDC-DB67DA8665E7}"/>
              </a:ext>
            </a:extLst>
          </p:cNvPr>
          <p:cNvSpPr txBox="1"/>
          <p:nvPr/>
        </p:nvSpPr>
        <p:spPr>
          <a:xfrm>
            <a:off x="8128001" y="1985595"/>
            <a:ext cx="3657600" cy="132343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“Is not this GREAT Babylon, that I have built … by the might of my power, </a:t>
            </a:r>
            <a:r>
              <a:rPr lang="en-US" sz="2000" b="1" dirty="0" err="1">
                <a:latin typeface="Arial" panose="020B0604020202020204" pitchFamily="34" charset="0"/>
                <a:cs typeface="Arial" panose="020B0604020202020204" pitchFamily="34" charset="0"/>
              </a:rPr>
              <a:t>anf</a:t>
            </a:r>
            <a:r>
              <a:rPr lang="en-US" sz="2000" b="1" dirty="0">
                <a:latin typeface="Arial" panose="020B0604020202020204" pitchFamily="34" charset="0"/>
                <a:cs typeface="Arial" panose="020B0604020202020204" pitchFamily="34" charset="0"/>
              </a:rPr>
              <a:t> for the </a:t>
            </a:r>
            <a:r>
              <a:rPr lang="en-US" sz="2000" b="1" dirty="0" err="1">
                <a:latin typeface="Arial" panose="020B0604020202020204" pitchFamily="34" charset="0"/>
                <a:cs typeface="Arial" panose="020B0604020202020204" pitchFamily="34" charset="0"/>
              </a:rPr>
              <a:t>honour</a:t>
            </a:r>
            <a:r>
              <a:rPr lang="en-US" sz="2000" b="1" dirty="0">
                <a:latin typeface="Arial" panose="020B0604020202020204" pitchFamily="34" charset="0"/>
                <a:cs typeface="Arial" panose="020B0604020202020204" pitchFamily="34" charset="0"/>
              </a:rPr>
              <a:t> of my majesty?”</a:t>
            </a:r>
          </a:p>
        </p:txBody>
      </p:sp>
      <p:sp>
        <p:nvSpPr>
          <p:cNvPr id="9" name="TextBox 8">
            <a:extLst>
              <a:ext uri="{FF2B5EF4-FFF2-40B4-BE49-F238E27FC236}">
                <a16:creationId xmlns:a16="http://schemas.microsoft.com/office/drawing/2014/main" id="{7DF47A5E-5637-9C4D-A297-B5D362BCAA6F}"/>
              </a:ext>
            </a:extLst>
          </p:cNvPr>
          <p:cNvSpPr txBox="1"/>
          <p:nvPr/>
        </p:nvSpPr>
        <p:spPr>
          <a:xfrm>
            <a:off x="5198533" y="5079999"/>
            <a:ext cx="2777067"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The Ox is a sacrificial animal as much as is the ram, and goat.</a:t>
            </a:r>
          </a:p>
        </p:txBody>
      </p:sp>
    </p:spTree>
    <p:extLst>
      <p:ext uri="{BB962C8B-B14F-4D97-AF65-F5344CB8AC3E}">
        <p14:creationId xmlns:p14="http://schemas.microsoft.com/office/powerpoint/2010/main" val="2324720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895600" y="764373"/>
            <a:ext cx="8398933" cy="1293028"/>
          </a:xfrm>
        </p:spPr>
        <p:txBody>
          <a:bodyPr/>
          <a:lstStyle/>
          <a:p>
            <a:r>
              <a:rPr lang="en-US" dirty="0"/>
              <a:t>Another illustration</a:t>
            </a:r>
          </a:p>
        </p:txBody>
      </p:sp>
      <p:graphicFrame>
        <p:nvGraphicFramePr>
          <p:cNvPr id="4" name="Content Placeholder 3">
            <a:extLst>
              <a:ext uri="{FF2B5EF4-FFF2-40B4-BE49-F238E27FC236}">
                <a16:creationId xmlns:a16="http://schemas.microsoft.com/office/drawing/2014/main" id="{B78C4AE9-DF61-0D42-8155-5FB9BCABE574}"/>
              </a:ext>
            </a:extLst>
          </p:cNvPr>
          <p:cNvGraphicFramePr>
            <a:graphicFrameLocks noGrp="1"/>
          </p:cNvGraphicFramePr>
          <p:nvPr>
            <p:ph idx="1"/>
            <p:extLst>
              <p:ext uri="{D42A27DB-BD31-4B8C-83A1-F6EECF244321}">
                <p14:modId xmlns:p14="http://schemas.microsoft.com/office/powerpoint/2010/main" val="373306541"/>
              </p:ext>
            </p:extLst>
          </p:nvPr>
        </p:nvGraphicFramePr>
        <p:xfrm>
          <a:off x="685800" y="2251075"/>
          <a:ext cx="4258734" cy="2377440"/>
        </p:xfrm>
        <a:graphic>
          <a:graphicData uri="http://schemas.openxmlformats.org/drawingml/2006/table">
            <a:tbl>
              <a:tblPr firstRow="1" bandRow="1">
                <a:tableStyleId>{5940675A-B579-460E-94D1-54222C63F5DA}</a:tableStyleId>
              </a:tblPr>
              <a:tblGrid>
                <a:gridCol w="2129367">
                  <a:extLst>
                    <a:ext uri="{9D8B030D-6E8A-4147-A177-3AD203B41FA5}">
                      <a16:colId xmlns:a16="http://schemas.microsoft.com/office/drawing/2014/main" val="3265433010"/>
                    </a:ext>
                  </a:extLst>
                </a:gridCol>
                <a:gridCol w="2129367">
                  <a:extLst>
                    <a:ext uri="{9D8B030D-6E8A-4147-A177-3AD203B41FA5}">
                      <a16:colId xmlns:a16="http://schemas.microsoft.com/office/drawing/2014/main" val="1691609737"/>
                    </a:ext>
                  </a:extLst>
                </a:gridCol>
              </a:tblGrid>
              <a:tr h="370840">
                <a:tc>
                  <a:txBody>
                    <a:bodyPr/>
                    <a:lstStyle/>
                    <a:p>
                      <a:r>
                        <a:rPr lang="en-US" sz="2000" b="1" dirty="0">
                          <a:latin typeface="Arial" panose="020B0604020202020204" pitchFamily="34" charset="0"/>
                          <a:cs typeface="Arial" panose="020B0604020202020204" pitchFamily="34" charset="0"/>
                        </a:rPr>
                        <a:t>Theme</a:t>
                      </a:r>
                    </a:p>
                  </a:txBody>
                  <a:tcPr/>
                </a:tc>
                <a:tc>
                  <a:txBody>
                    <a:bodyPr/>
                    <a:lstStyle/>
                    <a:p>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7980858"/>
                  </a:ext>
                </a:extLst>
              </a:tr>
              <a:tr h="370840">
                <a:tc>
                  <a:txBody>
                    <a:bodyPr/>
                    <a:lstStyle/>
                    <a:p>
                      <a:r>
                        <a:rPr lang="en-US" sz="2000" b="1" dirty="0">
                          <a:latin typeface="Arial" panose="020B0604020202020204" pitchFamily="34" charset="0"/>
                          <a:cs typeface="Arial" panose="020B0604020202020204" pitchFamily="34" charset="0"/>
                        </a:rPr>
                        <a:t>Chapter</a:t>
                      </a:r>
                    </a:p>
                  </a:txBody>
                  <a:tcPr/>
                </a:tc>
                <a:tc>
                  <a:txBody>
                    <a:bodyPr/>
                    <a:lstStyle/>
                    <a:p>
                      <a:r>
                        <a:rPr lang="en-US" sz="2000" b="1" dirty="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903315214"/>
                  </a:ext>
                </a:extLst>
              </a:tr>
              <a:tr h="370840">
                <a:tc>
                  <a:txBody>
                    <a:bodyPr/>
                    <a:lstStyle/>
                    <a:p>
                      <a:r>
                        <a:rPr lang="en-US" sz="2000" b="1" dirty="0">
                          <a:latin typeface="Arial" panose="020B0604020202020204" pitchFamily="34" charset="0"/>
                          <a:cs typeface="Arial" panose="020B0604020202020204" pitchFamily="34" charset="0"/>
                        </a:rPr>
                        <a:t>Babylon</a:t>
                      </a:r>
                    </a:p>
                  </a:txBody>
                  <a:tcPr/>
                </a:tc>
                <a:tc>
                  <a:txBody>
                    <a:bodyPr/>
                    <a:lstStyle/>
                    <a:p>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5254101"/>
                  </a:ext>
                </a:extLst>
              </a:tr>
              <a:tr h="370840">
                <a:tc>
                  <a:txBody>
                    <a:bodyPr/>
                    <a:lstStyle/>
                    <a:p>
                      <a:r>
                        <a:rPr lang="en-US" sz="2000" b="1" dirty="0">
                          <a:latin typeface="Arial" panose="020B0604020202020204" pitchFamily="34" charset="0"/>
                          <a:cs typeface="Arial" panose="020B0604020202020204" pitchFamily="34" charset="0"/>
                        </a:rPr>
                        <a:t>Med-Persia</a:t>
                      </a:r>
                    </a:p>
                  </a:txBody>
                  <a:tcPr/>
                </a:tc>
                <a:tc>
                  <a:txBody>
                    <a:bodyPr/>
                    <a:lstStyle/>
                    <a:p>
                      <a:r>
                        <a:rPr lang="en-US" sz="2000" b="1" dirty="0">
                          <a:latin typeface="Arial" panose="020B0604020202020204" pitchFamily="34" charset="0"/>
                          <a:cs typeface="Arial" panose="020B0604020202020204" pitchFamily="34" charset="0"/>
                        </a:rPr>
                        <a:t>KN</a:t>
                      </a:r>
                    </a:p>
                  </a:txBody>
                  <a:tcPr/>
                </a:tc>
                <a:extLst>
                  <a:ext uri="{0D108BD9-81ED-4DB2-BD59-A6C34878D82A}">
                    <a16:rowId xmlns:a16="http://schemas.microsoft.com/office/drawing/2014/main" val="3611040271"/>
                  </a:ext>
                </a:extLst>
              </a:tr>
              <a:tr h="370840">
                <a:tc>
                  <a:txBody>
                    <a:bodyPr/>
                    <a:lstStyle/>
                    <a:p>
                      <a:r>
                        <a:rPr lang="en-US" sz="2000" b="1" dirty="0">
                          <a:latin typeface="Arial" panose="020B0604020202020204" pitchFamily="34" charset="0"/>
                          <a:cs typeface="Arial" panose="020B0604020202020204" pitchFamily="34" charset="0"/>
                        </a:rPr>
                        <a:t>Greece</a:t>
                      </a:r>
                    </a:p>
                  </a:txBody>
                  <a:tcPr/>
                </a:tc>
                <a:tc>
                  <a:txBody>
                    <a:bodyPr/>
                    <a:lstStyle/>
                    <a:p>
                      <a:r>
                        <a:rPr lang="en-US" sz="2000" b="1" dirty="0">
                          <a:latin typeface="Arial" panose="020B0604020202020204" pitchFamily="34" charset="0"/>
                          <a:cs typeface="Arial" panose="020B0604020202020204" pitchFamily="34" charset="0"/>
                        </a:rPr>
                        <a:t>KN</a:t>
                      </a:r>
                    </a:p>
                  </a:txBody>
                  <a:tcPr/>
                </a:tc>
                <a:extLst>
                  <a:ext uri="{0D108BD9-81ED-4DB2-BD59-A6C34878D82A}">
                    <a16:rowId xmlns:a16="http://schemas.microsoft.com/office/drawing/2014/main" val="4078288923"/>
                  </a:ext>
                </a:extLst>
              </a:tr>
              <a:tr h="370840">
                <a:tc>
                  <a:txBody>
                    <a:bodyPr/>
                    <a:lstStyle/>
                    <a:p>
                      <a:r>
                        <a:rPr lang="en-US" sz="2000" b="1" dirty="0">
                          <a:latin typeface="Arial" panose="020B0604020202020204" pitchFamily="34" charset="0"/>
                          <a:cs typeface="Arial" panose="020B0604020202020204" pitchFamily="34" charset="0"/>
                        </a:rPr>
                        <a:t>Rome</a:t>
                      </a:r>
                    </a:p>
                  </a:txBody>
                  <a:tcPr/>
                </a:tc>
                <a:tc>
                  <a:txBody>
                    <a:bodyPr/>
                    <a:lstStyle/>
                    <a:p>
                      <a:r>
                        <a:rPr lang="en-US" sz="2000" b="1" dirty="0">
                          <a:latin typeface="Arial" panose="020B0604020202020204" pitchFamily="34" charset="0"/>
                          <a:cs typeface="Arial" panose="020B0604020202020204" pitchFamily="34" charset="0"/>
                        </a:rPr>
                        <a:t>KN</a:t>
                      </a:r>
                    </a:p>
                  </a:txBody>
                  <a:tcPr/>
                </a:tc>
                <a:extLst>
                  <a:ext uri="{0D108BD9-81ED-4DB2-BD59-A6C34878D82A}">
                    <a16:rowId xmlns:a16="http://schemas.microsoft.com/office/drawing/2014/main" val="3080704092"/>
                  </a:ext>
                </a:extLst>
              </a:tr>
            </a:tbl>
          </a:graphicData>
        </a:graphic>
      </p:graphicFrame>
    </p:spTree>
    <p:extLst>
      <p:ext uri="{BB962C8B-B14F-4D97-AF65-F5344CB8AC3E}">
        <p14:creationId xmlns:p14="http://schemas.microsoft.com/office/powerpoint/2010/main" val="3003112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895600" y="764373"/>
            <a:ext cx="8398933" cy="1293028"/>
          </a:xfrm>
        </p:spPr>
        <p:txBody>
          <a:bodyPr/>
          <a:lstStyle/>
          <a:p>
            <a:r>
              <a:rPr lang="en-US" dirty="0"/>
              <a:t>Another illustration</a:t>
            </a:r>
          </a:p>
        </p:txBody>
      </p:sp>
      <p:graphicFrame>
        <p:nvGraphicFramePr>
          <p:cNvPr id="4" name="Content Placeholder 3">
            <a:extLst>
              <a:ext uri="{FF2B5EF4-FFF2-40B4-BE49-F238E27FC236}">
                <a16:creationId xmlns:a16="http://schemas.microsoft.com/office/drawing/2014/main" id="{B78C4AE9-DF61-0D42-8155-5FB9BCABE574}"/>
              </a:ext>
            </a:extLst>
          </p:cNvPr>
          <p:cNvGraphicFramePr>
            <a:graphicFrameLocks noGrp="1"/>
          </p:cNvGraphicFramePr>
          <p:nvPr>
            <p:ph idx="1"/>
            <p:extLst>
              <p:ext uri="{D42A27DB-BD31-4B8C-83A1-F6EECF244321}">
                <p14:modId xmlns:p14="http://schemas.microsoft.com/office/powerpoint/2010/main" val="2033111100"/>
              </p:ext>
            </p:extLst>
          </p:nvPr>
        </p:nvGraphicFramePr>
        <p:xfrm>
          <a:off x="685800" y="2251075"/>
          <a:ext cx="4258734" cy="2377440"/>
        </p:xfrm>
        <a:graphic>
          <a:graphicData uri="http://schemas.openxmlformats.org/drawingml/2006/table">
            <a:tbl>
              <a:tblPr firstRow="1" bandRow="1">
                <a:tableStyleId>{5940675A-B579-460E-94D1-54222C63F5DA}</a:tableStyleId>
              </a:tblPr>
              <a:tblGrid>
                <a:gridCol w="2129367">
                  <a:extLst>
                    <a:ext uri="{9D8B030D-6E8A-4147-A177-3AD203B41FA5}">
                      <a16:colId xmlns:a16="http://schemas.microsoft.com/office/drawing/2014/main" val="3265433010"/>
                    </a:ext>
                  </a:extLst>
                </a:gridCol>
                <a:gridCol w="2129367">
                  <a:extLst>
                    <a:ext uri="{9D8B030D-6E8A-4147-A177-3AD203B41FA5}">
                      <a16:colId xmlns:a16="http://schemas.microsoft.com/office/drawing/2014/main" val="1691609737"/>
                    </a:ext>
                  </a:extLst>
                </a:gridCol>
              </a:tblGrid>
              <a:tr h="370840">
                <a:tc>
                  <a:txBody>
                    <a:bodyPr/>
                    <a:lstStyle/>
                    <a:p>
                      <a:r>
                        <a:rPr lang="en-US" sz="2000" b="1" dirty="0">
                          <a:latin typeface="Arial" panose="020B0604020202020204" pitchFamily="34" charset="0"/>
                          <a:cs typeface="Arial" panose="020B0604020202020204" pitchFamily="34" charset="0"/>
                        </a:rPr>
                        <a:t>Theme</a:t>
                      </a:r>
                    </a:p>
                  </a:txBody>
                  <a:tcPr/>
                </a:tc>
                <a:tc>
                  <a:txBody>
                    <a:bodyPr/>
                    <a:lstStyle/>
                    <a:p>
                      <a:r>
                        <a:rPr lang="en-US" sz="2000" b="1" dirty="0">
                          <a:latin typeface="Arial" panose="020B0604020202020204" pitchFamily="34" charset="0"/>
                          <a:cs typeface="Arial" panose="020B0604020202020204" pitchFamily="34" charset="0"/>
                        </a:rPr>
                        <a:t>Purpose</a:t>
                      </a:r>
                    </a:p>
                  </a:txBody>
                  <a:tcPr/>
                </a:tc>
                <a:extLst>
                  <a:ext uri="{0D108BD9-81ED-4DB2-BD59-A6C34878D82A}">
                    <a16:rowId xmlns:a16="http://schemas.microsoft.com/office/drawing/2014/main" val="427980858"/>
                  </a:ext>
                </a:extLst>
              </a:tr>
              <a:tr h="370840">
                <a:tc>
                  <a:txBody>
                    <a:bodyPr/>
                    <a:lstStyle/>
                    <a:p>
                      <a:r>
                        <a:rPr lang="en-US" sz="2000" b="1" dirty="0">
                          <a:latin typeface="Arial" panose="020B0604020202020204" pitchFamily="34" charset="0"/>
                          <a:cs typeface="Arial" panose="020B0604020202020204" pitchFamily="34" charset="0"/>
                        </a:rPr>
                        <a:t>Chapter</a:t>
                      </a:r>
                    </a:p>
                  </a:txBody>
                  <a:tcPr/>
                </a:tc>
                <a:tc>
                  <a:txBody>
                    <a:bodyPr/>
                    <a:lstStyle/>
                    <a:p>
                      <a:r>
                        <a:rPr lang="en-US" sz="2000" b="1" dirty="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903315214"/>
                  </a:ext>
                </a:extLst>
              </a:tr>
              <a:tr h="370840">
                <a:tc>
                  <a:txBody>
                    <a:bodyPr/>
                    <a:lstStyle/>
                    <a:p>
                      <a:r>
                        <a:rPr lang="en-US" sz="2000" b="1" dirty="0">
                          <a:latin typeface="Arial" panose="020B0604020202020204" pitchFamily="34" charset="0"/>
                          <a:cs typeface="Arial" panose="020B0604020202020204" pitchFamily="34" charset="0"/>
                        </a:rPr>
                        <a:t>Babylon</a:t>
                      </a:r>
                    </a:p>
                  </a:txBody>
                  <a:tcPr/>
                </a:tc>
                <a:tc>
                  <a:txBody>
                    <a:bodyPr/>
                    <a:lstStyle/>
                    <a:p>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5254101"/>
                  </a:ext>
                </a:extLst>
              </a:tr>
              <a:tr h="370840">
                <a:tc>
                  <a:txBody>
                    <a:bodyPr/>
                    <a:lstStyle/>
                    <a:p>
                      <a:r>
                        <a:rPr lang="en-US" sz="2000" b="1" dirty="0">
                          <a:latin typeface="Arial" panose="020B0604020202020204" pitchFamily="34" charset="0"/>
                          <a:cs typeface="Arial" panose="020B0604020202020204" pitchFamily="34" charset="0"/>
                        </a:rPr>
                        <a:t>Med-Persia</a:t>
                      </a:r>
                    </a:p>
                  </a:txBody>
                  <a:tcPr/>
                </a:tc>
                <a:tc>
                  <a:txBody>
                    <a:bodyPr/>
                    <a:lstStyle/>
                    <a:p>
                      <a:r>
                        <a:rPr lang="en-US" sz="2000" b="1" dirty="0">
                          <a:latin typeface="Arial" panose="020B0604020202020204" pitchFamily="34" charset="0"/>
                          <a:cs typeface="Arial" panose="020B0604020202020204" pitchFamily="34" charset="0"/>
                        </a:rPr>
                        <a:t>KN</a:t>
                      </a:r>
                    </a:p>
                  </a:txBody>
                  <a:tcPr/>
                </a:tc>
                <a:extLst>
                  <a:ext uri="{0D108BD9-81ED-4DB2-BD59-A6C34878D82A}">
                    <a16:rowId xmlns:a16="http://schemas.microsoft.com/office/drawing/2014/main" val="3611040271"/>
                  </a:ext>
                </a:extLst>
              </a:tr>
              <a:tr h="370840">
                <a:tc>
                  <a:txBody>
                    <a:bodyPr/>
                    <a:lstStyle/>
                    <a:p>
                      <a:r>
                        <a:rPr lang="en-US" sz="2000" b="1" dirty="0">
                          <a:latin typeface="Arial" panose="020B0604020202020204" pitchFamily="34" charset="0"/>
                          <a:cs typeface="Arial" panose="020B0604020202020204" pitchFamily="34" charset="0"/>
                        </a:rPr>
                        <a:t>Greece</a:t>
                      </a:r>
                    </a:p>
                  </a:txBody>
                  <a:tcPr/>
                </a:tc>
                <a:tc>
                  <a:txBody>
                    <a:bodyPr/>
                    <a:lstStyle/>
                    <a:p>
                      <a:r>
                        <a:rPr lang="en-US" sz="2000" b="1" dirty="0">
                          <a:latin typeface="Arial" panose="020B0604020202020204" pitchFamily="34" charset="0"/>
                          <a:cs typeface="Arial" panose="020B0604020202020204" pitchFamily="34" charset="0"/>
                        </a:rPr>
                        <a:t>KN</a:t>
                      </a:r>
                    </a:p>
                  </a:txBody>
                  <a:tcPr/>
                </a:tc>
                <a:extLst>
                  <a:ext uri="{0D108BD9-81ED-4DB2-BD59-A6C34878D82A}">
                    <a16:rowId xmlns:a16="http://schemas.microsoft.com/office/drawing/2014/main" val="4078288923"/>
                  </a:ext>
                </a:extLst>
              </a:tr>
              <a:tr h="370840">
                <a:tc>
                  <a:txBody>
                    <a:bodyPr/>
                    <a:lstStyle/>
                    <a:p>
                      <a:r>
                        <a:rPr lang="en-US" sz="2000" b="1" dirty="0">
                          <a:latin typeface="Arial" panose="020B0604020202020204" pitchFamily="34" charset="0"/>
                          <a:cs typeface="Arial" panose="020B0604020202020204" pitchFamily="34" charset="0"/>
                        </a:rPr>
                        <a:t>Rome</a:t>
                      </a:r>
                    </a:p>
                  </a:txBody>
                  <a:tcPr/>
                </a:tc>
                <a:tc>
                  <a:txBody>
                    <a:bodyPr/>
                    <a:lstStyle/>
                    <a:p>
                      <a:r>
                        <a:rPr lang="en-US" sz="2000" b="1" dirty="0">
                          <a:latin typeface="Arial" panose="020B0604020202020204" pitchFamily="34" charset="0"/>
                          <a:cs typeface="Arial" panose="020B0604020202020204" pitchFamily="34" charset="0"/>
                        </a:rPr>
                        <a:t>KN</a:t>
                      </a:r>
                    </a:p>
                  </a:txBody>
                  <a:tcPr/>
                </a:tc>
                <a:extLst>
                  <a:ext uri="{0D108BD9-81ED-4DB2-BD59-A6C34878D82A}">
                    <a16:rowId xmlns:a16="http://schemas.microsoft.com/office/drawing/2014/main" val="3080704092"/>
                  </a:ext>
                </a:extLst>
              </a:tr>
            </a:tbl>
          </a:graphicData>
        </a:graphic>
      </p:graphicFrame>
      <p:sp>
        <p:nvSpPr>
          <p:cNvPr id="3" name="TextBox 2">
            <a:extLst>
              <a:ext uri="{FF2B5EF4-FFF2-40B4-BE49-F238E27FC236}">
                <a16:creationId xmlns:a16="http://schemas.microsoft.com/office/drawing/2014/main" id="{CF5DE382-1E68-0243-92EF-39AC631A3E67}"/>
              </a:ext>
            </a:extLst>
          </p:cNvPr>
          <p:cNvSpPr txBox="1"/>
          <p:nvPr/>
        </p:nvSpPr>
        <p:spPr>
          <a:xfrm>
            <a:off x="5334001" y="2250017"/>
            <a:ext cx="3166533" cy="163121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The Purpose of the King of the North is to bring Judgment and chastise God’s covenant breaking people</a:t>
            </a:r>
          </a:p>
        </p:txBody>
      </p:sp>
      <p:sp>
        <p:nvSpPr>
          <p:cNvPr id="5" name="TextBox 4">
            <a:extLst>
              <a:ext uri="{FF2B5EF4-FFF2-40B4-BE49-F238E27FC236}">
                <a16:creationId xmlns:a16="http://schemas.microsoft.com/office/drawing/2014/main" id="{7063B8F6-3D52-6A42-AAF4-F2A2DF26D7CA}"/>
              </a:ext>
            </a:extLst>
          </p:cNvPr>
          <p:cNvSpPr txBox="1"/>
          <p:nvPr/>
        </p:nvSpPr>
        <p:spPr>
          <a:xfrm>
            <a:off x="5334001" y="4073849"/>
            <a:ext cx="2709333" cy="132343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What do we know about Babylon in Chapter 1 in regards to God’s people?</a:t>
            </a:r>
          </a:p>
        </p:txBody>
      </p:sp>
    </p:spTree>
    <p:extLst>
      <p:ext uri="{BB962C8B-B14F-4D97-AF65-F5344CB8AC3E}">
        <p14:creationId xmlns:p14="http://schemas.microsoft.com/office/powerpoint/2010/main" val="324986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AEA7-8528-A24B-B02B-46164F61226B}"/>
              </a:ext>
            </a:extLst>
          </p:cNvPr>
          <p:cNvSpPr>
            <a:spLocks noGrp="1"/>
          </p:cNvSpPr>
          <p:nvPr>
            <p:ph type="title"/>
          </p:nvPr>
        </p:nvSpPr>
        <p:spPr>
          <a:xfrm>
            <a:off x="2895600" y="764373"/>
            <a:ext cx="8398933" cy="1293028"/>
          </a:xfrm>
        </p:spPr>
        <p:txBody>
          <a:bodyPr/>
          <a:lstStyle/>
          <a:p>
            <a:r>
              <a:rPr lang="en-US" dirty="0"/>
              <a:t>Another illustration</a:t>
            </a:r>
          </a:p>
        </p:txBody>
      </p:sp>
      <p:graphicFrame>
        <p:nvGraphicFramePr>
          <p:cNvPr id="4" name="Content Placeholder 3">
            <a:extLst>
              <a:ext uri="{FF2B5EF4-FFF2-40B4-BE49-F238E27FC236}">
                <a16:creationId xmlns:a16="http://schemas.microsoft.com/office/drawing/2014/main" id="{B78C4AE9-DF61-0D42-8155-5FB9BCABE574}"/>
              </a:ext>
            </a:extLst>
          </p:cNvPr>
          <p:cNvGraphicFramePr>
            <a:graphicFrameLocks noGrp="1"/>
          </p:cNvGraphicFramePr>
          <p:nvPr>
            <p:ph idx="1"/>
            <p:extLst>
              <p:ext uri="{D42A27DB-BD31-4B8C-83A1-F6EECF244321}">
                <p14:modId xmlns:p14="http://schemas.microsoft.com/office/powerpoint/2010/main" val="345043640"/>
              </p:ext>
            </p:extLst>
          </p:nvPr>
        </p:nvGraphicFramePr>
        <p:xfrm>
          <a:off x="685800" y="2251075"/>
          <a:ext cx="4258734" cy="2377440"/>
        </p:xfrm>
        <a:graphic>
          <a:graphicData uri="http://schemas.openxmlformats.org/drawingml/2006/table">
            <a:tbl>
              <a:tblPr firstRow="1" bandRow="1">
                <a:tableStyleId>{5940675A-B579-460E-94D1-54222C63F5DA}</a:tableStyleId>
              </a:tblPr>
              <a:tblGrid>
                <a:gridCol w="2129367">
                  <a:extLst>
                    <a:ext uri="{9D8B030D-6E8A-4147-A177-3AD203B41FA5}">
                      <a16:colId xmlns:a16="http://schemas.microsoft.com/office/drawing/2014/main" val="3265433010"/>
                    </a:ext>
                  </a:extLst>
                </a:gridCol>
                <a:gridCol w="2129367">
                  <a:extLst>
                    <a:ext uri="{9D8B030D-6E8A-4147-A177-3AD203B41FA5}">
                      <a16:colId xmlns:a16="http://schemas.microsoft.com/office/drawing/2014/main" val="1691609737"/>
                    </a:ext>
                  </a:extLst>
                </a:gridCol>
              </a:tblGrid>
              <a:tr h="370840">
                <a:tc>
                  <a:txBody>
                    <a:bodyPr/>
                    <a:lstStyle/>
                    <a:p>
                      <a:r>
                        <a:rPr lang="en-US" sz="2000" b="1" dirty="0">
                          <a:latin typeface="Arial" panose="020B0604020202020204" pitchFamily="34" charset="0"/>
                          <a:cs typeface="Arial" panose="020B0604020202020204" pitchFamily="34" charset="0"/>
                        </a:rPr>
                        <a:t>Theme</a:t>
                      </a:r>
                    </a:p>
                  </a:txBody>
                  <a:tcPr/>
                </a:tc>
                <a:tc>
                  <a:txBody>
                    <a:bodyPr/>
                    <a:lstStyle/>
                    <a:p>
                      <a:r>
                        <a:rPr lang="en-US" sz="2000" b="1" dirty="0">
                          <a:latin typeface="Arial" panose="020B0604020202020204" pitchFamily="34" charset="0"/>
                          <a:cs typeface="Arial" panose="020B0604020202020204" pitchFamily="34" charset="0"/>
                        </a:rPr>
                        <a:t>Purpose</a:t>
                      </a:r>
                    </a:p>
                  </a:txBody>
                  <a:tcPr/>
                </a:tc>
                <a:extLst>
                  <a:ext uri="{0D108BD9-81ED-4DB2-BD59-A6C34878D82A}">
                    <a16:rowId xmlns:a16="http://schemas.microsoft.com/office/drawing/2014/main" val="427980858"/>
                  </a:ext>
                </a:extLst>
              </a:tr>
              <a:tr h="370840">
                <a:tc>
                  <a:txBody>
                    <a:bodyPr/>
                    <a:lstStyle/>
                    <a:p>
                      <a:r>
                        <a:rPr lang="en-US" sz="2000" b="1" dirty="0">
                          <a:latin typeface="Arial" panose="020B0604020202020204" pitchFamily="34" charset="0"/>
                          <a:cs typeface="Arial" panose="020B0604020202020204" pitchFamily="34" charset="0"/>
                        </a:rPr>
                        <a:t>Chapter</a:t>
                      </a:r>
                    </a:p>
                  </a:txBody>
                  <a:tcPr/>
                </a:tc>
                <a:tc>
                  <a:txBody>
                    <a:bodyPr/>
                    <a:lstStyle/>
                    <a:p>
                      <a:r>
                        <a:rPr lang="en-US" sz="2000" b="1" dirty="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903315214"/>
                  </a:ext>
                </a:extLst>
              </a:tr>
              <a:tr h="370840">
                <a:tc>
                  <a:txBody>
                    <a:bodyPr/>
                    <a:lstStyle/>
                    <a:p>
                      <a:r>
                        <a:rPr lang="en-US" sz="2000" b="1" dirty="0">
                          <a:latin typeface="Arial" panose="020B0604020202020204" pitchFamily="34" charset="0"/>
                          <a:cs typeface="Arial" panose="020B0604020202020204" pitchFamily="34" charset="0"/>
                        </a:rPr>
                        <a:t>Babylon</a:t>
                      </a:r>
                    </a:p>
                  </a:txBody>
                  <a:tcPr/>
                </a:tc>
                <a:tc>
                  <a:txBody>
                    <a:bodyPr/>
                    <a:lstStyle/>
                    <a:p>
                      <a:r>
                        <a:rPr lang="en-US" sz="2000" b="1" dirty="0">
                          <a:latin typeface="Arial" panose="020B0604020202020204" pitchFamily="34" charset="0"/>
                          <a:cs typeface="Arial" panose="020B0604020202020204" pitchFamily="34" charset="0"/>
                        </a:rPr>
                        <a:t>KN</a:t>
                      </a:r>
                    </a:p>
                  </a:txBody>
                  <a:tcPr/>
                </a:tc>
                <a:extLst>
                  <a:ext uri="{0D108BD9-81ED-4DB2-BD59-A6C34878D82A}">
                    <a16:rowId xmlns:a16="http://schemas.microsoft.com/office/drawing/2014/main" val="1835254101"/>
                  </a:ext>
                </a:extLst>
              </a:tr>
              <a:tr h="370840">
                <a:tc>
                  <a:txBody>
                    <a:bodyPr/>
                    <a:lstStyle/>
                    <a:p>
                      <a:r>
                        <a:rPr lang="en-US" sz="2000" b="1" dirty="0">
                          <a:latin typeface="Arial" panose="020B0604020202020204" pitchFamily="34" charset="0"/>
                          <a:cs typeface="Arial" panose="020B0604020202020204" pitchFamily="34" charset="0"/>
                        </a:rPr>
                        <a:t>Med-Persia</a:t>
                      </a:r>
                    </a:p>
                  </a:txBody>
                  <a:tcPr/>
                </a:tc>
                <a:tc>
                  <a:txBody>
                    <a:bodyPr/>
                    <a:lstStyle/>
                    <a:p>
                      <a:r>
                        <a:rPr lang="en-US" sz="2000" b="1" dirty="0">
                          <a:latin typeface="Arial" panose="020B0604020202020204" pitchFamily="34" charset="0"/>
                          <a:cs typeface="Arial" panose="020B0604020202020204" pitchFamily="34" charset="0"/>
                        </a:rPr>
                        <a:t>KN</a:t>
                      </a:r>
                    </a:p>
                  </a:txBody>
                  <a:tcPr/>
                </a:tc>
                <a:extLst>
                  <a:ext uri="{0D108BD9-81ED-4DB2-BD59-A6C34878D82A}">
                    <a16:rowId xmlns:a16="http://schemas.microsoft.com/office/drawing/2014/main" val="3611040271"/>
                  </a:ext>
                </a:extLst>
              </a:tr>
              <a:tr h="370840">
                <a:tc>
                  <a:txBody>
                    <a:bodyPr/>
                    <a:lstStyle/>
                    <a:p>
                      <a:r>
                        <a:rPr lang="en-US" sz="2000" b="1" dirty="0">
                          <a:latin typeface="Arial" panose="020B0604020202020204" pitchFamily="34" charset="0"/>
                          <a:cs typeface="Arial" panose="020B0604020202020204" pitchFamily="34" charset="0"/>
                        </a:rPr>
                        <a:t>Greece</a:t>
                      </a:r>
                    </a:p>
                  </a:txBody>
                  <a:tcPr/>
                </a:tc>
                <a:tc>
                  <a:txBody>
                    <a:bodyPr/>
                    <a:lstStyle/>
                    <a:p>
                      <a:r>
                        <a:rPr lang="en-US" sz="2000" b="1" dirty="0">
                          <a:latin typeface="Arial" panose="020B0604020202020204" pitchFamily="34" charset="0"/>
                          <a:cs typeface="Arial" panose="020B0604020202020204" pitchFamily="34" charset="0"/>
                        </a:rPr>
                        <a:t>KN</a:t>
                      </a:r>
                    </a:p>
                  </a:txBody>
                  <a:tcPr/>
                </a:tc>
                <a:extLst>
                  <a:ext uri="{0D108BD9-81ED-4DB2-BD59-A6C34878D82A}">
                    <a16:rowId xmlns:a16="http://schemas.microsoft.com/office/drawing/2014/main" val="4078288923"/>
                  </a:ext>
                </a:extLst>
              </a:tr>
              <a:tr h="370840">
                <a:tc>
                  <a:txBody>
                    <a:bodyPr/>
                    <a:lstStyle/>
                    <a:p>
                      <a:r>
                        <a:rPr lang="en-US" sz="2000" b="1" dirty="0">
                          <a:latin typeface="Arial" panose="020B0604020202020204" pitchFamily="34" charset="0"/>
                          <a:cs typeface="Arial" panose="020B0604020202020204" pitchFamily="34" charset="0"/>
                        </a:rPr>
                        <a:t>Rome</a:t>
                      </a:r>
                    </a:p>
                  </a:txBody>
                  <a:tcPr/>
                </a:tc>
                <a:tc>
                  <a:txBody>
                    <a:bodyPr/>
                    <a:lstStyle/>
                    <a:p>
                      <a:r>
                        <a:rPr lang="en-US" sz="2000" b="1" dirty="0">
                          <a:latin typeface="Arial" panose="020B0604020202020204" pitchFamily="34" charset="0"/>
                          <a:cs typeface="Arial" panose="020B0604020202020204" pitchFamily="34" charset="0"/>
                        </a:rPr>
                        <a:t>KN</a:t>
                      </a:r>
                    </a:p>
                  </a:txBody>
                  <a:tcPr/>
                </a:tc>
                <a:extLst>
                  <a:ext uri="{0D108BD9-81ED-4DB2-BD59-A6C34878D82A}">
                    <a16:rowId xmlns:a16="http://schemas.microsoft.com/office/drawing/2014/main" val="3080704092"/>
                  </a:ext>
                </a:extLst>
              </a:tr>
            </a:tbl>
          </a:graphicData>
        </a:graphic>
      </p:graphicFrame>
      <p:sp>
        <p:nvSpPr>
          <p:cNvPr id="3" name="TextBox 2">
            <a:extLst>
              <a:ext uri="{FF2B5EF4-FFF2-40B4-BE49-F238E27FC236}">
                <a16:creationId xmlns:a16="http://schemas.microsoft.com/office/drawing/2014/main" id="{CF5DE382-1E68-0243-92EF-39AC631A3E67}"/>
              </a:ext>
            </a:extLst>
          </p:cNvPr>
          <p:cNvSpPr txBox="1"/>
          <p:nvPr/>
        </p:nvSpPr>
        <p:spPr>
          <a:xfrm>
            <a:off x="5334001" y="2250017"/>
            <a:ext cx="3166533" cy="163121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The Purpose of the King of the North is to bring Judgment and chastise God’s covenant breaking people</a:t>
            </a:r>
          </a:p>
        </p:txBody>
      </p:sp>
      <p:sp>
        <p:nvSpPr>
          <p:cNvPr id="5" name="TextBox 4">
            <a:extLst>
              <a:ext uri="{FF2B5EF4-FFF2-40B4-BE49-F238E27FC236}">
                <a16:creationId xmlns:a16="http://schemas.microsoft.com/office/drawing/2014/main" id="{7063B8F6-3D52-6A42-AAF4-F2A2DF26D7CA}"/>
              </a:ext>
            </a:extLst>
          </p:cNvPr>
          <p:cNvSpPr txBox="1"/>
          <p:nvPr/>
        </p:nvSpPr>
        <p:spPr>
          <a:xfrm>
            <a:off x="5334001" y="4073849"/>
            <a:ext cx="2709333" cy="132343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What do we know about Babylon in Chapter 1 in regards to God’s people?</a:t>
            </a:r>
          </a:p>
        </p:txBody>
      </p:sp>
    </p:spTree>
    <p:extLst>
      <p:ext uri="{BB962C8B-B14F-4D97-AF65-F5344CB8AC3E}">
        <p14:creationId xmlns:p14="http://schemas.microsoft.com/office/powerpoint/2010/main" val="3116188172"/>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{36556D4F-DFE6-984C-A9F1-1184285CE2A2}tf10001079</Template>
  <TotalTime>40496</TotalTime>
  <Words>4438</Words>
  <Application>Microsoft Macintosh PowerPoint</Application>
  <PresentationFormat>Widescreen</PresentationFormat>
  <Paragraphs>1037</Paragraphs>
  <Slides>40</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Candara</vt:lpstr>
      <vt:lpstr>Century Gothic</vt:lpstr>
      <vt:lpstr>Vapor Trail</vt:lpstr>
      <vt:lpstr>The Light of the Midnight Cry</vt:lpstr>
      <vt:lpstr>Life Sketches 196.2</vt:lpstr>
      <vt:lpstr>PowerPoint Presentation</vt:lpstr>
      <vt:lpstr>Practical Example</vt:lpstr>
      <vt:lpstr>Practical Example</vt:lpstr>
      <vt:lpstr>Practical Example</vt:lpstr>
      <vt:lpstr>Another illustration</vt:lpstr>
      <vt:lpstr>Another illustration</vt:lpstr>
      <vt:lpstr>Another illustration</vt:lpstr>
      <vt:lpstr>When Information isn’t Given</vt:lpstr>
      <vt:lpstr>God illustrates the end from the beginning</vt:lpstr>
      <vt:lpstr>God illustrates the end from the beginning</vt:lpstr>
      <vt:lpstr>Increase of knowledge</vt:lpstr>
      <vt:lpstr>Daniel 7:12</vt:lpstr>
      <vt:lpstr>Rome</vt:lpstr>
      <vt:lpstr>PowerPoint Presentation</vt:lpstr>
      <vt:lpstr>History of Rome in Dan. 11</vt:lpstr>
      <vt:lpstr>How do we fill in the gap?</vt:lpstr>
      <vt:lpstr>13 Manuscript 394.1</vt:lpstr>
      <vt:lpstr>History of Rome in Dan. 11</vt:lpstr>
      <vt:lpstr>Increase of knowledge</vt:lpstr>
      <vt:lpstr>How do we fill in the gap?</vt:lpstr>
      <vt:lpstr>Adramyttium</vt:lpstr>
      <vt:lpstr>ALexandria</vt:lpstr>
      <vt:lpstr>How do we fill in the gap?</vt:lpstr>
      <vt:lpstr>Acts 27:27</vt:lpstr>
      <vt:lpstr>How do we fill in the gap?</vt:lpstr>
      <vt:lpstr>Acts 27:37</vt:lpstr>
      <vt:lpstr>273 BC</vt:lpstr>
      <vt:lpstr>Daniel 11:3</vt:lpstr>
      <vt:lpstr>Diadochi Wars</vt:lpstr>
      <vt:lpstr>World War 2</vt:lpstr>
      <vt:lpstr>How do we fill in the gap?</vt:lpstr>
      <vt:lpstr>History of Rome in Dan. 11</vt:lpstr>
      <vt:lpstr>How do we fill in the gap?</vt:lpstr>
      <vt:lpstr>History of Rome in Dan. 11</vt:lpstr>
      <vt:lpstr>How do we fill in the gap?</vt:lpstr>
      <vt:lpstr>PowerPoint Presentation</vt:lpstr>
      <vt:lpstr>Acts 27:37</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Light of the Midnight Cry</dc:title>
  <dc:creator>Henry Thoms</dc:creator>
  <cp:lastModifiedBy>Henry Thoms</cp:lastModifiedBy>
  <cp:revision>156</cp:revision>
  <dcterms:created xsi:type="dcterms:W3CDTF">2021-04-24T14:15:44Z</dcterms:created>
  <dcterms:modified xsi:type="dcterms:W3CDTF">2021-05-22T17:18:33Z</dcterms:modified>
</cp:coreProperties>
</file>