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n-lt"/>
        <a:ea typeface="+mn-ea"/>
        <a:cs typeface="+mn-cs"/>
        <a:sym typeface="Segoe Print"/>
      </a:defRPr>
    </a:lvl1pPr>
    <a:lvl2pPr indent="228600" latinLnBrk="0">
      <a:defRPr sz="1200">
        <a:solidFill>
          <a:schemeClr val="accent4"/>
        </a:solidFill>
        <a:latin typeface="+mn-lt"/>
        <a:ea typeface="+mn-ea"/>
        <a:cs typeface="+mn-cs"/>
        <a:sym typeface="Segoe Print"/>
      </a:defRPr>
    </a:lvl2pPr>
    <a:lvl3pPr indent="457200" latinLnBrk="0">
      <a:defRPr sz="1200">
        <a:solidFill>
          <a:schemeClr val="accent4"/>
        </a:solidFill>
        <a:latin typeface="+mn-lt"/>
        <a:ea typeface="+mn-ea"/>
        <a:cs typeface="+mn-cs"/>
        <a:sym typeface="Segoe Print"/>
      </a:defRPr>
    </a:lvl3pPr>
    <a:lvl4pPr indent="685800" latinLnBrk="0">
      <a:defRPr sz="1200">
        <a:solidFill>
          <a:schemeClr val="accent4"/>
        </a:solidFill>
        <a:latin typeface="+mn-lt"/>
        <a:ea typeface="+mn-ea"/>
        <a:cs typeface="+mn-cs"/>
        <a:sym typeface="Segoe Print"/>
      </a:defRPr>
    </a:lvl4pPr>
    <a:lvl5pPr indent="914400" latinLnBrk="0">
      <a:defRPr sz="1200">
        <a:solidFill>
          <a:schemeClr val="accent4"/>
        </a:solidFill>
        <a:latin typeface="+mn-lt"/>
        <a:ea typeface="+mn-ea"/>
        <a:cs typeface="+mn-cs"/>
        <a:sym typeface="Segoe Print"/>
      </a:defRPr>
    </a:lvl5pPr>
    <a:lvl6pPr indent="1143000" latinLnBrk="0">
      <a:defRPr sz="1200">
        <a:solidFill>
          <a:schemeClr val="accent4"/>
        </a:solidFill>
        <a:latin typeface="+mn-lt"/>
        <a:ea typeface="+mn-ea"/>
        <a:cs typeface="+mn-cs"/>
        <a:sym typeface="Segoe Print"/>
      </a:defRPr>
    </a:lvl6pPr>
    <a:lvl7pPr indent="1371600" latinLnBrk="0">
      <a:defRPr sz="1200">
        <a:solidFill>
          <a:schemeClr val="accent4"/>
        </a:solidFill>
        <a:latin typeface="+mn-lt"/>
        <a:ea typeface="+mn-ea"/>
        <a:cs typeface="+mn-cs"/>
        <a:sym typeface="Segoe Print"/>
      </a:defRPr>
    </a:lvl7pPr>
    <a:lvl8pPr indent="1600200" latinLnBrk="0">
      <a:defRPr sz="1200">
        <a:solidFill>
          <a:schemeClr val="accent4"/>
        </a:solidFill>
        <a:latin typeface="+mn-lt"/>
        <a:ea typeface="+mn-ea"/>
        <a:cs typeface="+mn-cs"/>
        <a:sym typeface="Segoe Print"/>
      </a:defRPr>
    </a:lvl8pPr>
    <a:lvl9pPr indent="1828800" latinLnBrk="0">
      <a:defRPr sz="1200">
        <a:solidFill>
          <a:schemeClr val="accent4"/>
        </a:solidFill>
        <a:latin typeface="+mn-lt"/>
        <a:ea typeface="+mn-ea"/>
        <a:cs typeface="+mn-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6"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9" y="4534376"/>
              <a:ext cx="470728" cy="534543"/>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21"/>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4" y="786948"/>
            <a:ext cx="6415831" cy="5037012"/>
            <a:chOff x="0" y="0"/>
            <a:chExt cx="6415830" cy="5037011"/>
          </a:xfrm>
        </p:grpSpPr>
        <p:sp>
          <p:nvSpPr>
            <p:cNvPr id="225" name="Freeform 42"/>
            <p:cNvSpPr/>
            <p:nvPr/>
          </p:nvSpPr>
          <p:spPr>
            <a:xfrm rot="5400000" flipH="1">
              <a:off x="-1836426" y="2489101"/>
              <a:ext cx="3827995"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8"/>
              <a:ext cx="3836877" cy="15510"/>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9"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50"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199" y="1681163"/>
            <a:ext cx="4956050"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50"/>
            <a:ext cx="4346135" cy="3037893"/>
            <a:chOff x="0" y="0"/>
            <a:chExt cx="4346134" cy="3037892"/>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50"/>
            <a:ext cx="4346135" cy="3037893"/>
            <a:chOff x="0" y="0"/>
            <a:chExt cx="4346134" cy="3037892"/>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hite-stone.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cdc.gov/vaccines/vpd/photo-all-vpd.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ctrTitle"/>
          </p:nvPr>
        </p:nvSpPr>
        <p:spPr>
          <a:xfrm>
            <a:off x="2828040" y="2441542"/>
            <a:ext cx="8295573" cy="1139859"/>
          </a:xfrm>
          <a:prstGeom prst="rect">
            <a:avLst/>
          </a:prstGeom>
        </p:spPr>
        <p:txBody>
          <a:bodyPr/>
          <a:lstStyle>
            <a:lvl1pPr defTabSz="877823">
              <a:defRPr sz="5184"/>
            </a:lvl1pPr>
          </a:lstStyle>
          <a:p>
            <a:r>
              <a:t>Kids’ Prophecy Corner</a:t>
            </a:r>
          </a:p>
        </p:txBody>
      </p:sp>
      <p:sp>
        <p:nvSpPr>
          <p:cNvPr id="251" name="Subtitle 2"/>
          <p:cNvSpPr txBox="1">
            <a:spLocks noGrp="1"/>
          </p:cNvSpPr>
          <p:nvPr>
            <p:ph type="subTitle" sz="quarter" idx="1"/>
          </p:nvPr>
        </p:nvSpPr>
        <p:spPr>
          <a:xfrm>
            <a:off x="3546825" y="3733800"/>
            <a:ext cx="6858004" cy="914400"/>
          </a:xfrm>
          <a:prstGeom prst="rect">
            <a:avLst/>
          </a:prstGeom>
        </p:spPr>
        <p:txBody>
          <a:bodyPr/>
          <a:lstStyle/>
          <a:p>
            <a:pPr algn="ctr" defTabSz="841247">
              <a:defRPr sz="2024" b="1"/>
            </a:pPr>
            <a:r>
              <a:rPr dirty="0" err="1"/>
              <a:t>Vaccinatio</a:t>
            </a:r>
            <a:r>
              <a:rPr lang="en-CA" dirty="0"/>
              <a:t>n</a:t>
            </a:r>
            <a:r>
              <a:rPr dirty="0"/>
              <a:t> </a:t>
            </a:r>
          </a:p>
          <a:p>
            <a:pPr defTabSz="841247">
              <a:defRPr sz="2024"/>
            </a:pPr>
            <a:r>
              <a:rPr dirty="0"/>
              <a:t>Building Memory Cells and Being Empathetic</a:t>
            </a:r>
          </a:p>
        </p:txBody>
      </p:sp>
      <p:sp>
        <p:nvSpPr>
          <p:cNvPr id="252" name="TextBox 3"/>
          <p:cNvSpPr txBox="1"/>
          <p:nvPr/>
        </p:nvSpPr>
        <p:spPr>
          <a:xfrm>
            <a:off x="448842" y="6100293"/>
            <a:ext cx="11068173" cy="773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solidFill>
                  <a:srgbClr val="FFFFFF"/>
                </a:solidFill>
              </a:defRPr>
            </a:pPr>
            <a:r>
              <a:t>Written by K.M.L. and edited by T.M. – White Stone Foundation : </a:t>
            </a:r>
            <a:r>
              <a:rPr u="sng">
                <a:solidFill>
                  <a:schemeClr val="accent3"/>
                </a:solidFill>
                <a:uFill>
                  <a:solidFill>
                    <a:schemeClr val="accent3"/>
                  </a:solidFill>
                </a:uFill>
                <a:hlinkClick r:id="rId2"/>
              </a:rPr>
              <a:t>http://www.white-stone.ca/</a:t>
            </a:r>
          </a:p>
          <a:p>
            <a:pPr>
              <a:defRPr>
                <a:solidFill>
                  <a:srgbClr val="FFFFFF"/>
                </a:solidFill>
              </a:defRPr>
            </a:pPr>
            <a:r>
              <a:t>January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ontent Placeholder 2"/>
          <p:cNvSpPr txBox="1">
            <a:spLocks noGrp="1"/>
          </p:cNvSpPr>
          <p:nvPr>
            <p:ph type="body" sz="half" idx="1"/>
          </p:nvPr>
        </p:nvSpPr>
        <p:spPr>
          <a:xfrm>
            <a:off x="1065212" y="1825624"/>
            <a:ext cx="4954588" cy="4187954"/>
          </a:xfrm>
          <a:prstGeom prst="rect">
            <a:avLst/>
          </a:prstGeom>
        </p:spPr>
        <p:txBody>
          <a:bodyPr/>
          <a:lstStyle/>
          <a:p>
            <a:pPr>
              <a:lnSpc>
                <a:spcPct val="80000"/>
              </a:lnSpc>
              <a:defRPr sz="2200"/>
            </a:pPr>
            <a:r>
              <a:t>Vaccines can be scary. But remember when you are vaccinated you no longer have to worry about being infected. Your memory cells will fight for you.</a:t>
            </a:r>
          </a:p>
          <a:p>
            <a:pPr>
              <a:lnSpc>
                <a:spcPct val="80000"/>
              </a:lnSpc>
              <a:defRPr sz="2200"/>
            </a:pPr>
            <a:r>
              <a:t>Same with the message. The more you learn, the more your memory cells will fight against wrong behaviours and understanding. And it allows you to care for others just like God cares for you.</a:t>
            </a:r>
          </a:p>
        </p:txBody>
      </p:sp>
      <p:sp>
        <p:nvSpPr>
          <p:cNvPr id="337" name="Slide Number Placeholder 4"/>
          <p:cNvSpPr txBox="1">
            <a:spLocks noGrp="1"/>
          </p:cNvSpPr>
          <p:nvPr>
            <p:ph type="sldNum" sz="quarter" idx="2"/>
          </p:nvPr>
        </p:nvSpPr>
        <p:spPr>
          <a:xfrm>
            <a:off x="1065212" y="5975128"/>
            <a:ext cx="231094"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grpSp>
        <p:nvGrpSpPr>
          <p:cNvPr id="340" name="Picture 2"/>
          <p:cNvGrpSpPr/>
          <p:nvPr/>
        </p:nvGrpSpPr>
        <p:grpSpPr>
          <a:xfrm>
            <a:off x="6868369" y="1753385"/>
            <a:ext cx="4632332" cy="4260193"/>
            <a:chOff x="0" y="0"/>
            <a:chExt cx="4632330" cy="4260191"/>
          </a:xfrm>
        </p:grpSpPr>
        <p:sp>
          <p:nvSpPr>
            <p:cNvPr id="338" name="Rectangle"/>
            <p:cNvSpPr/>
            <p:nvPr/>
          </p:nvSpPr>
          <p:spPr>
            <a:xfrm>
              <a:off x="0" y="0"/>
              <a:ext cx="4632331" cy="4260192"/>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39" name="image15.jpeg" descr="image15.jpeg"/>
            <p:cNvPicPr>
              <a:picLocks noChangeAspect="1"/>
            </p:cNvPicPr>
            <p:nvPr/>
          </p:nvPicPr>
          <p:blipFill>
            <a:blip r:embed="rId2"/>
            <a:stretch>
              <a:fillRect/>
            </a:stretch>
          </p:blipFill>
          <p:spPr>
            <a:xfrm>
              <a:off x="0" y="0"/>
              <a:ext cx="4632331" cy="4260192"/>
            </a:xfrm>
            <a:prstGeom prst="rect">
              <a:avLst/>
            </a:prstGeom>
            <a:ln w="38100" cap="flat">
              <a:solidFill>
                <a:srgbClr val="FFFFFF"/>
              </a:solidFill>
              <a:prstDash val="solid"/>
              <a:round/>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Footer Placeholder 49"/>
          <p:cNvSpPr txBox="1"/>
          <p:nvPr/>
        </p:nvSpPr>
        <p:spPr>
          <a:xfrm>
            <a:off x="2004787" y="6281369"/>
            <a:ext cx="5852161" cy="317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100"/>
            </a:lvl1pPr>
          </a:lstStyle>
          <a:p>
            <a:r>
              <a:t>* There can be more than one response, add your own.</a:t>
            </a:r>
          </a:p>
        </p:txBody>
      </p:sp>
      <p:sp>
        <p:nvSpPr>
          <p:cNvPr id="343" name="Title 1"/>
          <p:cNvSpPr txBox="1">
            <a:spLocks noGrp="1"/>
          </p:cNvSpPr>
          <p:nvPr>
            <p:ph type="title"/>
          </p:nvPr>
        </p:nvSpPr>
        <p:spPr>
          <a:xfrm>
            <a:off x="1065211" y="257666"/>
            <a:ext cx="10058404" cy="1219201"/>
          </a:xfrm>
          <a:prstGeom prst="rect">
            <a:avLst/>
          </a:prstGeom>
        </p:spPr>
        <p:txBody>
          <a:bodyPr/>
          <a:lstStyle/>
          <a:p>
            <a:r>
              <a:t>Let Us Build Our Prophetic Memory Cells!</a:t>
            </a:r>
          </a:p>
        </p:txBody>
      </p:sp>
      <p:sp>
        <p:nvSpPr>
          <p:cNvPr id="344" name="Content Placeholder 2"/>
          <p:cNvSpPr txBox="1">
            <a:spLocks noGrp="1"/>
          </p:cNvSpPr>
          <p:nvPr>
            <p:ph type="body" sz="quarter" idx="1"/>
          </p:nvPr>
        </p:nvSpPr>
        <p:spPr>
          <a:xfrm>
            <a:off x="1065209" y="1529299"/>
            <a:ext cx="9727263" cy="568717"/>
          </a:xfrm>
          <a:prstGeom prst="rect">
            <a:avLst/>
          </a:prstGeom>
        </p:spPr>
        <p:txBody>
          <a:bodyPr>
            <a:normAutofit/>
          </a:bodyPr>
          <a:lstStyle>
            <a:lvl1pPr marL="0" indent="0">
              <a:buSzTx/>
              <a:buNone/>
            </a:lvl1pPr>
          </a:lstStyle>
          <a:p>
            <a:r>
              <a:rPr dirty="0"/>
              <a:t>If I want to be vaccinated against    I need to Learn about* __</a:t>
            </a:r>
          </a:p>
        </p:txBody>
      </p:sp>
      <p:sp>
        <p:nvSpPr>
          <p:cNvPr id="345" name="Slide Number Placeholder 3"/>
          <p:cNvSpPr txBox="1">
            <a:spLocks noGrp="1"/>
          </p:cNvSpPr>
          <p:nvPr>
            <p:ph type="sldNum" sz="quarter" idx="2"/>
          </p:nvPr>
        </p:nvSpPr>
        <p:spPr>
          <a:xfrm>
            <a:off x="1065212" y="5975128"/>
            <a:ext cx="164212"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346" name="TextBox 19"/>
          <p:cNvSpPr txBox="1"/>
          <p:nvPr/>
        </p:nvSpPr>
        <p:spPr>
          <a:xfrm>
            <a:off x="2217819" y="2725720"/>
            <a:ext cx="921283"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Nationalism</a:t>
            </a:r>
          </a:p>
        </p:txBody>
      </p:sp>
      <p:pic>
        <p:nvPicPr>
          <p:cNvPr id="347" name="Graphic 21" descr="Graphic 21"/>
          <p:cNvPicPr>
            <a:picLocks noChangeAspect="1"/>
          </p:cNvPicPr>
          <p:nvPr/>
        </p:nvPicPr>
        <p:blipFill>
          <a:blip r:embed="rId2"/>
          <a:stretch>
            <a:fillRect/>
          </a:stretch>
        </p:blipFill>
        <p:spPr>
          <a:xfrm>
            <a:off x="6066706" y="2871335"/>
            <a:ext cx="514453" cy="514453"/>
          </a:xfrm>
          <a:prstGeom prst="rect">
            <a:avLst/>
          </a:prstGeom>
          <a:ln w="12700">
            <a:miter lim="400000"/>
          </a:ln>
        </p:spPr>
      </p:pic>
      <p:pic>
        <p:nvPicPr>
          <p:cNvPr id="348" name="Graphic 23" descr="Graphic 23"/>
          <p:cNvPicPr>
            <a:picLocks noChangeAspect="1"/>
          </p:cNvPicPr>
          <p:nvPr/>
        </p:nvPicPr>
        <p:blipFill>
          <a:blip r:embed="rId3"/>
          <a:stretch>
            <a:fillRect/>
          </a:stretch>
        </p:blipFill>
        <p:spPr>
          <a:xfrm>
            <a:off x="2192122" y="3740296"/>
            <a:ext cx="279932" cy="279932"/>
          </a:xfrm>
          <a:prstGeom prst="rect">
            <a:avLst/>
          </a:prstGeom>
          <a:ln w="12700">
            <a:miter lim="400000"/>
          </a:ln>
        </p:spPr>
      </p:pic>
      <p:sp>
        <p:nvSpPr>
          <p:cNvPr id="349" name="TextBox 24"/>
          <p:cNvSpPr txBox="1"/>
          <p:nvPr/>
        </p:nvSpPr>
        <p:spPr>
          <a:xfrm>
            <a:off x="2442777" y="3759756"/>
            <a:ext cx="586097"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Sexism</a:t>
            </a:r>
          </a:p>
        </p:txBody>
      </p:sp>
      <p:sp>
        <p:nvSpPr>
          <p:cNvPr id="350" name="TextBox 25"/>
          <p:cNvSpPr txBox="1"/>
          <p:nvPr/>
        </p:nvSpPr>
        <p:spPr>
          <a:xfrm>
            <a:off x="2220594" y="4543967"/>
            <a:ext cx="683502" cy="29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Racism</a:t>
            </a:r>
          </a:p>
        </p:txBody>
      </p:sp>
      <p:sp>
        <p:nvSpPr>
          <p:cNvPr id="351" name="TextBox 26"/>
          <p:cNvSpPr txBox="1"/>
          <p:nvPr/>
        </p:nvSpPr>
        <p:spPr>
          <a:xfrm>
            <a:off x="3507631" y="6070353"/>
            <a:ext cx="921284"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Covid-19</a:t>
            </a:r>
          </a:p>
        </p:txBody>
      </p:sp>
      <p:sp>
        <p:nvSpPr>
          <p:cNvPr id="352" name="TextBox 27"/>
          <p:cNvSpPr txBox="1"/>
          <p:nvPr/>
        </p:nvSpPr>
        <p:spPr>
          <a:xfrm>
            <a:off x="6368427" y="2206413"/>
            <a:ext cx="1260507"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Church and State</a:t>
            </a:r>
          </a:p>
        </p:txBody>
      </p:sp>
      <p:sp>
        <p:nvSpPr>
          <p:cNvPr id="353" name="TextBox 28"/>
          <p:cNvSpPr txBox="1"/>
          <p:nvPr/>
        </p:nvSpPr>
        <p:spPr>
          <a:xfrm>
            <a:off x="7337426" y="2498072"/>
            <a:ext cx="1565306"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Conspiracy Theories</a:t>
            </a:r>
          </a:p>
        </p:txBody>
      </p:sp>
      <p:sp>
        <p:nvSpPr>
          <p:cNvPr id="354" name="TextBox 29"/>
          <p:cNvSpPr txBox="1"/>
          <p:nvPr/>
        </p:nvSpPr>
        <p:spPr>
          <a:xfrm>
            <a:off x="2796008" y="5356736"/>
            <a:ext cx="870066" cy="29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The Papacy</a:t>
            </a:r>
          </a:p>
        </p:txBody>
      </p:sp>
      <p:sp>
        <p:nvSpPr>
          <p:cNvPr id="355" name="TextBox 30"/>
          <p:cNvSpPr txBox="1"/>
          <p:nvPr/>
        </p:nvSpPr>
        <p:spPr>
          <a:xfrm>
            <a:off x="6764116" y="5876673"/>
            <a:ext cx="1657507"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The King of the South</a:t>
            </a:r>
          </a:p>
        </p:txBody>
      </p:sp>
      <p:sp>
        <p:nvSpPr>
          <p:cNvPr id="356" name="TextBox 31"/>
          <p:cNvSpPr txBox="1"/>
          <p:nvPr/>
        </p:nvSpPr>
        <p:spPr>
          <a:xfrm>
            <a:off x="8212512" y="3757152"/>
            <a:ext cx="1071116"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Disinformation</a:t>
            </a:r>
          </a:p>
        </p:txBody>
      </p:sp>
      <p:sp>
        <p:nvSpPr>
          <p:cNvPr id="357" name="TextBox 32"/>
          <p:cNvSpPr txBox="1"/>
          <p:nvPr/>
        </p:nvSpPr>
        <p:spPr>
          <a:xfrm>
            <a:off x="8793789" y="4395399"/>
            <a:ext cx="1826911"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Not loving  our neighbours</a:t>
            </a:r>
          </a:p>
        </p:txBody>
      </p:sp>
      <p:sp>
        <p:nvSpPr>
          <p:cNvPr id="358" name="TextBox 33"/>
          <p:cNvSpPr txBox="1"/>
          <p:nvPr/>
        </p:nvSpPr>
        <p:spPr>
          <a:xfrm>
            <a:off x="3385951" y="2254158"/>
            <a:ext cx="921283"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Indifference</a:t>
            </a:r>
          </a:p>
        </p:txBody>
      </p:sp>
      <p:pic>
        <p:nvPicPr>
          <p:cNvPr id="359" name="Graphic 39" descr="Graphic 39"/>
          <p:cNvPicPr>
            <a:picLocks noChangeAspect="1"/>
          </p:cNvPicPr>
          <p:nvPr/>
        </p:nvPicPr>
        <p:blipFill>
          <a:blip r:embed="rId3"/>
          <a:stretch>
            <a:fillRect/>
          </a:stretch>
        </p:blipFill>
        <p:spPr>
          <a:xfrm>
            <a:off x="1870598" y="2728578"/>
            <a:ext cx="279932" cy="279932"/>
          </a:xfrm>
          <a:prstGeom prst="rect">
            <a:avLst/>
          </a:prstGeom>
          <a:ln w="12700">
            <a:miter lim="400000"/>
          </a:ln>
        </p:spPr>
      </p:pic>
      <p:pic>
        <p:nvPicPr>
          <p:cNvPr id="360" name="Graphic 40" descr="Graphic 40"/>
          <p:cNvPicPr>
            <a:picLocks noChangeAspect="1"/>
          </p:cNvPicPr>
          <p:nvPr/>
        </p:nvPicPr>
        <p:blipFill>
          <a:blip r:embed="rId3"/>
          <a:stretch>
            <a:fillRect/>
          </a:stretch>
        </p:blipFill>
        <p:spPr>
          <a:xfrm>
            <a:off x="1890852" y="4548921"/>
            <a:ext cx="279932" cy="279932"/>
          </a:xfrm>
          <a:prstGeom prst="rect">
            <a:avLst/>
          </a:prstGeom>
          <a:ln w="12700">
            <a:miter lim="400000"/>
          </a:ln>
        </p:spPr>
      </p:pic>
      <p:pic>
        <p:nvPicPr>
          <p:cNvPr id="361" name="Graphic 41" descr="Graphic 41"/>
          <p:cNvPicPr>
            <a:picLocks noChangeAspect="1"/>
          </p:cNvPicPr>
          <p:nvPr/>
        </p:nvPicPr>
        <p:blipFill>
          <a:blip r:embed="rId3"/>
          <a:stretch>
            <a:fillRect/>
          </a:stretch>
        </p:blipFill>
        <p:spPr>
          <a:xfrm>
            <a:off x="3273640" y="5997233"/>
            <a:ext cx="279932" cy="279932"/>
          </a:xfrm>
          <a:prstGeom prst="rect">
            <a:avLst/>
          </a:prstGeom>
          <a:ln w="12700">
            <a:miter lim="400000"/>
          </a:ln>
        </p:spPr>
      </p:pic>
      <p:pic>
        <p:nvPicPr>
          <p:cNvPr id="362" name="Graphic 42" descr="Graphic 42"/>
          <p:cNvPicPr>
            <a:picLocks noChangeAspect="1"/>
          </p:cNvPicPr>
          <p:nvPr/>
        </p:nvPicPr>
        <p:blipFill>
          <a:blip r:embed="rId3"/>
          <a:stretch>
            <a:fillRect/>
          </a:stretch>
        </p:blipFill>
        <p:spPr>
          <a:xfrm>
            <a:off x="3139563" y="2273166"/>
            <a:ext cx="279932" cy="279932"/>
          </a:xfrm>
          <a:prstGeom prst="rect">
            <a:avLst/>
          </a:prstGeom>
          <a:ln w="12700">
            <a:miter lim="400000"/>
          </a:ln>
        </p:spPr>
      </p:pic>
      <p:pic>
        <p:nvPicPr>
          <p:cNvPr id="363" name="Graphic 43" descr="Graphic 43"/>
          <p:cNvPicPr>
            <a:picLocks noChangeAspect="1"/>
          </p:cNvPicPr>
          <p:nvPr/>
        </p:nvPicPr>
        <p:blipFill>
          <a:blip r:embed="rId3"/>
          <a:stretch>
            <a:fillRect/>
          </a:stretch>
        </p:blipFill>
        <p:spPr>
          <a:xfrm>
            <a:off x="2511406" y="5314741"/>
            <a:ext cx="279932" cy="279932"/>
          </a:xfrm>
          <a:prstGeom prst="rect">
            <a:avLst/>
          </a:prstGeom>
          <a:ln w="12700">
            <a:miter lim="400000"/>
          </a:ln>
        </p:spPr>
      </p:pic>
      <p:pic>
        <p:nvPicPr>
          <p:cNvPr id="364" name="Graphic 44" descr="Graphic 44"/>
          <p:cNvPicPr>
            <a:picLocks noChangeAspect="1"/>
          </p:cNvPicPr>
          <p:nvPr/>
        </p:nvPicPr>
        <p:blipFill>
          <a:blip r:embed="rId3"/>
          <a:stretch>
            <a:fillRect/>
          </a:stretch>
        </p:blipFill>
        <p:spPr>
          <a:xfrm>
            <a:off x="6158172" y="2183701"/>
            <a:ext cx="279932" cy="279932"/>
          </a:xfrm>
          <a:prstGeom prst="rect">
            <a:avLst/>
          </a:prstGeom>
          <a:ln w="12700">
            <a:miter lim="400000"/>
          </a:ln>
        </p:spPr>
      </p:pic>
      <p:pic>
        <p:nvPicPr>
          <p:cNvPr id="365" name="Graphic 45" descr="Graphic 45"/>
          <p:cNvPicPr>
            <a:picLocks noChangeAspect="1"/>
          </p:cNvPicPr>
          <p:nvPr/>
        </p:nvPicPr>
        <p:blipFill>
          <a:blip r:embed="rId3"/>
          <a:stretch>
            <a:fillRect/>
          </a:stretch>
        </p:blipFill>
        <p:spPr>
          <a:xfrm>
            <a:off x="7886862" y="3695498"/>
            <a:ext cx="279932" cy="279932"/>
          </a:xfrm>
          <a:prstGeom prst="rect">
            <a:avLst/>
          </a:prstGeom>
          <a:ln w="12700">
            <a:miter lim="400000"/>
          </a:ln>
        </p:spPr>
      </p:pic>
      <p:pic>
        <p:nvPicPr>
          <p:cNvPr id="366" name="Graphic 46" descr="Graphic 46"/>
          <p:cNvPicPr>
            <a:picLocks noChangeAspect="1"/>
          </p:cNvPicPr>
          <p:nvPr/>
        </p:nvPicPr>
        <p:blipFill>
          <a:blip r:embed="rId3"/>
          <a:stretch>
            <a:fillRect/>
          </a:stretch>
        </p:blipFill>
        <p:spPr>
          <a:xfrm>
            <a:off x="7050940" y="2442631"/>
            <a:ext cx="279932" cy="279932"/>
          </a:xfrm>
          <a:prstGeom prst="rect">
            <a:avLst/>
          </a:prstGeom>
          <a:ln w="12700">
            <a:miter lim="400000"/>
          </a:ln>
        </p:spPr>
      </p:pic>
      <p:pic>
        <p:nvPicPr>
          <p:cNvPr id="367" name="Graphic 47" descr="Graphic 47"/>
          <p:cNvPicPr>
            <a:picLocks noChangeAspect="1"/>
          </p:cNvPicPr>
          <p:nvPr/>
        </p:nvPicPr>
        <p:blipFill>
          <a:blip r:embed="rId3"/>
          <a:stretch>
            <a:fillRect/>
          </a:stretch>
        </p:blipFill>
        <p:spPr>
          <a:xfrm>
            <a:off x="8581751" y="4378545"/>
            <a:ext cx="279932" cy="279932"/>
          </a:xfrm>
          <a:prstGeom prst="rect">
            <a:avLst/>
          </a:prstGeom>
          <a:ln w="12700">
            <a:miter lim="400000"/>
          </a:ln>
        </p:spPr>
      </p:pic>
      <p:pic>
        <p:nvPicPr>
          <p:cNvPr id="368" name="Graphic 48" descr="Graphic 48"/>
          <p:cNvPicPr>
            <a:picLocks noChangeAspect="1"/>
          </p:cNvPicPr>
          <p:nvPr/>
        </p:nvPicPr>
        <p:blipFill>
          <a:blip r:embed="rId3"/>
          <a:stretch>
            <a:fillRect/>
          </a:stretch>
        </p:blipFill>
        <p:spPr>
          <a:xfrm>
            <a:off x="6525145" y="5848453"/>
            <a:ext cx="279932" cy="279932"/>
          </a:xfrm>
          <a:prstGeom prst="rect">
            <a:avLst/>
          </a:prstGeom>
          <a:ln w="12700">
            <a:miter lim="400000"/>
          </a:ln>
        </p:spPr>
      </p:pic>
      <p:pic>
        <p:nvPicPr>
          <p:cNvPr id="369" name="Graphic 50" descr="Graphic 50"/>
          <p:cNvPicPr>
            <a:picLocks noChangeAspect="1"/>
          </p:cNvPicPr>
          <p:nvPr/>
        </p:nvPicPr>
        <p:blipFill>
          <a:blip r:embed="rId3"/>
          <a:stretch>
            <a:fillRect/>
          </a:stretch>
        </p:blipFill>
        <p:spPr>
          <a:xfrm>
            <a:off x="6357599" y="1549399"/>
            <a:ext cx="335093" cy="335093"/>
          </a:xfrm>
          <a:prstGeom prst="rect">
            <a:avLst/>
          </a:prstGeom>
          <a:ln w="12700">
            <a:miter lim="400000"/>
          </a:ln>
        </p:spPr>
      </p:pic>
      <p:pic>
        <p:nvPicPr>
          <p:cNvPr id="370" name="Graphic 52" descr="Graphic 52"/>
          <p:cNvPicPr>
            <a:picLocks noChangeAspect="1"/>
          </p:cNvPicPr>
          <p:nvPr/>
        </p:nvPicPr>
        <p:blipFill>
          <a:blip r:embed="rId2"/>
          <a:stretch>
            <a:fillRect/>
          </a:stretch>
        </p:blipFill>
        <p:spPr>
          <a:xfrm>
            <a:off x="10278019" y="1502505"/>
            <a:ext cx="514453" cy="514453"/>
          </a:xfrm>
          <a:prstGeom prst="rect">
            <a:avLst/>
          </a:prstGeom>
          <a:ln w="12700">
            <a:miter lim="400000"/>
          </a:ln>
        </p:spPr>
      </p:pic>
      <p:sp>
        <p:nvSpPr>
          <p:cNvPr id="371" name="TextBox 53"/>
          <p:cNvSpPr txBox="1"/>
          <p:nvPr/>
        </p:nvSpPr>
        <p:spPr>
          <a:xfrm>
            <a:off x="6032484" y="3289131"/>
            <a:ext cx="1501272"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WWI and Spanish Flu</a:t>
            </a:r>
          </a:p>
        </p:txBody>
      </p:sp>
      <p:sp>
        <p:nvSpPr>
          <p:cNvPr id="372" name="TextBox 54"/>
          <p:cNvSpPr txBox="1"/>
          <p:nvPr/>
        </p:nvSpPr>
        <p:spPr>
          <a:xfrm>
            <a:off x="6292222" y="5117901"/>
            <a:ext cx="1254928"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Millerites History</a:t>
            </a:r>
          </a:p>
        </p:txBody>
      </p:sp>
      <p:pic>
        <p:nvPicPr>
          <p:cNvPr id="373" name="Graphic 55" descr="Graphic 55"/>
          <p:cNvPicPr>
            <a:picLocks noChangeAspect="1"/>
          </p:cNvPicPr>
          <p:nvPr/>
        </p:nvPicPr>
        <p:blipFill>
          <a:blip r:embed="rId2"/>
          <a:stretch>
            <a:fillRect/>
          </a:stretch>
        </p:blipFill>
        <p:spPr>
          <a:xfrm>
            <a:off x="5986764" y="4757761"/>
            <a:ext cx="514453" cy="514453"/>
          </a:xfrm>
          <a:prstGeom prst="rect">
            <a:avLst/>
          </a:prstGeom>
          <a:ln w="12700">
            <a:miter lim="400000"/>
          </a:ln>
        </p:spPr>
      </p:pic>
      <p:sp>
        <p:nvSpPr>
          <p:cNvPr id="374" name="TextBox 56"/>
          <p:cNvSpPr txBox="1"/>
          <p:nvPr/>
        </p:nvSpPr>
        <p:spPr>
          <a:xfrm>
            <a:off x="3581704" y="4376723"/>
            <a:ext cx="514491"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1260</a:t>
            </a:r>
          </a:p>
        </p:txBody>
      </p:sp>
      <p:pic>
        <p:nvPicPr>
          <p:cNvPr id="375" name="Graphic 57" descr="Graphic 57"/>
          <p:cNvPicPr>
            <a:picLocks noChangeAspect="1"/>
          </p:cNvPicPr>
          <p:nvPr/>
        </p:nvPicPr>
        <p:blipFill>
          <a:blip r:embed="rId2"/>
          <a:stretch>
            <a:fillRect/>
          </a:stretch>
        </p:blipFill>
        <p:spPr>
          <a:xfrm>
            <a:off x="3608272" y="3234247"/>
            <a:ext cx="514452" cy="514453"/>
          </a:xfrm>
          <a:prstGeom prst="rect">
            <a:avLst/>
          </a:prstGeom>
          <a:ln w="12700">
            <a:miter lim="400000"/>
          </a:ln>
        </p:spPr>
      </p:pic>
      <p:sp>
        <p:nvSpPr>
          <p:cNvPr id="376" name="TextBox 58"/>
          <p:cNvSpPr txBox="1"/>
          <p:nvPr/>
        </p:nvSpPr>
        <p:spPr>
          <a:xfrm>
            <a:off x="3567041" y="5042475"/>
            <a:ext cx="706995"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Pyrrhus</a:t>
            </a:r>
          </a:p>
        </p:txBody>
      </p:sp>
      <p:pic>
        <p:nvPicPr>
          <p:cNvPr id="377" name="Graphic 59" descr="Graphic 59"/>
          <p:cNvPicPr>
            <a:picLocks noChangeAspect="1"/>
          </p:cNvPicPr>
          <p:nvPr/>
        </p:nvPicPr>
        <p:blipFill>
          <a:blip r:embed="rId2"/>
          <a:stretch>
            <a:fillRect/>
          </a:stretch>
        </p:blipFill>
        <p:spPr>
          <a:xfrm>
            <a:off x="3590542" y="4619781"/>
            <a:ext cx="514453" cy="514453"/>
          </a:xfrm>
          <a:prstGeom prst="rect">
            <a:avLst/>
          </a:prstGeom>
          <a:ln w="12700">
            <a:miter lim="400000"/>
          </a:ln>
        </p:spPr>
      </p:pic>
      <p:pic>
        <p:nvPicPr>
          <p:cNvPr id="378" name="Graphic 60" descr="Graphic 60"/>
          <p:cNvPicPr>
            <a:picLocks noChangeAspect="1"/>
          </p:cNvPicPr>
          <p:nvPr/>
        </p:nvPicPr>
        <p:blipFill>
          <a:blip r:embed="rId2"/>
          <a:stretch>
            <a:fillRect/>
          </a:stretch>
        </p:blipFill>
        <p:spPr>
          <a:xfrm>
            <a:off x="3876002" y="5251013"/>
            <a:ext cx="545821" cy="611041"/>
          </a:xfrm>
          <a:prstGeom prst="rect">
            <a:avLst/>
          </a:prstGeom>
          <a:ln w="12700">
            <a:miter lim="400000"/>
          </a:ln>
        </p:spPr>
      </p:pic>
      <p:sp>
        <p:nvSpPr>
          <p:cNvPr id="379" name="TextBox 61"/>
          <p:cNvSpPr txBox="1"/>
          <p:nvPr/>
        </p:nvSpPr>
        <p:spPr>
          <a:xfrm>
            <a:off x="3063085" y="5718690"/>
            <a:ext cx="1260508"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Deborah and Jael</a:t>
            </a:r>
          </a:p>
        </p:txBody>
      </p:sp>
      <p:sp>
        <p:nvSpPr>
          <p:cNvPr id="380" name="TextBox 62"/>
          <p:cNvSpPr txBox="1"/>
          <p:nvPr/>
        </p:nvSpPr>
        <p:spPr>
          <a:xfrm>
            <a:off x="6524371" y="4526934"/>
            <a:ext cx="1565306"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Jews toward gentiles</a:t>
            </a:r>
          </a:p>
        </p:txBody>
      </p:sp>
      <p:pic>
        <p:nvPicPr>
          <p:cNvPr id="381" name="Graphic 63" descr="Graphic 63"/>
          <p:cNvPicPr>
            <a:picLocks noChangeAspect="1"/>
          </p:cNvPicPr>
          <p:nvPr/>
        </p:nvPicPr>
        <p:blipFill>
          <a:blip r:embed="rId2"/>
          <a:stretch>
            <a:fillRect/>
          </a:stretch>
        </p:blipFill>
        <p:spPr>
          <a:xfrm>
            <a:off x="6144695" y="4199058"/>
            <a:ext cx="514453" cy="514453"/>
          </a:xfrm>
          <a:prstGeom prst="rect">
            <a:avLst/>
          </a:prstGeom>
          <a:ln w="12700">
            <a:miter lim="400000"/>
          </a:ln>
        </p:spPr>
      </p:pic>
      <p:sp>
        <p:nvSpPr>
          <p:cNvPr id="382" name="TextBox 64"/>
          <p:cNvSpPr txBox="1"/>
          <p:nvPr/>
        </p:nvSpPr>
        <p:spPr>
          <a:xfrm>
            <a:off x="5730478" y="5567269"/>
            <a:ext cx="704964"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Empathy</a:t>
            </a:r>
          </a:p>
        </p:txBody>
      </p:sp>
      <p:pic>
        <p:nvPicPr>
          <p:cNvPr id="383" name="Graphic 65" descr="Graphic 65"/>
          <p:cNvPicPr>
            <a:picLocks noChangeAspect="1"/>
          </p:cNvPicPr>
          <p:nvPr/>
        </p:nvPicPr>
        <p:blipFill>
          <a:blip r:embed="rId2"/>
          <a:stretch>
            <a:fillRect/>
          </a:stretch>
        </p:blipFill>
        <p:spPr>
          <a:xfrm>
            <a:off x="5588727" y="5159561"/>
            <a:ext cx="514453" cy="514453"/>
          </a:xfrm>
          <a:prstGeom prst="rect">
            <a:avLst/>
          </a:prstGeom>
          <a:ln w="12700">
            <a:miter lim="400000"/>
          </a:ln>
        </p:spPr>
      </p:pic>
      <p:sp>
        <p:nvSpPr>
          <p:cNvPr id="384" name="TextBox 66"/>
          <p:cNvSpPr txBox="1"/>
          <p:nvPr/>
        </p:nvSpPr>
        <p:spPr>
          <a:xfrm>
            <a:off x="6317396" y="3886103"/>
            <a:ext cx="683501"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Slavery</a:t>
            </a:r>
          </a:p>
        </p:txBody>
      </p:sp>
      <p:pic>
        <p:nvPicPr>
          <p:cNvPr id="385" name="Graphic 67" descr="Graphic 67"/>
          <p:cNvPicPr>
            <a:picLocks noChangeAspect="1"/>
          </p:cNvPicPr>
          <p:nvPr/>
        </p:nvPicPr>
        <p:blipFill>
          <a:blip r:embed="rId2"/>
          <a:stretch>
            <a:fillRect/>
          </a:stretch>
        </p:blipFill>
        <p:spPr>
          <a:xfrm>
            <a:off x="6221426" y="3491524"/>
            <a:ext cx="514453" cy="514453"/>
          </a:xfrm>
          <a:prstGeom prst="rect">
            <a:avLst/>
          </a:prstGeom>
          <a:ln w="12700">
            <a:miter lim="400000"/>
          </a:ln>
        </p:spPr>
      </p:pic>
      <p:sp>
        <p:nvSpPr>
          <p:cNvPr id="386" name="TextBox 68"/>
          <p:cNvSpPr txBox="1"/>
          <p:nvPr/>
        </p:nvSpPr>
        <p:spPr>
          <a:xfrm>
            <a:off x="5170557" y="2688744"/>
            <a:ext cx="520374" cy="29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WW3</a:t>
            </a:r>
          </a:p>
        </p:txBody>
      </p:sp>
      <p:pic>
        <p:nvPicPr>
          <p:cNvPr id="387" name="Graphic 69" descr="Graphic 69"/>
          <p:cNvPicPr>
            <a:picLocks noChangeAspect="1"/>
          </p:cNvPicPr>
          <p:nvPr/>
        </p:nvPicPr>
        <p:blipFill>
          <a:blip r:embed="rId2"/>
          <a:stretch>
            <a:fillRect/>
          </a:stretch>
        </p:blipFill>
        <p:spPr>
          <a:xfrm>
            <a:off x="5156939" y="2236439"/>
            <a:ext cx="514453" cy="514453"/>
          </a:xfrm>
          <a:prstGeom prst="rect">
            <a:avLst/>
          </a:prstGeom>
          <a:ln w="12700">
            <a:miter lim="400000"/>
          </a:ln>
        </p:spPr>
      </p:pic>
      <p:sp>
        <p:nvSpPr>
          <p:cNvPr id="388" name="TextBox 70"/>
          <p:cNvSpPr txBox="1"/>
          <p:nvPr/>
        </p:nvSpPr>
        <p:spPr>
          <a:xfrm>
            <a:off x="3325248" y="2990444"/>
            <a:ext cx="1230423"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The Counterfeit</a:t>
            </a:r>
          </a:p>
        </p:txBody>
      </p:sp>
      <p:pic>
        <p:nvPicPr>
          <p:cNvPr id="389" name="Graphic 71" descr="Graphic 71"/>
          <p:cNvPicPr>
            <a:picLocks noChangeAspect="1"/>
          </p:cNvPicPr>
          <p:nvPr/>
        </p:nvPicPr>
        <p:blipFill>
          <a:blip r:embed="rId2"/>
          <a:stretch>
            <a:fillRect/>
          </a:stretch>
        </p:blipFill>
        <p:spPr>
          <a:xfrm>
            <a:off x="3897603" y="2533269"/>
            <a:ext cx="514453" cy="514453"/>
          </a:xfrm>
          <a:prstGeom prst="rect">
            <a:avLst/>
          </a:prstGeom>
          <a:ln w="12700">
            <a:miter lim="400000"/>
          </a:ln>
        </p:spPr>
      </p:pic>
      <p:pic>
        <p:nvPicPr>
          <p:cNvPr id="390" name="Graphic 73" descr="Graphic 73"/>
          <p:cNvPicPr>
            <a:picLocks noChangeAspect="1"/>
          </p:cNvPicPr>
          <p:nvPr/>
        </p:nvPicPr>
        <p:blipFill>
          <a:blip r:embed="rId2"/>
          <a:stretch>
            <a:fillRect/>
          </a:stretch>
        </p:blipFill>
        <p:spPr>
          <a:xfrm>
            <a:off x="3555951" y="3956515"/>
            <a:ext cx="514453" cy="514453"/>
          </a:xfrm>
          <a:prstGeom prst="rect">
            <a:avLst/>
          </a:prstGeom>
          <a:ln w="12700">
            <a:miter lim="400000"/>
          </a:ln>
        </p:spPr>
      </p:pic>
      <p:sp>
        <p:nvSpPr>
          <p:cNvPr id="391" name="TextBox 74"/>
          <p:cNvSpPr txBox="1"/>
          <p:nvPr/>
        </p:nvSpPr>
        <p:spPr>
          <a:xfrm>
            <a:off x="3524051" y="3675357"/>
            <a:ext cx="703901"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Equality</a:t>
            </a:r>
          </a:p>
        </p:txBody>
      </p:sp>
      <p:pic>
        <p:nvPicPr>
          <p:cNvPr id="392" name="Graphic 75" descr="Graphic 75"/>
          <p:cNvPicPr>
            <a:picLocks noChangeAspect="1"/>
          </p:cNvPicPr>
          <p:nvPr/>
        </p:nvPicPr>
        <p:blipFill>
          <a:blip r:embed="rId2"/>
          <a:stretch>
            <a:fillRect/>
          </a:stretch>
        </p:blipFill>
        <p:spPr>
          <a:xfrm>
            <a:off x="5727539" y="2433659"/>
            <a:ext cx="514453" cy="514453"/>
          </a:xfrm>
          <a:prstGeom prst="rect">
            <a:avLst/>
          </a:prstGeom>
          <a:ln w="12700">
            <a:miter lim="400000"/>
          </a:ln>
        </p:spPr>
      </p:pic>
      <p:sp>
        <p:nvSpPr>
          <p:cNvPr id="393" name="TextBox 76"/>
          <p:cNvSpPr txBox="1"/>
          <p:nvPr/>
        </p:nvSpPr>
        <p:spPr>
          <a:xfrm>
            <a:off x="6030484" y="2752437"/>
            <a:ext cx="1501272"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History of Vaccines</a:t>
            </a:r>
          </a:p>
        </p:txBody>
      </p:sp>
      <p:pic>
        <p:nvPicPr>
          <p:cNvPr id="394" name="Graphic 77" descr="Graphic 77"/>
          <p:cNvPicPr>
            <a:picLocks noChangeAspect="1"/>
          </p:cNvPicPr>
          <p:nvPr/>
        </p:nvPicPr>
        <p:blipFill>
          <a:blip r:embed="rId2"/>
          <a:stretch>
            <a:fillRect/>
          </a:stretch>
        </p:blipFill>
        <p:spPr>
          <a:xfrm>
            <a:off x="4484630" y="2208234"/>
            <a:ext cx="514453" cy="514453"/>
          </a:xfrm>
          <a:prstGeom prst="rect">
            <a:avLst/>
          </a:prstGeom>
          <a:ln w="12700">
            <a:miter lim="400000"/>
          </a:ln>
        </p:spPr>
      </p:pic>
      <p:sp>
        <p:nvSpPr>
          <p:cNvPr id="395" name="TextBox 78"/>
          <p:cNvSpPr txBox="1"/>
          <p:nvPr/>
        </p:nvSpPr>
        <p:spPr>
          <a:xfrm>
            <a:off x="4431654" y="2637674"/>
            <a:ext cx="620405"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Acts 27</a:t>
            </a:r>
          </a:p>
        </p:txBody>
      </p:sp>
      <p:sp>
        <p:nvSpPr>
          <p:cNvPr id="396" name="TextBox 79"/>
          <p:cNvSpPr txBox="1"/>
          <p:nvPr/>
        </p:nvSpPr>
        <p:spPr>
          <a:xfrm>
            <a:off x="8627471" y="5061584"/>
            <a:ext cx="1604830"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SDA&amp;USA misleading</a:t>
            </a:r>
          </a:p>
        </p:txBody>
      </p:sp>
      <p:pic>
        <p:nvPicPr>
          <p:cNvPr id="397" name="Graphic 80" descr="Graphic 80"/>
          <p:cNvPicPr>
            <a:picLocks noChangeAspect="1"/>
          </p:cNvPicPr>
          <p:nvPr/>
        </p:nvPicPr>
        <p:blipFill>
          <a:blip r:embed="rId3"/>
          <a:stretch>
            <a:fillRect/>
          </a:stretch>
        </p:blipFill>
        <p:spPr>
          <a:xfrm>
            <a:off x="8439171" y="5025121"/>
            <a:ext cx="279932" cy="279932"/>
          </a:xfrm>
          <a:prstGeom prst="rect">
            <a:avLst/>
          </a:prstGeom>
          <a:ln w="12700">
            <a:miter lim="400000"/>
          </a:ln>
        </p:spPr>
      </p:pic>
      <p:pic>
        <p:nvPicPr>
          <p:cNvPr id="398" name="Graphic 81" descr="Graphic 81"/>
          <p:cNvPicPr>
            <a:picLocks noChangeAspect="1"/>
          </p:cNvPicPr>
          <p:nvPr/>
        </p:nvPicPr>
        <p:blipFill>
          <a:blip r:embed="rId2"/>
          <a:stretch>
            <a:fillRect/>
          </a:stretch>
        </p:blipFill>
        <p:spPr>
          <a:xfrm>
            <a:off x="5129214" y="5381421"/>
            <a:ext cx="514453" cy="514453"/>
          </a:xfrm>
          <a:prstGeom prst="rect">
            <a:avLst/>
          </a:prstGeom>
          <a:ln w="12700">
            <a:miter lim="400000"/>
          </a:ln>
        </p:spPr>
      </p:pic>
      <p:sp>
        <p:nvSpPr>
          <p:cNvPr id="399" name="TextBox 82"/>
          <p:cNvSpPr txBox="1"/>
          <p:nvPr/>
        </p:nvSpPr>
        <p:spPr>
          <a:xfrm>
            <a:off x="5007076" y="5831301"/>
            <a:ext cx="1254928"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Parable Teaching</a:t>
            </a:r>
          </a:p>
        </p:txBody>
      </p:sp>
      <p:pic>
        <p:nvPicPr>
          <p:cNvPr id="400" name="Graphic 83" descr="Graphic 83"/>
          <p:cNvPicPr>
            <a:picLocks noChangeAspect="1"/>
          </p:cNvPicPr>
          <p:nvPr/>
        </p:nvPicPr>
        <p:blipFill>
          <a:blip r:embed="rId3"/>
          <a:stretch>
            <a:fillRect/>
          </a:stretch>
        </p:blipFill>
        <p:spPr>
          <a:xfrm>
            <a:off x="2987581" y="4839218"/>
            <a:ext cx="279932" cy="279932"/>
          </a:xfrm>
          <a:prstGeom prst="rect">
            <a:avLst/>
          </a:prstGeom>
          <a:ln w="12700">
            <a:miter lim="400000"/>
          </a:ln>
        </p:spPr>
      </p:pic>
      <p:sp>
        <p:nvSpPr>
          <p:cNvPr id="401" name="TextBox 84"/>
          <p:cNvSpPr txBox="1"/>
          <p:nvPr/>
        </p:nvSpPr>
        <p:spPr>
          <a:xfrm>
            <a:off x="2366881" y="4872354"/>
            <a:ext cx="683501" cy="29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Civil War</a:t>
            </a:r>
          </a:p>
        </p:txBody>
      </p:sp>
      <p:pic>
        <p:nvPicPr>
          <p:cNvPr id="402" name="Graphic 85" descr="Graphic 85"/>
          <p:cNvPicPr>
            <a:picLocks noChangeAspect="1"/>
          </p:cNvPicPr>
          <p:nvPr/>
        </p:nvPicPr>
        <p:blipFill>
          <a:blip r:embed="rId3"/>
          <a:stretch>
            <a:fillRect/>
          </a:stretch>
        </p:blipFill>
        <p:spPr>
          <a:xfrm>
            <a:off x="7797703" y="3041358"/>
            <a:ext cx="279932" cy="279932"/>
          </a:xfrm>
          <a:prstGeom prst="rect">
            <a:avLst/>
          </a:prstGeom>
          <a:ln w="12700">
            <a:miter lim="400000"/>
          </a:ln>
        </p:spPr>
      </p:pic>
      <p:sp>
        <p:nvSpPr>
          <p:cNvPr id="403" name="TextBox 86"/>
          <p:cNvSpPr txBox="1"/>
          <p:nvPr/>
        </p:nvSpPr>
        <p:spPr>
          <a:xfrm>
            <a:off x="8105120" y="3095294"/>
            <a:ext cx="1071115"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WWI + WWII</a:t>
            </a:r>
          </a:p>
        </p:txBody>
      </p:sp>
      <p:pic>
        <p:nvPicPr>
          <p:cNvPr id="404" name="Graphic 87" descr="Graphic 87"/>
          <p:cNvPicPr>
            <a:picLocks noChangeAspect="1"/>
          </p:cNvPicPr>
          <p:nvPr/>
        </p:nvPicPr>
        <p:blipFill>
          <a:blip r:embed="rId2"/>
          <a:stretch>
            <a:fillRect/>
          </a:stretch>
        </p:blipFill>
        <p:spPr>
          <a:xfrm>
            <a:off x="4563219" y="5389936"/>
            <a:ext cx="514453" cy="514453"/>
          </a:xfrm>
          <a:prstGeom prst="rect">
            <a:avLst/>
          </a:prstGeom>
          <a:ln w="12700">
            <a:miter lim="400000"/>
          </a:ln>
        </p:spPr>
      </p:pic>
      <p:sp>
        <p:nvSpPr>
          <p:cNvPr id="405" name="TextBox 88"/>
          <p:cNvSpPr txBox="1"/>
          <p:nvPr/>
        </p:nvSpPr>
        <p:spPr>
          <a:xfrm>
            <a:off x="4168443" y="5862053"/>
            <a:ext cx="1119109"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Dictatorship</a:t>
            </a:r>
          </a:p>
        </p:txBody>
      </p:sp>
      <p:pic>
        <p:nvPicPr>
          <p:cNvPr id="406" name="Graphic 89" descr="Graphic 89"/>
          <p:cNvPicPr>
            <a:picLocks noChangeAspect="1"/>
          </p:cNvPicPr>
          <p:nvPr/>
        </p:nvPicPr>
        <p:blipFill>
          <a:blip r:embed="rId3"/>
          <a:stretch>
            <a:fillRect/>
          </a:stretch>
        </p:blipFill>
        <p:spPr>
          <a:xfrm>
            <a:off x="925244" y="3340053"/>
            <a:ext cx="279932" cy="279932"/>
          </a:xfrm>
          <a:prstGeom prst="rect">
            <a:avLst/>
          </a:prstGeom>
          <a:ln w="12700">
            <a:miter lim="400000"/>
          </a:ln>
        </p:spPr>
      </p:pic>
      <p:sp>
        <p:nvSpPr>
          <p:cNvPr id="407" name="TextBox 90"/>
          <p:cNvSpPr txBox="1"/>
          <p:nvPr/>
        </p:nvSpPr>
        <p:spPr>
          <a:xfrm>
            <a:off x="1194794" y="3400133"/>
            <a:ext cx="1115646"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Conservatism</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itle 1"/>
          <p:cNvSpPr txBox="1">
            <a:spLocks noGrp="1"/>
          </p:cNvSpPr>
          <p:nvPr>
            <p:ph type="title"/>
          </p:nvPr>
        </p:nvSpPr>
        <p:spPr>
          <a:xfrm>
            <a:off x="1065211" y="304800"/>
            <a:ext cx="10058404" cy="1219200"/>
          </a:xfrm>
          <a:prstGeom prst="rect">
            <a:avLst/>
          </a:prstGeom>
        </p:spPr>
        <p:txBody>
          <a:bodyPr/>
          <a:lstStyle/>
          <a:p>
            <a:r>
              <a:t>Show Empathy. Help your friends with their concerns</a:t>
            </a:r>
          </a:p>
        </p:txBody>
      </p:sp>
      <p:sp>
        <p:nvSpPr>
          <p:cNvPr id="410" name="Slide Number Placeholder 3"/>
          <p:cNvSpPr txBox="1">
            <a:spLocks noGrp="1"/>
          </p:cNvSpPr>
          <p:nvPr>
            <p:ph type="sldNum" sz="quarter" idx="2"/>
          </p:nvPr>
        </p:nvSpPr>
        <p:spPr>
          <a:xfrm>
            <a:off x="1065212" y="5975128"/>
            <a:ext cx="225331"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pic>
        <p:nvPicPr>
          <p:cNvPr id="411" name="Graphic 5" descr="Graphic 5"/>
          <p:cNvPicPr>
            <a:picLocks noChangeAspect="1"/>
          </p:cNvPicPr>
          <p:nvPr/>
        </p:nvPicPr>
        <p:blipFill>
          <a:blip r:embed="rId2"/>
          <a:stretch>
            <a:fillRect/>
          </a:stretch>
        </p:blipFill>
        <p:spPr>
          <a:xfrm>
            <a:off x="2954592" y="3314698"/>
            <a:ext cx="914401" cy="914401"/>
          </a:xfrm>
          <a:prstGeom prst="rect">
            <a:avLst/>
          </a:prstGeom>
          <a:ln w="12700">
            <a:miter lim="400000"/>
          </a:ln>
        </p:spPr>
      </p:pic>
      <p:pic>
        <p:nvPicPr>
          <p:cNvPr id="412" name="Graphic 7" descr="Graphic 7"/>
          <p:cNvPicPr>
            <a:picLocks noChangeAspect="1"/>
          </p:cNvPicPr>
          <p:nvPr/>
        </p:nvPicPr>
        <p:blipFill>
          <a:blip r:embed="rId3"/>
          <a:stretch>
            <a:fillRect/>
          </a:stretch>
        </p:blipFill>
        <p:spPr>
          <a:xfrm>
            <a:off x="4792612" y="2009469"/>
            <a:ext cx="914401" cy="914401"/>
          </a:xfrm>
          <a:prstGeom prst="rect">
            <a:avLst/>
          </a:prstGeom>
          <a:ln w="12700">
            <a:miter lim="400000"/>
          </a:ln>
        </p:spPr>
      </p:pic>
      <p:pic>
        <p:nvPicPr>
          <p:cNvPr id="413" name="Graphic 9" descr="Graphic 9"/>
          <p:cNvPicPr>
            <a:picLocks noChangeAspect="1"/>
          </p:cNvPicPr>
          <p:nvPr/>
        </p:nvPicPr>
        <p:blipFill>
          <a:blip r:embed="rId4"/>
          <a:stretch>
            <a:fillRect/>
          </a:stretch>
        </p:blipFill>
        <p:spPr>
          <a:xfrm>
            <a:off x="8411496" y="1844162"/>
            <a:ext cx="914401" cy="914401"/>
          </a:xfrm>
          <a:prstGeom prst="rect">
            <a:avLst/>
          </a:prstGeom>
          <a:ln w="12700">
            <a:miter lim="400000"/>
          </a:ln>
        </p:spPr>
      </p:pic>
      <p:pic>
        <p:nvPicPr>
          <p:cNvPr id="414" name="Graphic 11" descr="Graphic 11"/>
          <p:cNvPicPr>
            <a:picLocks noChangeAspect="1"/>
          </p:cNvPicPr>
          <p:nvPr/>
        </p:nvPicPr>
        <p:blipFill>
          <a:blip r:embed="rId5"/>
          <a:stretch>
            <a:fillRect/>
          </a:stretch>
        </p:blipFill>
        <p:spPr>
          <a:xfrm>
            <a:off x="1201993" y="1960921"/>
            <a:ext cx="914401" cy="914401"/>
          </a:xfrm>
          <a:prstGeom prst="rect">
            <a:avLst/>
          </a:prstGeom>
          <a:ln w="12700">
            <a:miter lim="400000"/>
          </a:ln>
        </p:spPr>
      </p:pic>
      <p:grpSp>
        <p:nvGrpSpPr>
          <p:cNvPr id="417" name="Speech Bubble: Oval 12"/>
          <p:cNvGrpSpPr/>
          <p:nvPr/>
        </p:nvGrpSpPr>
        <p:grpSpPr>
          <a:xfrm>
            <a:off x="1775952" y="1654891"/>
            <a:ext cx="1440427" cy="646472"/>
            <a:chOff x="0" y="0"/>
            <a:chExt cx="1440426" cy="646471"/>
          </a:xfrm>
        </p:grpSpPr>
        <p:sp>
          <p:nvSpPr>
            <p:cNvPr id="415" name="Quote Bubble"/>
            <p:cNvSpPr/>
            <p:nvPr/>
          </p:nvSpPr>
          <p:spPr>
            <a:xfrm>
              <a:off x="0" y="0"/>
              <a:ext cx="1440427" cy="646472"/>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416" name="But it hurts."/>
            <p:cNvSpPr txBox="1"/>
            <p:nvPr/>
          </p:nvSpPr>
          <p:spPr>
            <a:xfrm>
              <a:off x="263015" y="176867"/>
              <a:ext cx="914396" cy="292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a:lvl1pPr>
            </a:lstStyle>
            <a:p>
              <a:r>
                <a:t>But it hurts.</a:t>
              </a:r>
            </a:p>
          </p:txBody>
        </p:sp>
      </p:grpSp>
      <p:grpSp>
        <p:nvGrpSpPr>
          <p:cNvPr id="420" name="Speech Bubble: Oval 13"/>
          <p:cNvGrpSpPr/>
          <p:nvPr/>
        </p:nvGrpSpPr>
        <p:grpSpPr>
          <a:xfrm>
            <a:off x="3532240" y="3113140"/>
            <a:ext cx="1619865" cy="646472"/>
            <a:chOff x="0" y="0"/>
            <a:chExt cx="1619864" cy="646471"/>
          </a:xfrm>
        </p:grpSpPr>
        <p:sp>
          <p:nvSpPr>
            <p:cNvPr id="418" name="Quote Bubble"/>
            <p:cNvSpPr/>
            <p:nvPr/>
          </p:nvSpPr>
          <p:spPr>
            <a:xfrm>
              <a:off x="0" y="0"/>
              <a:ext cx="1619865" cy="646472"/>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419" name="And if I get sick?"/>
            <p:cNvSpPr txBox="1"/>
            <p:nvPr/>
          </p:nvSpPr>
          <p:spPr>
            <a:xfrm>
              <a:off x="289293" y="176867"/>
              <a:ext cx="1041278" cy="292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a:lvl1pPr>
            </a:lstStyle>
            <a:p>
              <a:r>
                <a:t>And if I get sick?</a:t>
              </a:r>
            </a:p>
          </p:txBody>
        </p:sp>
      </p:grpSp>
      <p:grpSp>
        <p:nvGrpSpPr>
          <p:cNvPr id="423" name="Speech Bubble: Oval 14"/>
          <p:cNvGrpSpPr/>
          <p:nvPr/>
        </p:nvGrpSpPr>
        <p:grpSpPr>
          <a:xfrm>
            <a:off x="5284480" y="1672098"/>
            <a:ext cx="1619865" cy="646472"/>
            <a:chOff x="0" y="0"/>
            <a:chExt cx="1619864" cy="646471"/>
          </a:xfrm>
        </p:grpSpPr>
        <p:sp>
          <p:nvSpPr>
            <p:cNvPr id="421" name="Quote Bubble"/>
            <p:cNvSpPr/>
            <p:nvPr/>
          </p:nvSpPr>
          <p:spPr>
            <a:xfrm>
              <a:off x="0" y="0"/>
              <a:ext cx="1619865" cy="646472"/>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422" name="But I eat healthy."/>
            <p:cNvSpPr txBox="1"/>
            <p:nvPr/>
          </p:nvSpPr>
          <p:spPr>
            <a:xfrm>
              <a:off x="289293" y="176867"/>
              <a:ext cx="1041278" cy="292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a:lvl1pPr>
            </a:lstStyle>
            <a:p>
              <a:r>
                <a:t>But I eat healthy.</a:t>
              </a:r>
            </a:p>
          </p:txBody>
        </p:sp>
      </p:grpSp>
      <p:grpSp>
        <p:nvGrpSpPr>
          <p:cNvPr id="426" name="Speech Bubble: Oval 15"/>
          <p:cNvGrpSpPr/>
          <p:nvPr/>
        </p:nvGrpSpPr>
        <p:grpSpPr>
          <a:xfrm>
            <a:off x="8938035" y="1600814"/>
            <a:ext cx="1619865" cy="646472"/>
            <a:chOff x="0" y="0"/>
            <a:chExt cx="1619864" cy="646471"/>
          </a:xfrm>
        </p:grpSpPr>
        <p:sp>
          <p:nvSpPr>
            <p:cNvPr id="424" name="Quote Bubble"/>
            <p:cNvSpPr/>
            <p:nvPr/>
          </p:nvSpPr>
          <p:spPr>
            <a:xfrm>
              <a:off x="0" y="0"/>
              <a:ext cx="1619865" cy="646472"/>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425" name="What about the chemicals?"/>
            <p:cNvSpPr txBox="1"/>
            <p:nvPr/>
          </p:nvSpPr>
          <p:spPr>
            <a:xfrm>
              <a:off x="289293" y="75267"/>
              <a:ext cx="1041278" cy="495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a:lvl1pPr>
            </a:lstStyle>
            <a:p>
              <a:r>
                <a:t>What about the chemicals?</a:t>
              </a:r>
            </a:p>
          </p:txBody>
        </p:sp>
      </p:grpSp>
      <p:pic>
        <p:nvPicPr>
          <p:cNvPr id="427" name="Graphic 16" descr="Graphic 16"/>
          <p:cNvPicPr>
            <a:picLocks noChangeAspect="1"/>
          </p:cNvPicPr>
          <p:nvPr/>
        </p:nvPicPr>
        <p:blipFill>
          <a:blip r:embed="rId4"/>
          <a:stretch>
            <a:fillRect/>
          </a:stretch>
        </p:blipFill>
        <p:spPr>
          <a:xfrm>
            <a:off x="4533286" y="4950542"/>
            <a:ext cx="914401" cy="914401"/>
          </a:xfrm>
          <a:prstGeom prst="rect">
            <a:avLst/>
          </a:prstGeom>
          <a:ln w="12700">
            <a:miter lim="400000"/>
          </a:ln>
        </p:spPr>
      </p:pic>
      <p:grpSp>
        <p:nvGrpSpPr>
          <p:cNvPr id="430" name="Speech Bubble: Oval 17"/>
          <p:cNvGrpSpPr/>
          <p:nvPr/>
        </p:nvGrpSpPr>
        <p:grpSpPr>
          <a:xfrm>
            <a:off x="5045176" y="4633338"/>
            <a:ext cx="1859170" cy="1041905"/>
            <a:chOff x="0" y="0"/>
            <a:chExt cx="1619864" cy="902335"/>
          </a:xfrm>
        </p:grpSpPr>
        <p:sp>
          <p:nvSpPr>
            <p:cNvPr id="428" name="Quote Bubble"/>
            <p:cNvSpPr/>
            <p:nvPr/>
          </p:nvSpPr>
          <p:spPr>
            <a:xfrm>
              <a:off x="0" y="127932"/>
              <a:ext cx="1619865" cy="646472"/>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429" name="No one is vaccinated in our family and we are fine."/>
            <p:cNvSpPr txBox="1"/>
            <p:nvPr/>
          </p:nvSpPr>
          <p:spPr>
            <a:xfrm>
              <a:off x="289293" y="0"/>
              <a:ext cx="1041278" cy="9023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a:lvl1pPr>
            </a:lstStyle>
            <a:p>
              <a:r>
                <a:rPr dirty="0"/>
                <a:t>No one is vaccinated in our family and we are fine.</a:t>
              </a:r>
            </a:p>
          </p:txBody>
        </p:sp>
      </p:grpSp>
      <p:pic>
        <p:nvPicPr>
          <p:cNvPr id="431" name="Graphic 18" descr="Graphic 18"/>
          <p:cNvPicPr>
            <a:picLocks noChangeAspect="1"/>
          </p:cNvPicPr>
          <p:nvPr/>
        </p:nvPicPr>
        <p:blipFill>
          <a:blip r:embed="rId2"/>
          <a:stretch>
            <a:fillRect/>
          </a:stretch>
        </p:blipFill>
        <p:spPr>
          <a:xfrm>
            <a:off x="934064" y="4950542"/>
            <a:ext cx="914401" cy="914401"/>
          </a:xfrm>
          <a:prstGeom prst="rect">
            <a:avLst/>
          </a:prstGeom>
          <a:ln w="12700">
            <a:miter lim="400000"/>
          </a:ln>
        </p:spPr>
      </p:pic>
      <p:grpSp>
        <p:nvGrpSpPr>
          <p:cNvPr id="434" name="Speech Bubble: Oval 19"/>
          <p:cNvGrpSpPr/>
          <p:nvPr/>
        </p:nvGrpSpPr>
        <p:grpSpPr>
          <a:xfrm>
            <a:off x="1530759" y="4729317"/>
            <a:ext cx="1619865" cy="646472"/>
            <a:chOff x="0" y="0"/>
            <a:chExt cx="1619864" cy="646471"/>
          </a:xfrm>
        </p:grpSpPr>
        <p:sp>
          <p:nvSpPr>
            <p:cNvPr id="432" name="Quote Bubble"/>
            <p:cNvSpPr/>
            <p:nvPr/>
          </p:nvSpPr>
          <p:spPr>
            <a:xfrm>
              <a:off x="0" y="0"/>
              <a:ext cx="1619865" cy="646472"/>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433" name="I heard it causes Autism."/>
            <p:cNvSpPr txBox="1"/>
            <p:nvPr/>
          </p:nvSpPr>
          <p:spPr>
            <a:xfrm>
              <a:off x="289293" y="75267"/>
              <a:ext cx="1041278" cy="495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a:lvl1pPr>
            </a:lstStyle>
            <a:p>
              <a:r>
                <a:t>I heard it causes Autism.</a:t>
              </a:r>
            </a:p>
          </p:txBody>
        </p:sp>
      </p:grpSp>
      <p:pic>
        <p:nvPicPr>
          <p:cNvPr id="435" name="Graphic 20" descr="Graphic 20"/>
          <p:cNvPicPr>
            <a:picLocks noChangeAspect="1"/>
          </p:cNvPicPr>
          <p:nvPr/>
        </p:nvPicPr>
        <p:blipFill>
          <a:blip r:embed="rId5"/>
          <a:stretch>
            <a:fillRect/>
          </a:stretch>
        </p:blipFill>
        <p:spPr>
          <a:xfrm>
            <a:off x="8411496" y="4918588"/>
            <a:ext cx="914401" cy="914401"/>
          </a:xfrm>
          <a:prstGeom prst="rect">
            <a:avLst/>
          </a:prstGeom>
          <a:ln w="12700">
            <a:miter lim="400000"/>
          </a:ln>
        </p:spPr>
      </p:pic>
      <p:grpSp>
        <p:nvGrpSpPr>
          <p:cNvPr id="438" name="Speech Bubble: Oval 21"/>
          <p:cNvGrpSpPr/>
          <p:nvPr/>
        </p:nvGrpSpPr>
        <p:grpSpPr>
          <a:xfrm>
            <a:off x="8868696" y="4343400"/>
            <a:ext cx="2074607" cy="916858"/>
            <a:chOff x="0" y="0"/>
            <a:chExt cx="2074605" cy="916857"/>
          </a:xfrm>
        </p:grpSpPr>
        <p:sp>
          <p:nvSpPr>
            <p:cNvPr id="436" name="Quote Bubble"/>
            <p:cNvSpPr/>
            <p:nvPr/>
          </p:nvSpPr>
          <p:spPr>
            <a:xfrm>
              <a:off x="0" y="0"/>
              <a:ext cx="2074606" cy="916858"/>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437" name="God says He will protect His children from diseases. Shouldn’t I trust Him?"/>
            <p:cNvSpPr txBox="1"/>
            <p:nvPr/>
          </p:nvSpPr>
          <p:spPr>
            <a:xfrm>
              <a:off x="355888" y="108861"/>
              <a:ext cx="1362829" cy="6991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a:lvl1pPr>
            </a:lstStyle>
            <a:p>
              <a:r>
                <a:t>God says He will protect His children from diseases. Shouldn’t I trust Him?</a:t>
              </a:r>
            </a:p>
          </p:txBody>
        </p:sp>
      </p:grpSp>
      <p:pic>
        <p:nvPicPr>
          <p:cNvPr id="439" name="Graphic 22" descr="Graphic 22"/>
          <p:cNvPicPr>
            <a:picLocks noChangeAspect="1"/>
          </p:cNvPicPr>
          <p:nvPr/>
        </p:nvPicPr>
        <p:blipFill>
          <a:blip r:embed="rId3"/>
          <a:stretch>
            <a:fillRect/>
          </a:stretch>
        </p:blipFill>
        <p:spPr>
          <a:xfrm>
            <a:off x="7005483" y="3314698"/>
            <a:ext cx="914401" cy="914401"/>
          </a:xfrm>
          <a:prstGeom prst="rect">
            <a:avLst/>
          </a:prstGeom>
          <a:ln w="12700">
            <a:miter lim="400000"/>
          </a:ln>
        </p:spPr>
      </p:pic>
      <p:grpSp>
        <p:nvGrpSpPr>
          <p:cNvPr id="442" name="Speech Bubble: Oval 23"/>
          <p:cNvGrpSpPr/>
          <p:nvPr/>
        </p:nvGrpSpPr>
        <p:grpSpPr>
          <a:xfrm>
            <a:off x="7495767" y="2896212"/>
            <a:ext cx="1913603" cy="836973"/>
            <a:chOff x="0" y="0"/>
            <a:chExt cx="1913601" cy="836971"/>
          </a:xfrm>
        </p:grpSpPr>
        <p:sp>
          <p:nvSpPr>
            <p:cNvPr id="440" name="Quote Bubble"/>
            <p:cNvSpPr/>
            <p:nvPr/>
          </p:nvSpPr>
          <p:spPr>
            <a:xfrm>
              <a:off x="0" y="0"/>
              <a:ext cx="1913602" cy="836972"/>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441" name="Most diseases don’t exist anymore, why do we need vaccination?"/>
            <p:cNvSpPr txBox="1"/>
            <p:nvPr/>
          </p:nvSpPr>
          <p:spPr>
            <a:xfrm>
              <a:off x="332310" y="68918"/>
              <a:ext cx="1248982" cy="6991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000"/>
              </a:lvl1pPr>
            </a:lstStyle>
            <a:p>
              <a:r>
                <a:t>Most diseases don’t exist anymore, why do we need vaccination?</a:t>
              </a: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itle 1"/>
          <p:cNvSpPr txBox="1">
            <a:spLocks noGrp="1"/>
          </p:cNvSpPr>
          <p:nvPr>
            <p:ph type="title"/>
          </p:nvPr>
        </p:nvSpPr>
        <p:spPr>
          <a:xfrm>
            <a:off x="1065211" y="304800"/>
            <a:ext cx="10058404" cy="1219200"/>
          </a:xfrm>
          <a:prstGeom prst="rect">
            <a:avLst/>
          </a:prstGeom>
        </p:spPr>
        <p:txBody>
          <a:bodyPr/>
          <a:lstStyle>
            <a:lvl1pPr algn="ctr"/>
          </a:lstStyle>
          <a:p>
            <a:r>
              <a:t>Play it safe!</a:t>
            </a:r>
          </a:p>
        </p:txBody>
      </p:sp>
      <p:sp>
        <p:nvSpPr>
          <p:cNvPr id="445" name="Slide Number Placeholder 3"/>
          <p:cNvSpPr txBox="1">
            <a:spLocks noGrp="1"/>
          </p:cNvSpPr>
          <p:nvPr>
            <p:ph type="sldNum" sz="quarter" idx="2"/>
          </p:nvPr>
        </p:nvSpPr>
        <p:spPr>
          <a:xfrm>
            <a:off x="1065212" y="5975128"/>
            <a:ext cx="233713"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446" name="Picture 6" descr="Picture 6"/>
          <p:cNvPicPr>
            <a:picLocks noChangeAspect="1"/>
          </p:cNvPicPr>
          <p:nvPr/>
        </p:nvPicPr>
        <p:blipFill>
          <a:blip r:embed="rId2"/>
          <a:stretch>
            <a:fillRect/>
          </a:stretch>
        </p:blipFill>
        <p:spPr>
          <a:xfrm>
            <a:off x="1847257" y="2271551"/>
            <a:ext cx="8497486" cy="2314899"/>
          </a:xfrm>
          <a:prstGeom prst="rect">
            <a:avLst/>
          </a:prstGeom>
          <a:ln w="12700">
            <a:miter lim="400000"/>
          </a:ln>
        </p:spPr>
      </p:pic>
      <p:sp>
        <p:nvSpPr>
          <p:cNvPr id="447" name="TextBox 7"/>
          <p:cNvSpPr txBox="1"/>
          <p:nvPr/>
        </p:nvSpPr>
        <p:spPr>
          <a:xfrm>
            <a:off x="1872933" y="5122605"/>
            <a:ext cx="8729683" cy="456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Only one person is wearing their mask properly. Explain why the others are not.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itle 1"/>
          <p:cNvSpPr txBox="1">
            <a:spLocks noGrp="1"/>
          </p:cNvSpPr>
          <p:nvPr>
            <p:ph type="title"/>
          </p:nvPr>
        </p:nvSpPr>
        <p:spPr>
          <a:xfrm>
            <a:off x="7492890" y="1330346"/>
            <a:ext cx="3840481" cy="2103122"/>
          </a:xfrm>
          <a:prstGeom prst="rect">
            <a:avLst/>
          </a:prstGeom>
        </p:spPr>
        <p:txBody>
          <a:bodyPr/>
          <a:lstStyle/>
          <a:p>
            <a:r>
              <a:t>Thank You and God bless!</a:t>
            </a:r>
          </a:p>
        </p:txBody>
      </p:sp>
      <p:pic>
        <p:nvPicPr>
          <p:cNvPr id="450" name="Picture 2" descr="Picture 2"/>
          <p:cNvPicPr>
            <a:picLocks noChangeAspect="1"/>
          </p:cNvPicPr>
          <p:nvPr/>
        </p:nvPicPr>
        <p:blipFill>
          <a:blip r:embed="rId2"/>
          <a:stretch>
            <a:fillRect/>
          </a:stretch>
        </p:blipFill>
        <p:spPr>
          <a:xfrm>
            <a:off x="856127" y="886120"/>
            <a:ext cx="5997160" cy="4741682"/>
          </a:xfrm>
          <a:prstGeom prst="rect">
            <a:avLst/>
          </a:prstGeom>
          <a:ln w="12700">
            <a:miter lim="400000"/>
          </a:ln>
        </p:spPr>
      </p:pic>
      <p:sp>
        <p:nvSpPr>
          <p:cNvPr id="451" name="Slide Number Placeholder 2"/>
          <p:cNvSpPr txBox="1">
            <a:spLocks noGrp="1"/>
          </p:cNvSpPr>
          <p:nvPr>
            <p:ph type="sldNum" sz="quarter" idx="2"/>
          </p:nvPr>
        </p:nvSpPr>
        <p:spPr>
          <a:xfrm>
            <a:off x="1065212" y="5975128"/>
            <a:ext cx="243492"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ooter Placeholder 4"/>
          <p:cNvSpPr txBox="1"/>
          <p:nvPr/>
        </p:nvSpPr>
        <p:spPr>
          <a:xfrm>
            <a:off x="1846224" y="6218078"/>
            <a:ext cx="7252057" cy="317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100"/>
            </a:lvl1pPr>
          </a:lstStyle>
          <a:p>
            <a:r>
              <a:t>* If your child is older, use the terms virologists, epidemiologists, and biochemistry specialists.</a:t>
            </a:r>
          </a:p>
        </p:txBody>
      </p:sp>
      <p:sp>
        <p:nvSpPr>
          <p:cNvPr id="255" name="Title 1"/>
          <p:cNvSpPr txBox="1">
            <a:spLocks noGrp="1"/>
          </p:cNvSpPr>
          <p:nvPr>
            <p:ph type="title"/>
          </p:nvPr>
        </p:nvSpPr>
        <p:spPr>
          <a:xfrm>
            <a:off x="1065211" y="304800"/>
            <a:ext cx="10058404" cy="1219200"/>
          </a:xfrm>
          <a:prstGeom prst="rect">
            <a:avLst/>
          </a:prstGeom>
        </p:spPr>
        <p:txBody>
          <a:bodyPr/>
          <a:lstStyle/>
          <a:p>
            <a:r>
              <a:t>The Pandemic</a:t>
            </a:r>
          </a:p>
        </p:txBody>
      </p:sp>
      <p:sp>
        <p:nvSpPr>
          <p:cNvPr id="256" name="Content Placeholder 2"/>
          <p:cNvSpPr txBox="1">
            <a:spLocks noGrp="1"/>
          </p:cNvSpPr>
          <p:nvPr>
            <p:ph type="body" sz="half" idx="1"/>
          </p:nvPr>
        </p:nvSpPr>
        <p:spPr>
          <a:xfrm>
            <a:off x="1065212" y="1825624"/>
            <a:ext cx="4954588" cy="4187954"/>
          </a:xfrm>
          <a:prstGeom prst="rect">
            <a:avLst/>
          </a:prstGeom>
        </p:spPr>
        <p:txBody>
          <a:bodyPr/>
          <a:lstStyle/>
          <a:p>
            <a:pPr>
              <a:lnSpc>
                <a:spcPct val="90000"/>
              </a:lnSpc>
              <a:defRPr sz="2000"/>
            </a:pPr>
            <a:r>
              <a:t>In November 2019 the first case of Covid-19 was declared.</a:t>
            </a:r>
          </a:p>
          <a:p>
            <a:pPr>
              <a:lnSpc>
                <a:spcPct val="90000"/>
              </a:lnSpc>
              <a:defRPr sz="2000"/>
            </a:pPr>
            <a:r>
              <a:t>Since then millions of people contracted the virus and many lost their lives.</a:t>
            </a:r>
          </a:p>
          <a:p>
            <a:pPr>
              <a:lnSpc>
                <a:spcPct val="90000"/>
              </a:lnSpc>
              <a:defRPr sz="2000"/>
            </a:pPr>
            <a:r>
              <a:t>However, by the end of the year 2020 a cure has been developed and approved. It is a vaccine developed by scientists*. </a:t>
            </a:r>
          </a:p>
          <a:p>
            <a:pPr>
              <a:lnSpc>
                <a:spcPct val="90000"/>
              </a:lnSpc>
              <a:defRPr sz="2000"/>
            </a:pPr>
            <a:r>
              <a:t>The distribution all over the world has already begun.</a:t>
            </a:r>
          </a:p>
        </p:txBody>
      </p:sp>
      <p:pic>
        <p:nvPicPr>
          <p:cNvPr id="257" name="Content Placeholder 6" descr="Content Placeholder 6"/>
          <p:cNvPicPr>
            <a:picLocks noChangeAspect="1"/>
          </p:cNvPicPr>
          <p:nvPr/>
        </p:nvPicPr>
        <p:blipFill>
          <a:blip r:embed="rId2"/>
          <a:stretch>
            <a:fillRect/>
          </a:stretch>
        </p:blipFill>
        <p:spPr>
          <a:xfrm>
            <a:off x="6172200" y="1825625"/>
            <a:ext cx="5095241" cy="3803016"/>
          </a:xfrm>
          <a:prstGeom prst="rect">
            <a:avLst/>
          </a:prstGeom>
          <a:ln w="12700">
            <a:miter lim="400000"/>
          </a:ln>
        </p:spPr>
      </p:pic>
      <p:sp>
        <p:nvSpPr>
          <p:cNvPr id="258" name="Slide Number Placeholder 3"/>
          <p:cNvSpPr txBox="1">
            <a:spLocks noGrp="1"/>
          </p:cNvSpPr>
          <p:nvPr>
            <p:ph type="sldNum" sz="quarter" idx="2"/>
          </p:nvPr>
        </p:nvSpPr>
        <p:spPr>
          <a:xfrm>
            <a:off x="1065212" y="5975128"/>
            <a:ext cx="195296"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itle 1"/>
          <p:cNvSpPr txBox="1">
            <a:spLocks noGrp="1"/>
          </p:cNvSpPr>
          <p:nvPr>
            <p:ph type="title"/>
          </p:nvPr>
        </p:nvSpPr>
        <p:spPr>
          <a:xfrm>
            <a:off x="1065211" y="304800"/>
            <a:ext cx="10058404" cy="1219200"/>
          </a:xfrm>
          <a:prstGeom prst="rect">
            <a:avLst/>
          </a:prstGeom>
        </p:spPr>
        <p:txBody>
          <a:bodyPr/>
          <a:lstStyle/>
          <a:p>
            <a:r>
              <a:t>Who is Corona?</a:t>
            </a:r>
          </a:p>
        </p:txBody>
      </p:sp>
      <p:sp>
        <p:nvSpPr>
          <p:cNvPr id="261" name="Content Placeholder 2"/>
          <p:cNvSpPr txBox="1">
            <a:spLocks noGrp="1"/>
          </p:cNvSpPr>
          <p:nvPr>
            <p:ph type="body" sz="half" idx="1"/>
          </p:nvPr>
        </p:nvSpPr>
        <p:spPr>
          <a:xfrm>
            <a:off x="188535" y="1825624"/>
            <a:ext cx="5831266" cy="4187954"/>
          </a:xfrm>
          <a:prstGeom prst="rect">
            <a:avLst/>
          </a:prstGeom>
        </p:spPr>
        <p:txBody>
          <a:bodyPr/>
          <a:lstStyle/>
          <a:p>
            <a:pPr>
              <a:lnSpc>
                <a:spcPct val="80000"/>
              </a:lnSpc>
              <a:defRPr sz="1300"/>
            </a:pPr>
            <a:r>
              <a:t>Corona is a virus so small that you need a microscope to see it. </a:t>
            </a:r>
          </a:p>
          <a:p>
            <a:pPr>
              <a:lnSpc>
                <a:spcPct val="80000"/>
              </a:lnSpc>
              <a:defRPr sz="1300"/>
            </a:pPr>
            <a:r>
              <a:t>Corona means crown in Latin and it has little antennas that stick out of it just like the points on a crown.</a:t>
            </a:r>
          </a:p>
          <a:p>
            <a:pPr>
              <a:lnSpc>
                <a:spcPct val="80000"/>
              </a:lnSpc>
              <a:defRPr sz="1300"/>
            </a:pPr>
            <a:r>
              <a:t>Viruses are odd. They don’t eat and they don’t poop. So, in order to live, they need to attach themselves to people. They travel into the nose, the mouth and even the eyes. And when they are inside you, you can get sick.</a:t>
            </a:r>
          </a:p>
          <a:p>
            <a:pPr>
              <a:lnSpc>
                <a:spcPct val="80000"/>
              </a:lnSpc>
              <a:defRPr sz="1300"/>
            </a:pPr>
            <a:r>
              <a:t>Luckily, our body knows how to protect itself. Special cells battle against viruses to get rid of them. These cells make up your immune system.</a:t>
            </a:r>
          </a:p>
          <a:p>
            <a:pPr>
              <a:lnSpc>
                <a:spcPct val="80000"/>
              </a:lnSpc>
              <a:defRPr sz="1300"/>
            </a:pPr>
            <a:r>
              <a:t>There are many types of corona virus. They are all from the same family. But this time a new family member arose and because of this our body doesn’t know how to fight it.</a:t>
            </a:r>
          </a:p>
          <a:p>
            <a:pPr>
              <a:lnSpc>
                <a:spcPct val="80000"/>
              </a:lnSpc>
              <a:defRPr sz="1300"/>
            </a:pPr>
            <a:r>
              <a:t>This Corona virus has different names. You can call it SARS-CoV-2, or Corona, or Covid-19.</a:t>
            </a:r>
          </a:p>
        </p:txBody>
      </p:sp>
      <p:grpSp>
        <p:nvGrpSpPr>
          <p:cNvPr id="264" name="Picture 2"/>
          <p:cNvGrpSpPr/>
          <p:nvPr/>
        </p:nvGrpSpPr>
        <p:grpSpPr>
          <a:xfrm>
            <a:off x="6172200" y="1825625"/>
            <a:ext cx="4951415" cy="4059980"/>
            <a:chOff x="0" y="0"/>
            <a:chExt cx="4951414" cy="4059978"/>
          </a:xfrm>
        </p:grpSpPr>
        <p:sp>
          <p:nvSpPr>
            <p:cNvPr id="262" name="Rectangle"/>
            <p:cNvSpPr/>
            <p:nvPr/>
          </p:nvSpPr>
          <p:spPr>
            <a:xfrm>
              <a:off x="0" y="0"/>
              <a:ext cx="4951415" cy="4059979"/>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63" name="image6.jpeg" descr="image6.jpeg"/>
            <p:cNvPicPr>
              <a:picLocks noChangeAspect="1"/>
            </p:cNvPicPr>
            <p:nvPr/>
          </p:nvPicPr>
          <p:blipFill>
            <a:blip r:embed="rId2"/>
            <a:stretch>
              <a:fillRect/>
            </a:stretch>
          </p:blipFill>
          <p:spPr>
            <a:xfrm>
              <a:off x="0" y="0"/>
              <a:ext cx="4951415" cy="4059979"/>
            </a:xfrm>
            <a:prstGeom prst="rect">
              <a:avLst/>
            </a:prstGeom>
            <a:ln w="12700" cap="flat">
              <a:noFill/>
              <a:miter lim="400000"/>
            </a:ln>
            <a:effectLst/>
          </p:spPr>
        </p:pic>
      </p:grpSp>
      <p:sp>
        <p:nvSpPr>
          <p:cNvPr id="265" name="Slide Number Placeholder 2"/>
          <p:cNvSpPr txBox="1">
            <a:spLocks noGrp="1"/>
          </p:cNvSpPr>
          <p:nvPr>
            <p:ph type="sldNum" sz="quarter" idx="2"/>
          </p:nvPr>
        </p:nvSpPr>
        <p:spPr>
          <a:xfrm>
            <a:off x="1065212" y="5975128"/>
            <a:ext cx="203678"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Footer Placeholder 4"/>
          <p:cNvSpPr txBox="1"/>
          <p:nvPr/>
        </p:nvSpPr>
        <p:spPr>
          <a:xfrm>
            <a:off x="2275161" y="6243390"/>
            <a:ext cx="5852161" cy="317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100"/>
            </a:lvl1pPr>
          </a:lstStyle>
          <a:p>
            <a:r>
              <a:t>* If your child is older use the word pathogen instead of disease.</a:t>
            </a:r>
          </a:p>
        </p:txBody>
      </p:sp>
      <p:sp>
        <p:nvSpPr>
          <p:cNvPr id="268" name="Title 1"/>
          <p:cNvSpPr txBox="1">
            <a:spLocks noGrp="1"/>
          </p:cNvSpPr>
          <p:nvPr>
            <p:ph type="title"/>
          </p:nvPr>
        </p:nvSpPr>
        <p:spPr>
          <a:xfrm>
            <a:off x="1065211" y="304800"/>
            <a:ext cx="10058404" cy="1219200"/>
          </a:xfrm>
          <a:prstGeom prst="rect">
            <a:avLst/>
          </a:prstGeom>
        </p:spPr>
        <p:txBody>
          <a:bodyPr/>
          <a:lstStyle/>
          <a:p>
            <a:r>
              <a:t>How Do Vaccines work?</a:t>
            </a:r>
          </a:p>
        </p:txBody>
      </p:sp>
      <p:sp>
        <p:nvSpPr>
          <p:cNvPr id="269" name="Content Placeholder 2"/>
          <p:cNvSpPr txBox="1">
            <a:spLocks noGrp="1"/>
          </p:cNvSpPr>
          <p:nvPr>
            <p:ph type="body" sz="half" idx="1"/>
          </p:nvPr>
        </p:nvSpPr>
        <p:spPr>
          <a:xfrm>
            <a:off x="386483" y="1822449"/>
            <a:ext cx="4954588" cy="4187954"/>
          </a:xfrm>
          <a:prstGeom prst="rect">
            <a:avLst/>
          </a:prstGeom>
        </p:spPr>
        <p:txBody>
          <a:bodyPr/>
          <a:lstStyle/>
          <a:p>
            <a:pPr>
              <a:lnSpc>
                <a:spcPct val="80000"/>
              </a:lnSpc>
              <a:defRPr sz="1500"/>
            </a:pPr>
            <a:r>
              <a:t>Vaccines supply a weakened version of a known disease* directly into the body in order to spur our natural immune response. They ensure we are protected against the real more dangerous version of the disease.</a:t>
            </a:r>
          </a:p>
          <a:p>
            <a:pPr>
              <a:lnSpc>
                <a:spcPct val="80000"/>
              </a:lnSpc>
              <a:defRPr sz="1500"/>
            </a:pPr>
            <a:r>
              <a:t>Their function is also to protect the community. As the more people are vaccinated, the better they work to ensure the disease doesn’t spread among the most  vulnerable members such as babies, the elderly, and people with medical conditions who cannot be vaccinated.</a:t>
            </a:r>
          </a:p>
          <a:p>
            <a:pPr>
              <a:lnSpc>
                <a:spcPct val="80000"/>
              </a:lnSpc>
              <a:defRPr sz="1500"/>
            </a:pPr>
            <a:r>
              <a:t>Some children will suffer mild symptoms like fever. These are signs that the immune system is strengthening itself against that particular disease. It means it is working.</a:t>
            </a:r>
          </a:p>
        </p:txBody>
      </p:sp>
      <p:pic>
        <p:nvPicPr>
          <p:cNvPr id="270" name="Content Placeholder 6" descr="Content Placeholder 6"/>
          <p:cNvPicPr>
            <a:picLocks noChangeAspect="1"/>
          </p:cNvPicPr>
          <p:nvPr/>
        </p:nvPicPr>
        <p:blipFill>
          <a:blip r:embed="rId2"/>
          <a:stretch>
            <a:fillRect/>
          </a:stretch>
        </p:blipFill>
        <p:spPr>
          <a:xfrm>
            <a:off x="5813983" y="1797730"/>
            <a:ext cx="2359059" cy="2118697"/>
          </a:xfrm>
          <a:prstGeom prst="rect">
            <a:avLst/>
          </a:prstGeom>
          <a:ln w="12700">
            <a:miter lim="400000"/>
          </a:ln>
        </p:spPr>
      </p:pic>
      <p:pic>
        <p:nvPicPr>
          <p:cNvPr id="271" name="Picture 8" descr="Picture 8"/>
          <p:cNvPicPr>
            <a:picLocks noChangeAspect="1"/>
          </p:cNvPicPr>
          <p:nvPr/>
        </p:nvPicPr>
        <p:blipFill>
          <a:blip r:embed="rId3"/>
          <a:stretch>
            <a:fillRect/>
          </a:stretch>
        </p:blipFill>
        <p:spPr>
          <a:xfrm>
            <a:off x="8418135" y="1797730"/>
            <a:ext cx="2441544" cy="2118697"/>
          </a:xfrm>
          <a:prstGeom prst="rect">
            <a:avLst/>
          </a:prstGeom>
          <a:ln w="12700">
            <a:miter lim="400000"/>
          </a:ln>
        </p:spPr>
      </p:pic>
      <p:pic>
        <p:nvPicPr>
          <p:cNvPr id="272" name="Picture 12" descr="Picture 12"/>
          <p:cNvPicPr>
            <a:picLocks noChangeAspect="1"/>
          </p:cNvPicPr>
          <p:nvPr/>
        </p:nvPicPr>
        <p:blipFill>
          <a:blip r:embed="rId4"/>
          <a:stretch>
            <a:fillRect/>
          </a:stretch>
        </p:blipFill>
        <p:spPr>
          <a:xfrm>
            <a:off x="5813983" y="4082207"/>
            <a:ext cx="2359059" cy="2118696"/>
          </a:xfrm>
          <a:prstGeom prst="rect">
            <a:avLst/>
          </a:prstGeom>
          <a:ln w="12700">
            <a:miter lim="400000"/>
          </a:ln>
        </p:spPr>
      </p:pic>
      <p:pic>
        <p:nvPicPr>
          <p:cNvPr id="273" name="Picture 14" descr="Picture 14"/>
          <p:cNvPicPr>
            <a:picLocks noChangeAspect="1"/>
          </p:cNvPicPr>
          <p:nvPr/>
        </p:nvPicPr>
        <p:blipFill>
          <a:blip r:embed="rId5"/>
          <a:stretch>
            <a:fillRect/>
          </a:stretch>
        </p:blipFill>
        <p:spPr>
          <a:xfrm>
            <a:off x="8418134" y="4082207"/>
            <a:ext cx="2441545" cy="2118697"/>
          </a:xfrm>
          <a:prstGeom prst="rect">
            <a:avLst/>
          </a:prstGeom>
          <a:ln w="12700">
            <a:miter lim="400000"/>
          </a:ln>
        </p:spPr>
      </p:pic>
      <p:sp>
        <p:nvSpPr>
          <p:cNvPr id="274" name="Slide Number Placeholder 3"/>
          <p:cNvSpPr txBox="1">
            <a:spLocks noGrp="1"/>
          </p:cNvSpPr>
          <p:nvPr>
            <p:ph type="sldNum" sz="quarter" idx="2"/>
          </p:nvPr>
        </p:nvSpPr>
        <p:spPr>
          <a:xfrm>
            <a:off x="1065212" y="5975128"/>
            <a:ext cx="213457"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Footer Placeholder 4"/>
          <p:cNvSpPr txBox="1"/>
          <p:nvPr/>
        </p:nvSpPr>
        <p:spPr>
          <a:xfrm>
            <a:off x="1525728" y="5522248"/>
            <a:ext cx="9297657" cy="14609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1100"/>
            </a:pPr>
            <a:endParaRPr/>
          </a:p>
          <a:p>
            <a:pPr>
              <a:defRPr sz="1100"/>
            </a:pPr>
            <a:endParaRPr/>
          </a:p>
          <a:p>
            <a:pPr>
              <a:defRPr sz="1100"/>
            </a:pPr>
            <a:r>
              <a:t>(1) https://kids.kiddle.co/Smallpox</a:t>
            </a:r>
          </a:p>
          <a:p>
            <a:pPr>
              <a:defRPr sz="1100"/>
            </a:pPr>
            <a:r>
              <a:t>*If your child is older, name some of the vaccines like Measle, mumps, rubella, influenza, etc..</a:t>
            </a:r>
          </a:p>
          <a:p>
            <a:pPr>
              <a:defRPr sz="1100"/>
            </a:pPr>
            <a:r>
              <a:t>Parents: Build your memory cells by looking at the photos here : </a:t>
            </a:r>
            <a:r>
              <a:rPr u="sng">
                <a:solidFill>
                  <a:schemeClr val="accent3"/>
                </a:solidFill>
                <a:uFill>
                  <a:solidFill>
                    <a:schemeClr val="accent3"/>
                  </a:solidFill>
                </a:uFill>
                <a:hlinkClick r:id="rId2"/>
              </a:rPr>
              <a:t>https://www.cdc.gov/vaccines/vpd/photo-all-vpd.html</a:t>
            </a:r>
          </a:p>
        </p:txBody>
      </p:sp>
      <p:sp>
        <p:nvSpPr>
          <p:cNvPr id="277" name="Title 1"/>
          <p:cNvSpPr txBox="1">
            <a:spLocks noGrp="1"/>
          </p:cNvSpPr>
          <p:nvPr>
            <p:ph type="title"/>
          </p:nvPr>
        </p:nvSpPr>
        <p:spPr>
          <a:xfrm>
            <a:off x="1065211" y="304800"/>
            <a:ext cx="10058404" cy="1219200"/>
          </a:xfrm>
          <a:prstGeom prst="rect">
            <a:avLst/>
          </a:prstGeom>
        </p:spPr>
        <p:txBody>
          <a:bodyPr/>
          <a:lstStyle/>
          <a:p>
            <a:r>
              <a:t>A Brief History of The First Vaccine</a:t>
            </a:r>
          </a:p>
        </p:txBody>
      </p:sp>
      <p:sp>
        <p:nvSpPr>
          <p:cNvPr id="278" name="Content Placeholder 2"/>
          <p:cNvSpPr txBox="1">
            <a:spLocks noGrp="1"/>
          </p:cNvSpPr>
          <p:nvPr>
            <p:ph type="body" sz="half" idx="1"/>
          </p:nvPr>
        </p:nvSpPr>
        <p:spPr>
          <a:xfrm>
            <a:off x="499621" y="1825624"/>
            <a:ext cx="5520179" cy="4187954"/>
          </a:xfrm>
          <a:prstGeom prst="rect">
            <a:avLst/>
          </a:prstGeom>
        </p:spPr>
        <p:txBody>
          <a:bodyPr/>
          <a:lstStyle/>
          <a:p>
            <a:pPr>
              <a:lnSpc>
                <a:spcPct val="80000"/>
              </a:lnSpc>
              <a:defRPr sz="1300"/>
            </a:pPr>
            <a:r>
              <a:t>In 1798, at </a:t>
            </a:r>
            <a:r>
              <a:rPr b="1"/>
              <a:t>the time of the end</a:t>
            </a:r>
            <a:r>
              <a:t>, the inventor (Edward Jenner) made known his cure against smallpox.</a:t>
            </a:r>
          </a:p>
          <a:p>
            <a:pPr>
              <a:lnSpc>
                <a:spcPct val="80000"/>
              </a:lnSpc>
              <a:defRPr sz="1300"/>
            </a:pPr>
            <a:r>
              <a:t>He had heard many rumors that dairy maids, after being infected with cowpox, a lesser virus similar to smallpox, received immunity from both diseases. After studying a dairy maid with fresh cowpox lesions on her hand he saw that she was immune to smallpox. After much thought and careful planning he decided to inoculate a boy with fresh cowpox lesions. After a mild case of cowpox occurred he decided to take fresh smallpox and place it on an open wound on the boy. After a few weeks no smallpox had shown up and Edward Jenner concluded that immunity was complete. This discovery paved the way for the eventual eradication of this disease from the world (1).</a:t>
            </a:r>
          </a:p>
          <a:p>
            <a:pPr>
              <a:lnSpc>
                <a:spcPct val="80000"/>
              </a:lnSpc>
              <a:defRPr sz="1300"/>
            </a:pPr>
            <a:r>
              <a:t>Since then there has been an increase of knowledge on the need to produce vaccines which would eradicate deadly pandemics.</a:t>
            </a:r>
          </a:p>
          <a:p>
            <a:pPr>
              <a:lnSpc>
                <a:spcPct val="80000"/>
              </a:lnSpc>
              <a:defRPr sz="1300"/>
            </a:pPr>
            <a:r>
              <a:t>Vaccines* have been found to fight viruses that our immune system </a:t>
            </a:r>
            <a:r>
              <a:rPr b="1"/>
              <a:t>cannot </a:t>
            </a:r>
            <a:r>
              <a:t>fight </a:t>
            </a:r>
            <a:r>
              <a:rPr b="1"/>
              <a:t>naturally</a:t>
            </a:r>
            <a:r>
              <a:t>.</a:t>
            </a:r>
          </a:p>
        </p:txBody>
      </p:sp>
      <p:pic>
        <p:nvPicPr>
          <p:cNvPr id="279" name="Picture 12" descr="Picture 12"/>
          <p:cNvPicPr>
            <a:picLocks noChangeAspect="1"/>
          </p:cNvPicPr>
          <p:nvPr/>
        </p:nvPicPr>
        <p:blipFill>
          <a:blip r:embed="rId3"/>
          <a:stretch>
            <a:fillRect/>
          </a:stretch>
        </p:blipFill>
        <p:spPr>
          <a:xfrm>
            <a:off x="6513921" y="1825625"/>
            <a:ext cx="4728979" cy="4047274"/>
          </a:xfrm>
          <a:prstGeom prst="rect">
            <a:avLst/>
          </a:prstGeom>
          <a:ln w="12700">
            <a:miter lim="400000"/>
          </a:ln>
        </p:spPr>
      </p:pic>
      <p:sp>
        <p:nvSpPr>
          <p:cNvPr id="280" name="Slide Number Placeholder 3"/>
          <p:cNvSpPr txBox="1">
            <a:spLocks noGrp="1"/>
          </p:cNvSpPr>
          <p:nvPr>
            <p:ph type="sldNum" sz="quarter" idx="2"/>
          </p:nvPr>
        </p:nvSpPr>
        <p:spPr>
          <a:xfrm>
            <a:off x="1065212" y="5975128"/>
            <a:ext cx="198264"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 Placeholder 3"/>
          <p:cNvSpPr txBox="1">
            <a:spLocks noGrp="1"/>
          </p:cNvSpPr>
          <p:nvPr>
            <p:ph type="body" sz="quarter" idx="1"/>
          </p:nvPr>
        </p:nvSpPr>
        <p:spPr>
          <a:xfrm>
            <a:off x="7351489" y="1340221"/>
            <a:ext cx="3840481" cy="2168519"/>
          </a:xfrm>
          <a:prstGeom prst="rect">
            <a:avLst/>
          </a:prstGeom>
        </p:spPr>
        <p:txBody>
          <a:bodyPr/>
          <a:lstStyle/>
          <a:p>
            <a:r>
              <a:t>Here is a short timeline for your personal knowledge. We can now add the date 2020 with the licensing of the Covid-19 vaccine.</a:t>
            </a:r>
          </a:p>
        </p:txBody>
      </p:sp>
      <p:pic>
        <p:nvPicPr>
          <p:cNvPr id="283" name="Picture 2" descr="Picture 2"/>
          <p:cNvPicPr>
            <a:picLocks noChangeAspect="1"/>
          </p:cNvPicPr>
          <p:nvPr/>
        </p:nvPicPr>
        <p:blipFill>
          <a:blip r:embed="rId2"/>
          <a:stretch>
            <a:fillRect/>
          </a:stretch>
        </p:blipFill>
        <p:spPr>
          <a:xfrm>
            <a:off x="886910" y="942467"/>
            <a:ext cx="5919243" cy="4753290"/>
          </a:xfrm>
          <a:prstGeom prst="rect">
            <a:avLst/>
          </a:prstGeom>
          <a:ln w="12700">
            <a:miter lim="400000"/>
          </a:ln>
        </p:spPr>
      </p:pic>
      <p:sp>
        <p:nvSpPr>
          <p:cNvPr id="284" name="Slide Number Placeholder 1"/>
          <p:cNvSpPr txBox="1">
            <a:spLocks noGrp="1"/>
          </p:cNvSpPr>
          <p:nvPr>
            <p:ph type="sldNum" sz="quarter" idx="2"/>
          </p:nvPr>
        </p:nvSpPr>
        <p:spPr>
          <a:xfrm>
            <a:off x="1065212" y="5975128"/>
            <a:ext cx="197740"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le 1"/>
          <p:cNvSpPr txBox="1">
            <a:spLocks noGrp="1"/>
          </p:cNvSpPr>
          <p:nvPr>
            <p:ph type="title"/>
          </p:nvPr>
        </p:nvSpPr>
        <p:spPr>
          <a:xfrm>
            <a:off x="1065211" y="304800"/>
            <a:ext cx="10058404" cy="1219200"/>
          </a:xfrm>
          <a:prstGeom prst="rect">
            <a:avLst/>
          </a:prstGeom>
        </p:spPr>
        <p:txBody>
          <a:bodyPr/>
          <a:lstStyle/>
          <a:p>
            <a:r>
              <a:t>Memory Cells And Our Prophetic Message</a:t>
            </a:r>
          </a:p>
        </p:txBody>
      </p:sp>
      <p:sp>
        <p:nvSpPr>
          <p:cNvPr id="287" name="Content Placeholder 2"/>
          <p:cNvSpPr txBox="1">
            <a:spLocks noGrp="1"/>
          </p:cNvSpPr>
          <p:nvPr>
            <p:ph type="body" sz="half" idx="1"/>
          </p:nvPr>
        </p:nvSpPr>
        <p:spPr>
          <a:xfrm>
            <a:off x="320511" y="1825624"/>
            <a:ext cx="5699289" cy="4187954"/>
          </a:xfrm>
          <a:prstGeom prst="rect">
            <a:avLst/>
          </a:prstGeom>
        </p:spPr>
        <p:txBody>
          <a:bodyPr/>
          <a:lstStyle/>
          <a:p>
            <a:pPr>
              <a:lnSpc>
                <a:spcPct val="80000"/>
              </a:lnSpc>
              <a:defRPr sz="1300"/>
            </a:pPr>
            <a:r>
              <a:t>The vaccine is a nice parable for our prophetic message.</a:t>
            </a:r>
          </a:p>
          <a:p>
            <a:pPr>
              <a:lnSpc>
                <a:spcPct val="80000"/>
              </a:lnSpc>
              <a:defRPr sz="1300"/>
            </a:pPr>
            <a:r>
              <a:t>When you are invaded by a virus, you create memory cells. If the virus comes again your memory cells come alive and kill it. </a:t>
            </a:r>
          </a:p>
          <a:p>
            <a:pPr>
              <a:lnSpc>
                <a:spcPct val="80000"/>
              </a:lnSpc>
              <a:defRPr sz="1300"/>
            </a:pPr>
            <a:r>
              <a:t>Every time you study a prophetic subject, let’s say slavery, you take a painful injection, but it can protect you from a much greater disease which is racism today. </a:t>
            </a:r>
          </a:p>
          <a:p>
            <a:pPr>
              <a:lnSpc>
                <a:spcPct val="80000"/>
              </a:lnSpc>
              <a:defRPr sz="1300"/>
            </a:pPr>
            <a:r>
              <a:t>This is why our prophetic message always looks at past histories from the Bible and from the world to have an accurate understanding of the present and the future.</a:t>
            </a:r>
          </a:p>
          <a:p>
            <a:pPr>
              <a:lnSpc>
                <a:spcPct val="80000"/>
              </a:lnSpc>
              <a:defRPr sz="1300"/>
            </a:pPr>
            <a:r>
              <a:t>So if you want to be vaccinated against racism, study slavery. If you want to be vaccinated against sexism, study the lives of Deborah and Jael. If you want to be vaccinated against nationalism, study the conduct of the Jews toward the gentiles. If you want to be vaccinated against conspiracy theories, study the history of the Millerites or WW3.</a:t>
            </a:r>
          </a:p>
        </p:txBody>
      </p:sp>
      <p:sp>
        <p:nvSpPr>
          <p:cNvPr id="288" name="Content Placeholder 3"/>
          <p:cNvSpPr txBox="1"/>
          <p:nvPr/>
        </p:nvSpPr>
        <p:spPr>
          <a:xfrm>
            <a:off x="6217919" y="1825624"/>
            <a:ext cx="4859976" cy="4187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347472" indent="-347472">
              <a:lnSpc>
                <a:spcPct val="80000"/>
              </a:lnSpc>
              <a:spcBef>
                <a:spcPts val="1800"/>
              </a:spcBef>
              <a:buSzPct val="100000"/>
              <a:buFont typeface="Arial"/>
              <a:buChar char="•"/>
              <a:defRPr sz="1300"/>
            </a:lvl1pPr>
          </a:lstStyle>
          <a:p>
            <a:r>
              <a:t> </a:t>
            </a:r>
          </a:p>
        </p:txBody>
      </p:sp>
      <p:sp>
        <p:nvSpPr>
          <p:cNvPr id="289" name="Straight Connector 5"/>
          <p:cNvSpPr/>
          <p:nvPr/>
        </p:nvSpPr>
        <p:spPr>
          <a:xfrm>
            <a:off x="7060676" y="3902697"/>
            <a:ext cx="3544480" cy="1"/>
          </a:xfrm>
          <a:prstGeom prst="line">
            <a:avLst/>
          </a:prstGeom>
          <a:ln w="19050">
            <a:solidFill>
              <a:schemeClr val="accent3"/>
            </a:solidFill>
            <a:miter/>
          </a:ln>
        </p:spPr>
        <p:txBody>
          <a:bodyPr lIns="45719" rIns="45719"/>
          <a:lstStyle/>
          <a:p>
            <a:endParaRPr/>
          </a:p>
        </p:txBody>
      </p:sp>
      <p:sp>
        <p:nvSpPr>
          <p:cNvPr id="290" name="Straight Connector 7"/>
          <p:cNvSpPr/>
          <p:nvPr/>
        </p:nvSpPr>
        <p:spPr>
          <a:xfrm>
            <a:off x="7070103" y="3073137"/>
            <a:ext cx="1" cy="810707"/>
          </a:xfrm>
          <a:prstGeom prst="line">
            <a:avLst/>
          </a:prstGeom>
          <a:ln w="19050">
            <a:solidFill>
              <a:schemeClr val="accent3"/>
            </a:solidFill>
            <a:miter/>
          </a:ln>
        </p:spPr>
        <p:txBody>
          <a:bodyPr lIns="45719" rIns="45719"/>
          <a:lstStyle/>
          <a:p>
            <a:endParaRPr/>
          </a:p>
        </p:txBody>
      </p:sp>
      <p:sp>
        <p:nvSpPr>
          <p:cNvPr id="291" name="Straight Connector 8"/>
          <p:cNvSpPr/>
          <p:nvPr/>
        </p:nvSpPr>
        <p:spPr>
          <a:xfrm>
            <a:off x="10578445" y="3091992"/>
            <a:ext cx="1" cy="810706"/>
          </a:xfrm>
          <a:prstGeom prst="line">
            <a:avLst/>
          </a:prstGeom>
          <a:ln w="19050">
            <a:solidFill>
              <a:schemeClr val="accent3"/>
            </a:solidFill>
            <a:miter/>
          </a:ln>
        </p:spPr>
        <p:txBody>
          <a:bodyPr lIns="45719" rIns="45719"/>
          <a:lstStyle/>
          <a:p>
            <a:endParaRPr/>
          </a:p>
        </p:txBody>
      </p:sp>
      <p:grpSp>
        <p:nvGrpSpPr>
          <p:cNvPr id="295" name="Smiley Face 9"/>
          <p:cNvGrpSpPr/>
          <p:nvPr/>
        </p:nvGrpSpPr>
        <p:grpSpPr>
          <a:xfrm>
            <a:off x="6825006" y="2471426"/>
            <a:ext cx="471339" cy="494875"/>
            <a:chOff x="0" y="0"/>
            <a:chExt cx="471338" cy="494874"/>
          </a:xfrm>
        </p:grpSpPr>
        <p:sp>
          <p:nvSpPr>
            <p:cNvPr id="292" name="Oval"/>
            <p:cNvSpPr/>
            <p:nvPr/>
          </p:nvSpPr>
          <p:spPr>
            <a:xfrm>
              <a:off x="0" y="-1"/>
              <a:ext cx="471338" cy="494876"/>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endParaRPr/>
            </a:p>
          </p:txBody>
        </p:sp>
        <p:sp>
          <p:nvSpPr>
            <p:cNvPr id="293" name="Shape"/>
            <p:cNvSpPr/>
            <p:nvPr/>
          </p:nvSpPr>
          <p:spPr>
            <a:xfrm>
              <a:off x="135618" y="147659"/>
              <a:ext cx="200103" cy="515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294" name="Shape"/>
            <p:cNvSpPr/>
            <p:nvPr/>
          </p:nvSpPr>
          <p:spPr>
            <a:xfrm>
              <a:off x="0" y="-1"/>
              <a:ext cx="471339" cy="494876"/>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7520"/>
                  </a:moveTo>
                  <a:cubicBezTo>
                    <a:pt x="8849" y="14840"/>
                    <a:pt x="12747" y="14840"/>
                    <a:pt x="16640" y="1752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2700" cap="flat">
              <a:solidFill>
                <a:schemeClr val="accent1"/>
              </a:solidFill>
              <a:prstDash val="solid"/>
              <a:miter lim="800000"/>
            </a:ln>
            <a:effectLst/>
          </p:spPr>
          <p:txBody>
            <a:bodyPr wrap="square" lIns="45719" tIns="45719" rIns="45719" bIns="45719" numCol="1" anchor="ctr">
              <a:noAutofit/>
            </a:bodyPr>
            <a:lstStyle/>
            <a:p>
              <a:pPr algn="ctr"/>
              <a:endParaRPr/>
            </a:p>
          </p:txBody>
        </p:sp>
      </p:grpSp>
      <p:grpSp>
        <p:nvGrpSpPr>
          <p:cNvPr id="299" name="Smiley Face 10"/>
          <p:cNvGrpSpPr/>
          <p:nvPr/>
        </p:nvGrpSpPr>
        <p:grpSpPr>
          <a:xfrm>
            <a:off x="10342777" y="2471426"/>
            <a:ext cx="471339" cy="494875"/>
            <a:chOff x="0" y="0"/>
            <a:chExt cx="471338" cy="494874"/>
          </a:xfrm>
        </p:grpSpPr>
        <p:sp>
          <p:nvSpPr>
            <p:cNvPr id="296" name="Oval"/>
            <p:cNvSpPr/>
            <p:nvPr/>
          </p:nvSpPr>
          <p:spPr>
            <a:xfrm>
              <a:off x="0" y="-1"/>
              <a:ext cx="471338" cy="494876"/>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endParaRPr/>
            </a:p>
          </p:txBody>
        </p:sp>
        <p:sp>
          <p:nvSpPr>
            <p:cNvPr id="297" name="Shape"/>
            <p:cNvSpPr/>
            <p:nvPr/>
          </p:nvSpPr>
          <p:spPr>
            <a:xfrm>
              <a:off x="135618" y="147659"/>
              <a:ext cx="200103" cy="515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298" name="Shape"/>
            <p:cNvSpPr/>
            <p:nvPr/>
          </p:nvSpPr>
          <p:spPr>
            <a:xfrm>
              <a:off x="0" y="-1"/>
              <a:ext cx="471339" cy="494876"/>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7520"/>
                  </a:moveTo>
                  <a:cubicBezTo>
                    <a:pt x="8849" y="14840"/>
                    <a:pt x="12747" y="14840"/>
                    <a:pt x="16640" y="1752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2700" cap="flat">
              <a:solidFill>
                <a:schemeClr val="accent1"/>
              </a:solidFill>
              <a:prstDash val="solid"/>
              <a:miter lim="800000"/>
            </a:ln>
            <a:effectLst/>
          </p:spPr>
          <p:txBody>
            <a:bodyPr wrap="square" lIns="45719" tIns="45719" rIns="45719" bIns="45719" numCol="1" anchor="ctr">
              <a:noAutofit/>
            </a:bodyPr>
            <a:lstStyle/>
            <a:p>
              <a:pPr algn="ctr"/>
              <a:endParaRPr/>
            </a:p>
          </p:txBody>
        </p:sp>
      </p:grpSp>
      <p:grpSp>
        <p:nvGrpSpPr>
          <p:cNvPr id="303" name="Smiley Face 11"/>
          <p:cNvGrpSpPr/>
          <p:nvPr/>
        </p:nvGrpSpPr>
        <p:grpSpPr>
          <a:xfrm>
            <a:off x="10318326" y="4009533"/>
            <a:ext cx="471339" cy="494875"/>
            <a:chOff x="0" y="0"/>
            <a:chExt cx="471338" cy="494874"/>
          </a:xfrm>
        </p:grpSpPr>
        <p:sp>
          <p:nvSpPr>
            <p:cNvPr id="300" name="Oval"/>
            <p:cNvSpPr/>
            <p:nvPr/>
          </p:nvSpPr>
          <p:spPr>
            <a:xfrm>
              <a:off x="0" y="-1"/>
              <a:ext cx="471338" cy="494876"/>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endParaRPr/>
            </a:p>
          </p:txBody>
        </p:sp>
        <p:sp>
          <p:nvSpPr>
            <p:cNvPr id="301" name="Shape"/>
            <p:cNvSpPr/>
            <p:nvPr/>
          </p:nvSpPr>
          <p:spPr>
            <a:xfrm>
              <a:off x="135618" y="147659"/>
              <a:ext cx="200103" cy="515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302" name="Shape"/>
            <p:cNvSpPr/>
            <p:nvPr/>
          </p:nvSpPr>
          <p:spPr>
            <a:xfrm>
              <a:off x="0" y="-1"/>
              <a:ext cx="471339" cy="494876"/>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2700" cap="flat">
              <a:solidFill>
                <a:schemeClr val="accent1"/>
              </a:solidFill>
              <a:prstDash val="solid"/>
              <a:miter lim="800000"/>
            </a:ln>
            <a:effectLst/>
          </p:spPr>
          <p:txBody>
            <a:bodyPr wrap="square" lIns="45719" tIns="45719" rIns="45719" bIns="45719" numCol="1" anchor="ctr">
              <a:noAutofit/>
            </a:bodyPr>
            <a:lstStyle/>
            <a:p>
              <a:pPr algn="ctr"/>
              <a:endParaRPr/>
            </a:p>
          </p:txBody>
        </p:sp>
      </p:grpSp>
      <p:sp>
        <p:nvSpPr>
          <p:cNvPr id="304" name="Straight Connector 13"/>
          <p:cNvSpPr/>
          <p:nvPr/>
        </p:nvSpPr>
        <p:spPr>
          <a:xfrm flipH="1">
            <a:off x="10209228" y="2471426"/>
            <a:ext cx="763572" cy="494875"/>
          </a:xfrm>
          <a:prstGeom prst="line">
            <a:avLst/>
          </a:prstGeom>
          <a:ln w="6350">
            <a:solidFill>
              <a:schemeClr val="accent1"/>
            </a:solidFill>
            <a:miter/>
          </a:ln>
        </p:spPr>
        <p:txBody>
          <a:bodyPr lIns="45719" rIns="45719"/>
          <a:lstStyle/>
          <a:p>
            <a:endParaRPr/>
          </a:p>
        </p:txBody>
      </p:sp>
      <p:sp>
        <p:nvSpPr>
          <p:cNvPr id="305" name="Straight Connector 15"/>
          <p:cNvSpPr/>
          <p:nvPr/>
        </p:nvSpPr>
        <p:spPr>
          <a:xfrm>
            <a:off x="10162095" y="2332002"/>
            <a:ext cx="763572" cy="741137"/>
          </a:xfrm>
          <a:prstGeom prst="line">
            <a:avLst/>
          </a:prstGeom>
          <a:ln w="6350">
            <a:solidFill>
              <a:schemeClr val="accent1"/>
            </a:solidFill>
            <a:miter/>
          </a:ln>
        </p:spPr>
        <p:txBody>
          <a:bodyPr lIns="45719" rIns="45719"/>
          <a:lstStyle/>
          <a:p>
            <a:endParaRPr/>
          </a:p>
        </p:txBody>
      </p:sp>
      <p:sp>
        <p:nvSpPr>
          <p:cNvPr id="306" name="TextBox 16"/>
          <p:cNvSpPr txBox="1"/>
          <p:nvPr/>
        </p:nvSpPr>
        <p:spPr>
          <a:xfrm>
            <a:off x="6925131" y="4427453"/>
            <a:ext cx="979585" cy="495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pPr>
            <a:r>
              <a:t>Vaccine</a:t>
            </a:r>
          </a:p>
          <a:p>
            <a:pPr>
              <a:defRPr sz="1000"/>
            </a:pPr>
            <a:r>
              <a:t>Memory Cells</a:t>
            </a:r>
          </a:p>
        </p:txBody>
      </p:sp>
      <p:sp>
        <p:nvSpPr>
          <p:cNvPr id="307" name="Slide Number Placeholder 4"/>
          <p:cNvSpPr txBox="1">
            <a:spLocks noGrp="1"/>
          </p:cNvSpPr>
          <p:nvPr>
            <p:ph type="sldNum" sz="quarter" idx="2"/>
          </p:nvPr>
        </p:nvSpPr>
        <p:spPr>
          <a:xfrm>
            <a:off x="1065212" y="5975128"/>
            <a:ext cx="185342"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grpSp>
        <p:nvGrpSpPr>
          <p:cNvPr id="311" name="Smiley Face 17"/>
          <p:cNvGrpSpPr/>
          <p:nvPr/>
        </p:nvGrpSpPr>
        <p:grpSpPr>
          <a:xfrm>
            <a:off x="7041598" y="3956884"/>
            <a:ext cx="471339" cy="494875"/>
            <a:chOff x="0" y="0"/>
            <a:chExt cx="471338" cy="494874"/>
          </a:xfrm>
        </p:grpSpPr>
        <p:sp>
          <p:nvSpPr>
            <p:cNvPr id="308" name="Oval"/>
            <p:cNvSpPr/>
            <p:nvPr/>
          </p:nvSpPr>
          <p:spPr>
            <a:xfrm>
              <a:off x="0" y="-1"/>
              <a:ext cx="471338" cy="494876"/>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endParaRPr/>
            </a:p>
          </p:txBody>
        </p:sp>
        <p:sp>
          <p:nvSpPr>
            <p:cNvPr id="309" name="Shape"/>
            <p:cNvSpPr/>
            <p:nvPr/>
          </p:nvSpPr>
          <p:spPr>
            <a:xfrm>
              <a:off x="135618" y="147659"/>
              <a:ext cx="200103" cy="515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310" name="Shape"/>
            <p:cNvSpPr/>
            <p:nvPr/>
          </p:nvSpPr>
          <p:spPr>
            <a:xfrm>
              <a:off x="0" y="-1"/>
              <a:ext cx="471339" cy="494876"/>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2700" cap="flat">
              <a:solidFill>
                <a:schemeClr val="accent1"/>
              </a:solidFill>
              <a:prstDash val="solid"/>
              <a:miter lim="800000"/>
            </a:ln>
            <a:effectLst/>
          </p:spPr>
          <p:txBody>
            <a:bodyPr wrap="square" lIns="45719" tIns="45719" rIns="45719" bIns="45719" numCol="1" anchor="ctr">
              <a:noAutofit/>
            </a:bodyPr>
            <a:lstStyle/>
            <a:p>
              <a:pPr algn="ctr"/>
              <a:endParaRPr/>
            </a:p>
          </p:txBody>
        </p:sp>
      </p:grpSp>
      <p:grpSp>
        <p:nvGrpSpPr>
          <p:cNvPr id="315" name="Smiley Face 19"/>
          <p:cNvGrpSpPr/>
          <p:nvPr/>
        </p:nvGrpSpPr>
        <p:grpSpPr>
          <a:xfrm>
            <a:off x="9034589" y="4009533"/>
            <a:ext cx="471339" cy="494875"/>
            <a:chOff x="0" y="0"/>
            <a:chExt cx="471338" cy="494874"/>
          </a:xfrm>
        </p:grpSpPr>
        <p:sp>
          <p:nvSpPr>
            <p:cNvPr id="312" name="Oval"/>
            <p:cNvSpPr/>
            <p:nvPr/>
          </p:nvSpPr>
          <p:spPr>
            <a:xfrm>
              <a:off x="0" y="-1"/>
              <a:ext cx="471338" cy="494876"/>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endParaRPr/>
            </a:p>
          </p:txBody>
        </p:sp>
        <p:sp>
          <p:nvSpPr>
            <p:cNvPr id="313" name="Shape"/>
            <p:cNvSpPr/>
            <p:nvPr/>
          </p:nvSpPr>
          <p:spPr>
            <a:xfrm>
              <a:off x="135618" y="147659"/>
              <a:ext cx="200103" cy="515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314" name="Shape"/>
            <p:cNvSpPr/>
            <p:nvPr/>
          </p:nvSpPr>
          <p:spPr>
            <a:xfrm>
              <a:off x="0" y="-1"/>
              <a:ext cx="471339" cy="494876"/>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2700" cap="flat">
              <a:solidFill>
                <a:schemeClr val="accent1"/>
              </a:solidFill>
              <a:prstDash val="solid"/>
              <a:miter lim="800000"/>
            </a:ln>
            <a:effectLst/>
          </p:spPr>
          <p:txBody>
            <a:bodyPr wrap="square" lIns="45719" tIns="45719" rIns="45719" bIns="45719" numCol="1" anchor="ctr">
              <a:noAutofit/>
            </a:bodyPr>
            <a:lstStyle/>
            <a:p>
              <a:pPr algn="ctr"/>
              <a:endParaRPr/>
            </a:p>
          </p:txBody>
        </p:sp>
      </p:grpSp>
      <p:grpSp>
        <p:nvGrpSpPr>
          <p:cNvPr id="319" name="Smiley Face 20"/>
          <p:cNvGrpSpPr/>
          <p:nvPr/>
        </p:nvGrpSpPr>
        <p:grpSpPr>
          <a:xfrm>
            <a:off x="8111008" y="4009532"/>
            <a:ext cx="471339" cy="494875"/>
            <a:chOff x="0" y="0"/>
            <a:chExt cx="471338" cy="494874"/>
          </a:xfrm>
        </p:grpSpPr>
        <p:sp>
          <p:nvSpPr>
            <p:cNvPr id="316" name="Oval"/>
            <p:cNvSpPr/>
            <p:nvPr/>
          </p:nvSpPr>
          <p:spPr>
            <a:xfrm>
              <a:off x="0" y="-1"/>
              <a:ext cx="471338" cy="494876"/>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endParaRPr/>
            </a:p>
          </p:txBody>
        </p:sp>
        <p:sp>
          <p:nvSpPr>
            <p:cNvPr id="317" name="Shape"/>
            <p:cNvSpPr/>
            <p:nvPr/>
          </p:nvSpPr>
          <p:spPr>
            <a:xfrm>
              <a:off x="135618" y="147659"/>
              <a:ext cx="200103" cy="515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318" name="Shape"/>
            <p:cNvSpPr/>
            <p:nvPr/>
          </p:nvSpPr>
          <p:spPr>
            <a:xfrm>
              <a:off x="0" y="-1"/>
              <a:ext cx="471339" cy="494876"/>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2700" cap="flat">
              <a:solidFill>
                <a:schemeClr val="accent1"/>
              </a:solidFill>
              <a:prstDash val="solid"/>
              <a:miter lim="800000"/>
            </a:ln>
            <a:effectLst/>
          </p:spPr>
          <p:txBody>
            <a:bodyPr wrap="square" lIns="45719" tIns="45719" rIns="45719" bIns="45719" numCol="1" anchor="ctr">
              <a:noAutofit/>
            </a:bodyPr>
            <a:lstStyle/>
            <a:p>
              <a:pPr algn="ctr"/>
              <a:endParaRPr/>
            </a:p>
          </p:txBody>
        </p:sp>
      </p:grpSp>
      <p:sp>
        <p:nvSpPr>
          <p:cNvPr id="320" name="TextBox 21"/>
          <p:cNvSpPr txBox="1"/>
          <p:nvPr/>
        </p:nvSpPr>
        <p:spPr>
          <a:xfrm rot="19082087">
            <a:off x="9474750" y="3986702"/>
            <a:ext cx="483684"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ZZZ</a:t>
            </a:r>
          </a:p>
        </p:txBody>
      </p:sp>
      <p:sp>
        <p:nvSpPr>
          <p:cNvPr id="321" name="TextBox 22"/>
          <p:cNvSpPr txBox="1"/>
          <p:nvPr/>
        </p:nvSpPr>
        <p:spPr>
          <a:xfrm rot="19082087">
            <a:off x="8534089" y="3970801"/>
            <a:ext cx="483684" cy="29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ZZZ</a:t>
            </a:r>
          </a:p>
        </p:txBody>
      </p:sp>
      <p:sp>
        <p:nvSpPr>
          <p:cNvPr id="322" name="TextBox 23"/>
          <p:cNvSpPr txBox="1"/>
          <p:nvPr/>
        </p:nvSpPr>
        <p:spPr>
          <a:xfrm>
            <a:off x="6832573" y="2256578"/>
            <a:ext cx="418052" cy="29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Virus</a:t>
            </a:r>
          </a:p>
        </p:txBody>
      </p:sp>
      <p:sp>
        <p:nvSpPr>
          <p:cNvPr id="323" name="TextBox 24"/>
          <p:cNvSpPr txBox="1"/>
          <p:nvPr/>
        </p:nvSpPr>
        <p:spPr>
          <a:xfrm>
            <a:off x="10388497" y="2252042"/>
            <a:ext cx="418052" cy="29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Virus</a:t>
            </a:r>
          </a:p>
        </p:txBody>
      </p:sp>
      <p:sp>
        <p:nvSpPr>
          <p:cNvPr id="324" name="TextBox 25"/>
          <p:cNvSpPr txBox="1"/>
          <p:nvPr/>
        </p:nvSpPr>
        <p:spPr>
          <a:xfrm>
            <a:off x="10786221" y="4260593"/>
            <a:ext cx="979585" cy="292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vl1pPr>
          </a:lstStyle>
          <a:p>
            <a:r>
              <a:t>Memory Cells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itle 1"/>
          <p:cNvSpPr txBox="1">
            <a:spLocks noGrp="1"/>
          </p:cNvSpPr>
          <p:nvPr>
            <p:ph type="title"/>
          </p:nvPr>
        </p:nvSpPr>
        <p:spPr>
          <a:xfrm>
            <a:off x="1065211" y="304800"/>
            <a:ext cx="10058404" cy="1219200"/>
          </a:xfrm>
          <a:prstGeom prst="rect">
            <a:avLst/>
          </a:prstGeom>
        </p:spPr>
        <p:txBody>
          <a:bodyPr/>
          <a:lstStyle/>
          <a:p>
            <a:r>
              <a:t>Vaccines and Empathy</a:t>
            </a:r>
          </a:p>
        </p:txBody>
      </p:sp>
      <p:sp>
        <p:nvSpPr>
          <p:cNvPr id="327" name="Content Placeholder 2"/>
          <p:cNvSpPr txBox="1">
            <a:spLocks noGrp="1"/>
          </p:cNvSpPr>
          <p:nvPr>
            <p:ph type="body" sz="half" idx="1"/>
          </p:nvPr>
        </p:nvSpPr>
        <p:spPr>
          <a:xfrm>
            <a:off x="235669" y="1825624"/>
            <a:ext cx="5784132" cy="4187954"/>
          </a:xfrm>
          <a:prstGeom prst="rect">
            <a:avLst/>
          </a:prstGeom>
        </p:spPr>
        <p:txBody>
          <a:bodyPr/>
          <a:lstStyle/>
          <a:p>
            <a:pPr>
              <a:lnSpc>
                <a:spcPct val="80000"/>
              </a:lnSpc>
              <a:defRPr sz="1100"/>
            </a:pPr>
            <a:r>
              <a:t>Many people have concerns about vaccines. They doubt the level of protection they can offer. What can you do?</a:t>
            </a:r>
          </a:p>
          <a:p>
            <a:pPr>
              <a:lnSpc>
                <a:spcPct val="80000"/>
              </a:lnSpc>
              <a:defRPr sz="1100"/>
            </a:pPr>
            <a:r>
              <a:t>First, listen to what they have to say by asking politely about their concerns. Do not invalidate their emotions.</a:t>
            </a:r>
          </a:p>
          <a:p>
            <a:pPr>
              <a:lnSpc>
                <a:spcPct val="80000"/>
              </a:lnSpc>
              <a:defRPr sz="1100"/>
            </a:pPr>
            <a:r>
              <a:t>Second, validate their emotions by saying: “ </a:t>
            </a:r>
            <a:r>
              <a:rPr b="1"/>
              <a:t>I understand your concerns</a:t>
            </a:r>
            <a:r>
              <a:t> about the harmful chemicals…” then continue by sharing facts and information: “ did you know we ingest more aluminum a day (30-50mg) through food and drink than what is contained in a vaccine dose (0.125mg)? Its purpose is to make the vaccine more effective”. Or : “ Did you know that vaccines are the most highly regulated substances we can put into our bodies and they are given mostly to children as a preventative measure rather than a treatment?”. Or : “Vaccines save millions of lives every year”.</a:t>
            </a:r>
          </a:p>
          <a:p>
            <a:pPr>
              <a:lnSpc>
                <a:spcPct val="80000"/>
              </a:lnSpc>
              <a:defRPr sz="1100"/>
            </a:pPr>
            <a:r>
              <a:t>Your role is to give accurate information and build trust. Let them know that when you take a vaccine you don’t do it for yourself but for the safety of others, especially those with compromised immune systems. It hurts to see people suffering and dying. The last thing you want is to see an outbreak. The safest course to pursue is to have the entire world inoculated against life threatening diseases. This would provides a shield of protection around them; what we call </a:t>
            </a:r>
            <a:r>
              <a:rPr b="1"/>
              <a:t>herd immunity</a:t>
            </a:r>
            <a:r>
              <a:t>. This is a great way to show empathy.</a:t>
            </a:r>
          </a:p>
        </p:txBody>
      </p:sp>
      <p:pic>
        <p:nvPicPr>
          <p:cNvPr id="328" name="Content Placeholder 6" descr="Content Placeholder 6"/>
          <p:cNvPicPr>
            <a:picLocks noChangeAspect="1"/>
          </p:cNvPicPr>
          <p:nvPr/>
        </p:nvPicPr>
        <p:blipFill>
          <a:blip r:embed="rId2"/>
          <a:stretch>
            <a:fillRect/>
          </a:stretch>
        </p:blipFill>
        <p:spPr>
          <a:xfrm>
            <a:off x="6172200" y="1825625"/>
            <a:ext cx="4951413" cy="3792750"/>
          </a:xfrm>
          <a:prstGeom prst="rect">
            <a:avLst/>
          </a:prstGeom>
          <a:ln w="12700">
            <a:miter lim="400000"/>
          </a:ln>
        </p:spPr>
      </p:pic>
      <p:sp>
        <p:nvSpPr>
          <p:cNvPr id="329" name="Slide Number Placeholder 3"/>
          <p:cNvSpPr txBox="1">
            <a:spLocks noGrp="1"/>
          </p:cNvSpPr>
          <p:nvPr>
            <p:ph type="sldNum" sz="quarter" idx="2"/>
          </p:nvPr>
        </p:nvSpPr>
        <p:spPr>
          <a:xfrm>
            <a:off x="1065212" y="5975128"/>
            <a:ext cx="197042"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1065211" y="304800"/>
            <a:ext cx="10058404" cy="1219200"/>
          </a:xfrm>
          <a:prstGeom prst="rect">
            <a:avLst/>
          </a:prstGeom>
        </p:spPr>
        <p:txBody>
          <a:bodyPr/>
          <a:lstStyle/>
          <a:p>
            <a:r>
              <a:t>Parents Have To Show Empathy</a:t>
            </a:r>
          </a:p>
        </p:txBody>
      </p:sp>
      <p:sp>
        <p:nvSpPr>
          <p:cNvPr id="332" name="Content Placeholder 2"/>
          <p:cNvSpPr txBox="1">
            <a:spLocks noGrp="1"/>
          </p:cNvSpPr>
          <p:nvPr>
            <p:ph type="body" sz="half" idx="1"/>
          </p:nvPr>
        </p:nvSpPr>
        <p:spPr>
          <a:xfrm>
            <a:off x="1065212" y="1825624"/>
            <a:ext cx="4954588" cy="4187954"/>
          </a:xfrm>
          <a:prstGeom prst="rect">
            <a:avLst/>
          </a:prstGeom>
        </p:spPr>
        <p:txBody>
          <a:bodyPr/>
          <a:lstStyle/>
          <a:p>
            <a:pPr>
              <a:lnSpc>
                <a:spcPct val="80000"/>
              </a:lnSpc>
              <a:defRPr sz="1600"/>
            </a:pPr>
            <a:r>
              <a:t>As a child, there are many ways you can protect yourself and others: clean your hands often, cough or sneeze in your bent elbow, wear a mask, and practice social distancing.</a:t>
            </a:r>
          </a:p>
          <a:p>
            <a:pPr>
              <a:lnSpc>
                <a:spcPct val="80000"/>
              </a:lnSpc>
              <a:defRPr sz="1600"/>
            </a:pPr>
            <a:r>
              <a:t>However the Covid-19 vaccine is only available for adults which means children are not protected against it.</a:t>
            </a:r>
          </a:p>
          <a:p>
            <a:pPr>
              <a:lnSpc>
                <a:spcPct val="80000"/>
              </a:lnSpc>
              <a:defRPr sz="1600"/>
            </a:pPr>
            <a:r>
              <a:t>So your parents have the duty to get the vaccine. It shows how much they care for you. They are the ones creating that shield of protection around you. It is a big decision but the more adults take the responsibility, the more children and vulnerable people will be safe.</a:t>
            </a:r>
          </a:p>
        </p:txBody>
      </p:sp>
      <p:pic>
        <p:nvPicPr>
          <p:cNvPr id="333" name="Picture 2" descr="Picture 2"/>
          <p:cNvPicPr>
            <a:picLocks noChangeAspect="1"/>
          </p:cNvPicPr>
          <p:nvPr/>
        </p:nvPicPr>
        <p:blipFill>
          <a:blip r:embed="rId2"/>
          <a:stretch>
            <a:fillRect/>
          </a:stretch>
        </p:blipFill>
        <p:spPr>
          <a:xfrm>
            <a:off x="6019800" y="1825625"/>
            <a:ext cx="6082646" cy="3924727"/>
          </a:xfrm>
          <a:prstGeom prst="rect">
            <a:avLst/>
          </a:prstGeom>
          <a:ln w="12700">
            <a:miter lim="400000"/>
          </a:ln>
        </p:spPr>
      </p:pic>
      <p:sp>
        <p:nvSpPr>
          <p:cNvPr id="334" name="Slide Number Placeholder 5"/>
          <p:cNvSpPr txBox="1">
            <a:spLocks noGrp="1"/>
          </p:cNvSpPr>
          <p:nvPr>
            <p:ph type="sldNum" sz="quarter" idx="2"/>
          </p:nvPr>
        </p:nvSpPr>
        <p:spPr>
          <a:xfrm>
            <a:off x="1065212" y="5975128"/>
            <a:ext cx="186041" cy="3179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995</TotalTime>
  <Words>1552</Words>
  <Application>Microsoft Office PowerPoint</Application>
  <PresentationFormat>Widescreen</PresentationFormat>
  <Paragraphs>117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Segoe Print</vt:lpstr>
      <vt:lpstr>Nature Illustration 16x9</vt:lpstr>
      <vt:lpstr>Kids’ Prophecy Corner</vt:lpstr>
      <vt:lpstr>The Pandemic</vt:lpstr>
      <vt:lpstr>Who is Corona?</vt:lpstr>
      <vt:lpstr>How Do Vaccines work?</vt:lpstr>
      <vt:lpstr>A Brief History of The First Vaccine</vt:lpstr>
      <vt:lpstr>PowerPoint Presentation</vt:lpstr>
      <vt:lpstr>Memory Cells And Our Prophetic Message</vt:lpstr>
      <vt:lpstr>Vaccines and Empathy</vt:lpstr>
      <vt:lpstr>Parents Have To Show Empathy</vt:lpstr>
      <vt:lpstr>PowerPoint Presentation</vt:lpstr>
      <vt:lpstr>Let Us Build Our Prophetic Memory Cells!</vt:lpstr>
      <vt:lpstr>Show Empathy. Help your friends with their concerns</vt:lpstr>
      <vt:lpstr>Play it safe!</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dc:creator>
  <cp:lastModifiedBy>Katia Marion</cp:lastModifiedBy>
  <cp:revision>5</cp:revision>
  <dcterms:modified xsi:type="dcterms:W3CDTF">2021-01-27T18:05:32Z</dcterms:modified>
</cp:coreProperties>
</file>