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j-lt"/>
        <a:ea typeface="+mj-ea"/>
        <a:cs typeface="+mj-cs"/>
        <a:sym typeface="Segoe Print"/>
      </a:defRPr>
    </a:lvl1pPr>
    <a:lvl2pPr indent="228600" latinLnBrk="0">
      <a:defRPr sz="1200">
        <a:solidFill>
          <a:schemeClr val="accent4"/>
        </a:solidFill>
        <a:latin typeface="+mj-lt"/>
        <a:ea typeface="+mj-ea"/>
        <a:cs typeface="+mj-cs"/>
        <a:sym typeface="Segoe Print"/>
      </a:defRPr>
    </a:lvl2pPr>
    <a:lvl3pPr indent="457200" latinLnBrk="0">
      <a:defRPr sz="1200">
        <a:solidFill>
          <a:schemeClr val="accent4"/>
        </a:solidFill>
        <a:latin typeface="+mj-lt"/>
        <a:ea typeface="+mj-ea"/>
        <a:cs typeface="+mj-cs"/>
        <a:sym typeface="Segoe Print"/>
      </a:defRPr>
    </a:lvl3pPr>
    <a:lvl4pPr indent="685800" latinLnBrk="0">
      <a:defRPr sz="1200">
        <a:solidFill>
          <a:schemeClr val="accent4"/>
        </a:solidFill>
        <a:latin typeface="+mj-lt"/>
        <a:ea typeface="+mj-ea"/>
        <a:cs typeface="+mj-cs"/>
        <a:sym typeface="Segoe Print"/>
      </a:defRPr>
    </a:lvl4pPr>
    <a:lvl5pPr indent="914400" latinLnBrk="0">
      <a:defRPr sz="1200">
        <a:solidFill>
          <a:schemeClr val="accent4"/>
        </a:solidFill>
        <a:latin typeface="+mj-lt"/>
        <a:ea typeface="+mj-ea"/>
        <a:cs typeface="+mj-cs"/>
        <a:sym typeface="Segoe Print"/>
      </a:defRPr>
    </a:lvl5pPr>
    <a:lvl6pPr indent="1143000" latinLnBrk="0">
      <a:defRPr sz="1200">
        <a:solidFill>
          <a:schemeClr val="accent4"/>
        </a:solidFill>
        <a:latin typeface="+mj-lt"/>
        <a:ea typeface="+mj-ea"/>
        <a:cs typeface="+mj-cs"/>
        <a:sym typeface="Segoe Print"/>
      </a:defRPr>
    </a:lvl6pPr>
    <a:lvl7pPr indent="1371600" latinLnBrk="0">
      <a:defRPr sz="1200">
        <a:solidFill>
          <a:schemeClr val="accent4"/>
        </a:solidFill>
        <a:latin typeface="+mj-lt"/>
        <a:ea typeface="+mj-ea"/>
        <a:cs typeface="+mj-cs"/>
        <a:sym typeface="Segoe Print"/>
      </a:defRPr>
    </a:lvl7pPr>
    <a:lvl8pPr indent="1600200" latinLnBrk="0">
      <a:defRPr sz="1200">
        <a:solidFill>
          <a:schemeClr val="accent4"/>
        </a:solidFill>
        <a:latin typeface="+mj-lt"/>
        <a:ea typeface="+mj-ea"/>
        <a:cs typeface="+mj-cs"/>
        <a:sym typeface="Segoe Print"/>
      </a:defRPr>
    </a:lvl8pPr>
    <a:lvl9pPr indent="1828800" latinLnBrk="0">
      <a:defRPr sz="1200">
        <a:solidFill>
          <a:schemeClr val="accent4"/>
        </a:solidFill>
        <a:latin typeface="+mj-lt"/>
        <a:ea typeface="+mj-ea"/>
        <a:cs typeface="+mj-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5"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8"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3" y="786948"/>
            <a:ext cx="6415832" cy="5037012"/>
            <a:chOff x="0" y="0"/>
            <a:chExt cx="6415830" cy="5037011"/>
          </a:xfrm>
        </p:grpSpPr>
        <p:sp>
          <p:nvSpPr>
            <p:cNvPr id="225" name="Freeform 42"/>
            <p:cNvSpPr/>
            <p:nvPr/>
          </p:nvSpPr>
          <p:spPr>
            <a:xfrm rot="5400000" flipH="1">
              <a:off x="-1836426" y="2489101"/>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8"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49"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4956049"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49"/>
            <a:ext cx="4346135" cy="3037895"/>
            <a:chOff x="0" y="0"/>
            <a:chExt cx="4346133" cy="3037893"/>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49"/>
            <a:ext cx="4346135" cy="3037895"/>
            <a:chOff x="0" y="0"/>
            <a:chExt cx="4346133" cy="3037893"/>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1"/>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4"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6"/>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hite-stone.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2771480" y="2422687"/>
            <a:ext cx="8352133" cy="1158712"/>
          </a:xfrm>
          <a:prstGeom prst="rect">
            <a:avLst/>
          </a:prstGeom>
        </p:spPr>
        <p:txBody>
          <a:bodyPr/>
          <a:lstStyle>
            <a:lvl1pPr defTabSz="886968">
              <a:defRPr sz="5238"/>
            </a:lvl1pPr>
          </a:lstStyle>
          <a:p>
            <a:r>
              <a:t>Kids’ Prophecy Corner</a:t>
            </a:r>
          </a:p>
        </p:txBody>
      </p:sp>
      <p:sp>
        <p:nvSpPr>
          <p:cNvPr id="251" name="Subtitle 2"/>
          <p:cNvSpPr txBox="1">
            <a:spLocks noGrp="1"/>
          </p:cNvSpPr>
          <p:nvPr>
            <p:ph type="subTitle" sz="quarter" idx="1"/>
          </p:nvPr>
        </p:nvSpPr>
        <p:spPr>
          <a:xfrm>
            <a:off x="5245998" y="3837494"/>
            <a:ext cx="2549969" cy="536543"/>
          </a:xfrm>
          <a:prstGeom prst="rect">
            <a:avLst/>
          </a:prstGeom>
        </p:spPr>
        <p:txBody>
          <a:bodyPr/>
          <a:lstStyle>
            <a:lvl1pPr defTabSz="841247">
              <a:defRPr sz="2208"/>
            </a:lvl1pPr>
          </a:lstStyle>
          <a:p>
            <a:r>
              <a:t>The Apis Bull</a:t>
            </a:r>
          </a:p>
        </p:txBody>
      </p:sp>
      <p:sp>
        <p:nvSpPr>
          <p:cNvPr id="252" name="TextBox 3"/>
          <p:cNvSpPr txBox="1"/>
          <p:nvPr/>
        </p:nvSpPr>
        <p:spPr>
          <a:xfrm>
            <a:off x="448841" y="6100294"/>
            <a:ext cx="11068175" cy="773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a:solidFill>
                  <a:srgbClr val="FFFFFF"/>
                </a:solidFill>
              </a:defRPr>
            </a:pPr>
            <a:r>
              <a:t>Written by K.M.L. and edited by T.M. – White Stone Foundation : </a:t>
            </a:r>
            <a:r>
              <a:rPr u="sng">
                <a:solidFill>
                  <a:schemeClr val="accent3"/>
                </a:solidFill>
                <a:uFill>
                  <a:solidFill>
                    <a:schemeClr val="accent3"/>
                  </a:solidFill>
                </a:uFill>
                <a:hlinkClick r:id="rId2"/>
              </a:rPr>
              <a:t>http://www.white-stone.ca/</a:t>
            </a:r>
          </a:p>
          <a:p>
            <a:pPr>
              <a:defRPr>
                <a:solidFill>
                  <a:srgbClr val="FFFFFF"/>
                </a:solidFill>
              </a:defRPr>
            </a:pPr>
            <a:r>
              <a:t>February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34" name="Content Placeholder 3"/>
          <p:cNvSpPr txBox="1">
            <a:spLocks noGrp="1"/>
          </p:cNvSpPr>
          <p:nvPr>
            <p:ph type="body" sz="half" idx="1"/>
          </p:nvPr>
        </p:nvSpPr>
        <p:spPr>
          <a:xfrm>
            <a:off x="1065211" y="2044286"/>
            <a:ext cx="4954588" cy="4187953"/>
          </a:xfrm>
          <a:prstGeom prst="rect">
            <a:avLst/>
          </a:prstGeom>
        </p:spPr>
        <p:txBody>
          <a:bodyPr/>
          <a:lstStyle/>
          <a:p>
            <a:pPr marL="337047" indent="-337047" defTabSz="886968">
              <a:lnSpc>
                <a:spcPct val="90000"/>
              </a:lnSpc>
              <a:spcBef>
                <a:spcPts val="1700"/>
              </a:spcBef>
              <a:defRPr sz="2134"/>
            </a:pPr>
            <a:r>
              <a:rPr dirty="0"/>
              <a:t>From which nation does the idolatry of the Apis bull come?</a:t>
            </a:r>
          </a:p>
          <a:p>
            <a:pPr marL="0" indent="0" defTabSz="886968">
              <a:lnSpc>
                <a:spcPct val="90000"/>
              </a:lnSpc>
              <a:spcBef>
                <a:spcPts val="1700"/>
              </a:spcBef>
              <a:buSzTx/>
              <a:buNone/>
              <a:defRPr sz="2134"/>
            </a:pPr>
            <a:endParaRPr dirty="0"/>
          </a:p>
          <a:p>
            <a:pPr marL="337047" indent="-337047" defTabSz="886968">
              <a:lnSpc>
                <a:spcPct val="90000"/>
              </a:lnSpc>
              <a:spcBef>
                <a:spcPts val="1700"/>
              </a:spcBef>
              <a:defRPr sz="2134"/>
            </a:pPr>
            <a:r>
              <a:rPr dirty="0"/>
              <a:t>Why did the Israelites choose the Apis bull to represent God?</a:t>
            </a:r>
          </a:p>
          <a:p>
            <a:pPr marL="0" indent="0" defTabSz="886968">
              <a:lnSpc>
                <a:spcPct val="90000"/>
              </a:lnSpc>
              <a:spcBef>
                <a:spcPts val="1700"/>
              </a:spcBef>
              <a:buSzTx/>
              <a:buNone/>
              <a:defRPr sz="2134"/>
            </a:pPr>
            <a:endParaRPr dirty="0"/>
          </a:p>
          <a:p>
            <a:pPr marL="337047" indent="-337047" defTabSz="886968">
              <a:lnSpc>
                <a:spcPct val="90000"/>
              </a:lnSpc>
              <a:spcBef>
                <a:spcPts val="1700"/>
              </a:spcBef>
              <a:defRPr sz="2134"/>
            </a:pPr>
            <a:r>
              <a:rPr dirty="0"/>
              <a:t>Why did Aaron agree to make the Golden Calf?</a:t>
            </a:r>
            <a:r>
              <a:rPr lang="en-CA" dirty="0"/>
              <a:t> </a:t>
            </a:r>
            <a:r>
              <a:rPr lang="en-CA" sz="800" dirty="0"/>
              <a:t>(answers can vary)</a:t>
            </a:r>
          </a:p>
        </p:txBody>
      </p:sp>
      <p:grpSp>
        <p:nvGrpSpPr>
          <p:cNvPr id="353" name="Content Placeholder 8"/>
          <p:cNvGrpSpPr/>
          <p:nvPr/>
        </p:nvGrpSpPr>
        <p:grpSpPr>
          <a:xfrm>
            <a:off x="6449507" y="1825824"/>
            <a:ext cx="4396797" cy="4187426"/>
            <a:chOff x="0" y="0"/>
            <a:chExt cx="4396795" cy="4187425"/>
          </a:xfrm>
        </p:grpSpPr>
        <p:grpSp>
          <p:nvGrpSpPr>
            <p:cNvPr id="337" name="Group"/>
            <p:cNvGrpSpPr/>
            <p:nvPr/>
          </p:nvGrpSpPr>
          <p:grpSpPr>
            <a:xfrm>
              <a:off x="0" y="0"/>
              <a:ext cx="2093712" cy="1256228"/>
              <a:chOff x="0" y="0"/>
              <a:chExt cx="2093711" cy="1256227"/>
            </a:xfrm>
          </p:grpSpPr>
          <p:sp>
            <p:nvSpPr>
              <p:cNvPr id="335"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36" name="Babylon"/>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Babylon</a:t>
                </a:r>
              </a:p>
            </p:txBody>
          </p:sp>
        </p:grpSp>
        <p:grpSp>
          <p:nvGrpSpPr>
            <p:cNvPr id="340" name="Group"/>
            <p:cNvGrpSpPr/>
            <p:nvPr/>
          </p:nvGrpSpPr>
          <p:grpSpPr>
            <a:xfrm>
              <a:off x="2303083" y="0"/>
              <a:ext cx="2093713" cy="1256228"/>
              <a:chOff x="0" y="0"/>
              <a:chExt cx="2093711" cy="1256227"/>
            </a:xfrm>
          </p:grpSpPr>
          <p:sp>
            <p:nvSpPr>
              <p:cNvPr id="338"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39" name="Egypt"/>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Egypt</a:t>
                </a:r>
              </a:p>
            </p:txBody>
          </p:sp>
        </p:grpSp>
        <p:grpSp>
          <p:nvGrpSpPr>
            <p:cNvPr id="343" name="Group"/>
            <p:cNvGrpSpPr/>
            <p:nvPr/>
          </p:nvGrpSpPr>
          <p:grpSpPr>
            <a:xfrm>
              <a:off x="0" y="1465599"/>
              <a:ext cx="2093712" cy="1256228"/>
              <a:chOff x="0" y="0"/>
              <a:chExt cx="2093711" cy="1256227"/>
            </a:xfrm>
          </p:grpSpPr>
          <p:sp>
            <p:nvSpPr>
              <p:cNvPr id="341"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42" name="It has the characteristics of a king"/>
              <p:cNvSpPr txBox="1"/>
              <p:nvPr/>
            </p:nvSpPr>
            <p:spPr>
              <a:xfrm>
                <a:off x="0" y="266900"/>
                <a:ext cx="2093712" cy="722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It has the characteristics of a king</a:t>
                </a:r>
              </a:p>
            </p:txBody>
          </p:sp>
        </p:grpSp>
        <p:grpSp>
          <p:nvGrpSpPr>
            <p:cNvPr id="346" name="Group"/>
            <p:cNvGrpSpPr/>
            <p:nvPr/>
          </p:nvGrpSpPr>
          <p:grpSpPr>
            <a:xfrm>
              <a:off x="2303083" y="1465599"/>
              <a:ext cx="2093713" cy="1256228"/>
              <a:chOff x="0" y="0"/>
              <a:chExt cx="2093711" cy="1256227"/>
            </a:xfrm>
          </p:grpSpPr>
          <p:sp>
            <p:nvSpPr>
              <p:cNvPr id="344"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45" name="They didn’t have enough gold to make another idol"/>
              <p:cNvSpPr txBox="1"/>
              <p:nvPr/>
            </p:nvSpPr>
            <p:spPr>
              <a:xfrm>
                <a:off x="0" y="266900"/>
                <a:ext cx="2093712" cy="722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They didn’t have enough gold to make another idol</a:t>
                </a:r>
              </a:p>
            </p:txBody>
          </p:sp>
        </p:grpSp>
        <p:grpSp>
          <p:nvGrpSpPr>
            <p:cNvPr id="349" name="Group"/>
            <p:cNvGrpSpPr/>
            <p:nvPr/>
          </p:nvGrpSpPr>
          <p:grpSpPr>
            <a:xfrm>
              <a:off x="0" y="2931198"/>
              <a:ext cx="2093712" cy="1256228"/>
              <a:chOff x="0" y="0"/>
              <a:chExt cx="2093711" cy="1256227"/>
            </a:xfrm>
          </p:grpSpPr>
          <p:sp>
            <p:nvSpPr>
              <p:cNvPr id="347"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48" name="The Israelites wondered if Moses would come back"/>
              <p:cNvSpPr txBox="1"/>
              <p:nvPr/>
            </p:nvSpPr>
            <p:spPr>
              <a:xfrm>
                <a:off x="0" y="266900"/>
                <a:ext cx="2093712" cy="722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The Israelites wondered if Moses would come back</a:t>
                </a:r>
              </a:p>
            </p:txBody>
          </p:sp>
        </p:grpSp>
        <p:grpSp>
          <p:nvGrpSpPr>
            <p:cNvPr id="352" name="Group"/>
            <p:cNvGrpSpPr/>
            <p:nvPr/>
          </p:nvGrpSpPr>
          <p:grpSpPr>
            <a:xfrm>
              <a:off x="2303083" y="2931198"/>
              <a:ext cx="2093713" cy="1256228"/>
              <a:chOff x="0" y="0"/>
              <a:chExt cx="2093711" cy="1256227"/>
            </a:xfrm>
          </p:grpSpPr>
          <p:sp>
            <p:nvSpPr>
              <p:cNvPr id="350"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51" name="He wanted peace in the camp"/>
              <p:cNvSpPr txBox="1"/>
              <p:nvPr/>
            </p:nvSpPr>
            <p:spPr>
              <a:xfrm>
                <a:off x="0" y="266900"/>
                <a:ext cx="2093712" cy="722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He wanted peace in the camp</a:t>
                </a:r>
              </a:p>
            </p:txBody>
          </p:sp>
        </p:gr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57" name="Content Placeholder 3"/>
          <p:cNvSpPr txBox="1">
            <a:spLocks noGrp="1"/>
          </p:cNvSpPr>
          <p:nvPr>
            <p:ph type="body" sz="half" idx="1"/>
          </p:nvPr>
        </p:nvSpPr>
        <p:spPr>
          <a:xfrm>
            <a:off x="1065212" y="1825625"/>
            <a:ext cx="4954588" cy="4187953"/>
          </a:xfrm>
          <a:prstGeom prst="rect">
            <a:avLst/>
          </a:prstGeom>
        </p:spPr>
        <p:txBody>
          <a:bodyPr/>
          <a:lstStyle/>
          <a:p>
            <a:r>
              <a:t>What Do you need to form an Idol?</a:t>
            </a:r>
          </a:p>
          <a:p>
            <a:endParaRPr/>
          </a:p>
          <a:p>
            <a:r>
              <a:t>After the Babylonian Captivity, did the Jewish nation have idols?</a:t>
            </a:r>
          </a:p>
          <a:p>
            <a:r>
              <a:t>What is the spirit (character) of the Apis Bull?</a:t>
            </a:r>
          </a:p>
        </p:txBody>
      </p:sp>
      <p:grpSp>
        <p:nvGrpSpPr>
          <p:cNvPr id="376" name="Content Placeholder 8"/>
          <p:cNvGrpSpPr/>
          <p:nvPr/>
        </p:nvGrpSpPr>
        <p:grpSpPr>
          <a:xfrm>
            <a:off x="6449507" y="1825823"/>
            <a:ext cx="4396798" cy="4187428"/>
            <a:chOff x="0" y="-1"/>
            <a:chExt cx="4396796" cy="4187427"/>
          </a:xfrm>
        </p:grpSpPr>
        <p:grpSp>
          <p:nvGrpSpPr>
            <p:cNvPr id="360" name="Group"/>
            <p:cNvGrpSpPr/>
            <p:nvPr/>
          </p:nvGrpSpPr>
          <p:grpSpPr>
            <a:xfrm>
              <a:off x="0" y="-1"/>
              <a:ext cx="2093713" cy="1256230"/>
              <a:chOff x="0" y="-1"/>
              <a:chExt cx="2093712" cy="1256229"/>
            </a:xfrm>
          </p:grpSpPr>
          <p:sp>
            <p:nvSpPr>
              <p:cNvPr id="35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59" name="An image (form) and character (spirit)"/>
              <p:cNvSpPr txBox="1"/>
              <p:nvPr/>
            </p:nvSpPr>
            <p:spPr>
              <a:xfrm>
                <a:off x="0" y="231082"/>
                <a:ext cx="2093712" cy="7940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rPr dirty="0"/>
                  <a:t>An image (form) and</a:t>
                </a:r>
                <a:r>
                  <a:rPr lang="en-CA" dirty="0"/>
                  <a:t>/0r </a:t>
                </a:r>
                <a:r>
                  <a:rPr dirty="0"/>
                  <a:t>character (spirit)</a:t>
                </a:r>
              </a:p>
            </p:txBody>
          </p:sp>
        </p:grpSp>
        <p:grpSp>
          <p:nvGrpSpPr>
            <p:cNvPr id="363" name="Group"/>
            <p:cNvGrpSpPr/>
            <p:nvPr/>
          </p:nvGrpSpPr>
          <p:grpSpPr>
            <a:xfrm>
              <a:off x="2303083" y="0"/>
              <a:ext cx="2093713" cy="1256228"/>
              <a:chOff x="0" y="0"/>
              <a:chExt cx="2093711" cy="1256227"/>
            </a:xfrm>
          </p:grpSpPr>
          <p:sp>
            <p:nvSpPr>
              <p:cNvPr id="36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900">
                    <a:solidFill>
                      <a:srgbClr val="FFFFFF"/>
                    </a:solidFill>
                  </a:defRPr>
                </a:pPr>
                <a:endParaRPr/>
              </a:p>
            </p:txBody>
          </p:sp>
          <p:sp>
            <p:nvSpPr>
              <p:cNvPr id="362" name="Wood, silver and Gold."/>
              <p:cNvSpPr txBox="1"/>
              <p:nvPr/>
            </p:nvSpPr>
            <p:spPr>
              <a:xfrm>
                <a:off x="0" y="136090"/>
                <a:ext cx="2093712" cy="9840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Wood, silver and Gold.</a:t>
                </a:r>
                <a:endParaRPr sz="2400"/>
              </a:p>
            </p:txBody>
          </p:sp>
        </p:grpSp>
        <p:grpSp>
          <p:nvGrpSpPr>
            <p:cNvPr id="366" name="Group"/>
            <p:cNvGrpSpPr/>
            <p:nvPr/>
          </p:nvGrpSpPr>
          <p:grpSpPr>
            <a:xfrm>
              <a:off x="0" y="1465599"/>
              <a:ext cx="2093712" cy="1256228"/>
              <a:chOff x="0" y="0"/>
              <a:chExt cx="2093711" cy="1256227"/>
            </a:xfrm>
          </p:grpSpPr>
          <p:sp>
            <p:nvSpPr>
              <p:cNvPr id="36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65" name="No, they are cured"/>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No, they are cured</a:t>
                </a:r>
              </a:p>
            </p:txBody>
          </p:sp>
        </p:grpSp>
        <p:grpSp>
          <p:nvGrpSpPr>
            <p:cNvPr id="369" name="Group"/>
            <p:cNvGrpSpPr/>
            <p:nvPr/>
          </p:nvGrpSpPr>
          <p:grpSpPr>
            <a:xfrm>
              <a:off x="2303083" y="1465599"/>
              <a:ext cx="2093713" cy="1256228"/>
              <a:chOff x="0" y="0"/>
              <a:chExt cx="2093711" cy="1256227"/>
            </a:xfrm>
          </p:grpSpPr>
          <p:sp>
            <p:nvSpPr>
              <p:cNvPr id="36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400050">
                  <a:lnSpc>
                    <a:spcPct val="90000"/>
                  </a:lnSpc>
                  <a:spcBef>
                    <a:spcPts val="1000"/>
                  </a:spcBef>
                  <a:defRPr sz="900">
                    <a:solidFill>
                      <a:srgbClr val="FFFFFF"/>
                    </a:solidFill>
                  </a:defRPr>
                </a:pPr>
                <a:endParaRPr/>
              </a:p>
            </p:txBody>
          </p:sp>
          <p:sp>
            <p:nvSpPr>
              <p:cNvPr id="368" name="Yes, their idols had no form. They just kept the character/spirit…"/>
              <p:cNvSpPr txBox="1"/>
              <p:nvPr/>
            </p:nvSpPr>
            <p:spPr>
              <a:xfrm>
                <a:off x="0" y="43021"/>
                <a:ext cx="2093712" cy="11701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90" tIns="34290" rIns="34290" bIns="34290" numCol="1" anchor="ctr">
                <a:spAutoFit/>
              </a:bodyPr>
              <a:lstStyle/>
              <a:p>
                <a:pPr algn="ctr" defTabSz="400050">
                  <a:lnSpc>
                    <a:spcPct val="90000"/>
                  </a:lnSpc>
                  <a:spcBef>
                    <a:spcPts val="300"/>
                  </a:spcBef>
                  <a:defRPr sz="900">
                    <a:solidFill>
                      <a:srgbClr val="FFFFFF"/>
                    </a:solidFill>
                  </a:defRPr>
                </a:pPr>
                <a:r>
                  <a:t>Yes, their idols had no form. They just kept the character/spirit</a:t>
                </a:r>
                <a:endParaRPr sz="2400"/>
              </a:p>
              <a:p>
                <a:pPr algn="ctr" defTabSz="400050">
                  <a:lnSpc>
                    <a:spcPct val="90000"/>
                  </a:lnSpc>
                  <a:spcBef>
                    <a:spcPts val="300"/>
                  </a:spcBef>
                  <a:defRPr sz="900">
                    <a:solidFill>
                      <a:srgbClr val="FFFFFF"/>
                    </a:solidFill>
                  </a:defRPr>
                </a:pPr>
                <a:r>
                  <a:t>Of the Apis Bull. They were conservative.</a:t>
                </a:r>
                <a:endParaRPr sz="2400"/>
              </a:p>
            </p:txBody>
          </p:sp>
        </p:grpSp>
        <p:grpSp>
          <p:nvGrpSpPr>
            <p:cNvPr id="372" name="Group"/>
            <p:cNvGrpSpPr/>
            <p:nvPr/>
          </p:nvGrpSpPr>
          <p:grpSpPr>
            <a:xfrm>
              <a:off x="0" y="2931198"/>
              <a:ext cx="2093712" cy="1256228"/>
              <a:chOff x="0" y="0"/>
              <a:chExt cx="2093711" cy="1256227"/>
            </a:xfrm>
          </p:grpSpPr>
          <p:sp>
            <p:nvSpPr>
              <p:cNvPr id="37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1600">
                    <a:solidFill>
                      <a:srgbClr val="FFFFFF"/>
                    </a:solidFill>
                  </a:defRPr>
                </a:pPr>
                <a:endParaRPr/>
              </a:p>
            </p:txBody>
          </p:sp>
          <p:sp>
            <p:nvSpPr>
              <p:cNvPr id="371" name="A courageous heart, great strength, and fighting spirit"/>
              <p:cNvSpPr txBox="1"/>
              <p:nvPr/>
            </p:nvSpPr>
            <p:spPr>
              <a:xfrm>
                <a:off x="0" y="123872"/>
                <a:ext cx="2093712" cy="10084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b="1">
                    <a:solidFill>
                      <a:srgbClr val="FFFFFF"/>
                    </a:solidFill>
                  </a:defRPr>
                </a:lvl1pPr>
              </a:lstStyle>
              <a:p>
                <a:r>
                  <a:t>A courageous heart, great strength, and fighting spirit</a:t>
                </a:r>
              </a:p>
            </p:txBody>
          </p:sp>
        </p:grpSp>
        <p:grpSp>
          <p:nvGrpSpPr>
            <p:cNvPr id="375" name="Group"/>
            <p:cNvGrpSpPr/>
            <p:nvPr/>
          </p:nvGrpSpPr>
          <p:grpSpPr>
            <a:xfrm>
              <a:off x="2303083" y="2931198"/>
              <a:ext cx="2093713" cy="1256228"/>
              <a:chOff x="0" y="0"/>
              <a:chExt cx="2093711" cy="1256227"/>
            </a:xfrm>
          </p:grpSpPr>
          <p:sp>
            <p:nvSpPr>
              <p:cNvPr id="37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74" name="Death and Resurrection"/>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Death and Resurrection  </a:t>
                </a:r>
              </a:p>
            </p:txBody>
          </p:sp>
        </p:grpSp>
      </p:grpSp>
      <p:sp>
        <p:nvSpPr>
          <p:cNvPr id="377" name="Slide Number Placeholder 2"/>
          <p:cNvSpPr txBox="1">
            <a:spLocks noGrp="1"/>
          </p:cNvSpPr>
          <p:nvPr>
            <p:ph type="sldNum" sz="quarter" idx="2"/>
          </p:nvPr>
        </p:nvSpPr>
        <p:spPr>
          <a:xfrm>
            <a:off x="1065212" y="5975128"/>
            <a:ext cx="16421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380" name="Content Placeholder 3"/>
          <p:cNvSpPr txBox="1">
            <a:spLocks noGrp="1"/>
          </p:cNvSpPr>
          <p:nvPr>
            <p:ph type="body" sz="half" idx="1"/>
          </p:nvPr>
        </p:nvSpPr>
        <p:spPr>
          <a:xfrm>
            <a:off x="1065212" y="1825625"/>
            <a:ext cx="4954588" cy="4187953"/>
          </a:xfrm>
          <a:prstGeom prst="rect">
            <a:avLst/>
          </a:prstGeom>
        </p:spPr>
        <p:txBody>
          <a:bodyPr/>
          <a:lstStyle/>
          <a:p>
            <a:pPr>
              <a:lnSpc>
                <a:spcPct val="90000"/>
              </a:lnSpc>
            </a:pPr>
            <a:r>
              <a:rPr dirty="0"/>
              <a:t>Did the Jewish nation recognize Christ? Why?</a:t>
            </a:r>
          </a:p>
          <a:p>
            <a:pPr>
              <a:lnSpc>
                <a:spcPct val="90000"/>
              </a:lnSpc>
            </a:pPr>
            <a:endParaRPr dirty="0"/>
          </a:p>
          <a:p>
            <a:pPr>
              <a:lnSpc>
                <a:spcPct val="90000"/>
              </a:lnSpc>
            </a:pPr>
            <a:r>
              <a:rPr dirty="0"/>
              <a:t>Was Sunday worship Idolatry? Explain</a:t>
            </a:r>
            <a:r>
              <a:rPr lang="en-CA" dirty="0"/>
              <a:t>.</a:t>
            </a:r>
            <a:endParaRPr dirty="0"/>
          </a:p>
          <a:p>
            <a:pPr marL="0" indent="0">
              <a:lnSpc>
                <a:spcPct val="90000"/>
              </a:lnSpc>
              <a:buSzTx/>
              <a:buNone/>
            </a:pPr>
            <a:endParaRPr dirty="0"/>
          </a:p>
          <a:p>
            <a:pPr>
              <a:lnSpc>
                <a:spcPct val="90000"/>
              </a:lnSpc>
            </a:pPr>
            <a:r>
              <a:rPr dirty="0"/>
              <a:t>Who was raised up to cure the protestants from Sunday Worship?</a:t>
            </a:r>
          </a:p>
        </p:txBody>
      </p:sp>
      <p:grpSp>
        <p:nvGrpSpPr>
          <p:cNvPr id="399" name="Content Placeholder 8"/>
          <p:cNvGrpSpPr/>
          <p:nvPr/>
        </p:nvGrpSpPr>
        <p:grpSpPr>
          <a:xfrm>
            <a:off x="6449507" y="1804751"/>
            <a:ext cx="4396797" cy="4208499"/>
            <a:chOff x="0" y="0"/>
            <a:chExt cx="4396795" cy="4208497"/>
          </a:xfrm>
        </p:grpSpPr>
        <p:grpSp>
          <p:nvGrpSpPr>
            <p:cNvPr id="383" name="Group"/>
            <p:cNvGrpSpPr/>
            <p:nvPr/>
          </p:nvGrpSpPr>
          <p:grpSpPr>
            <a:xfrm>
              <a:off x="0" y="21072"/>
              <a:ext cx="2093712" cy="1256228"/>
              <a:chOff x="0" y="0"/>
              <a:chExt cx="2093711" cy="1256227"/>
            </a:xfrm>
          </p:grpSpPr>
          <p:sp>
            <p:nvSpPr>
              <p:cNvPr id="381"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82" name="Yes, that is why Christ had many followers"/>
              <p:cNvSpPr txBox="1"/>
              <p:nvPr/>
            </p:nvSpPr>
            <p:spPr>
              <a:xfrm>
                <a:off x="0" y="266900"/>
                <a:ext cx="2093712" cy="722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Yes, that is why Christ had many followers</a:t>
                </a:r>
              </a:p>
            </p:txBody>
          </p:sp>
        </p:grpSp>
        <p:grpSp>
          <p:nvGrpSpPr>
            <p:cNvPr id="386" name="Group"/>
            <p:cNvGrpSpPr/>
            <p:nvPr/>
          </p:nvGrpSpPr>
          <p:grpSpPr>
            <a:xfrm>
              <a:off x="2303083" y="-1"/>
              <a:ext cx="2093713" cy="1298373"/>
              <a:chOff x="0" y="0"/>
              <a:chExt cx="2093711" cy="1298371"/>
            </a:xfrm>
          </p:grpSpPr>
          <p:sp>
            <p:nvSpPr>
              <p:cNvPr id="384" name="Rectangle"/>
              <p:cNvSpPr/>
              <p:nvPr/>
            </p:nvSpPr>
            <p:spPr>
              <a:xfrm>
                <a:off x="0" y="21072"/>
                <a:ext cx="2093711" cy="1256228"/>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533400">
                  <a:lnSpc>
                    <a:spcPct val="90000"/>
                  </a:lnSpc>
                  <a:spcBef>
                    <a:spcPts val="1000"/>
                  </a:spcBef>
                  <a:defRPr sz="1200">
                    <a:solidFill>
                      <a:srgbClr val="FFFFFF"/>
                    </a:solidFill>
                  </a:defRPr>
                </a:pPr>
                <a:endParaRPr/>
              </a:p>
            </p:txBody>
          </p:sp>
          <p:sp>
            <p:nvSpPr>
              <p:cNvPr id="385" name="No, because he didn’t have the characteristics of a courageous king."/>
              <p:cNvSpPr txBox="1"/>
              <p:nvPr/>
            </p:nvSpPr>
            <p:spPr>
              <a:xfrm>
                <a:off x="0" y="-1"/>
                <a:ext cx="2093712" cy="1298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defTabSz="533400">
                  <a:lnSpc>
                    <a:spcPct val="90000"/>
                  </a:lnSpc>
                  <a:spcBef>
                    <a:spcPts val="500"/>
                  </a:spcBef>
                  <a:defRPr sz="1200">
                    <a:solidFill>
                      <a:srgbClr val="FFFFFF"/>
                    </a:solidFill>
                  </a:defRPr>
                </a:lvl1pPr>
              </a:lstStyle>
              <a:p>
                <a:r>
                  <a:t>No, because he didn’t have the characteristics of a courageous king.</a:t>
                </a:r>
                <a:endParaRPr sz="2400"/>
              </a:p>
            </p:txBody>
          </p:sp>
        </p:grpSp>
        <p:grpSp>
          <p:nvGrpSpPr>
            <p:cNvPr id="389" name="Group"/>
            <p:cNvGrpSpPr/>
            <p:nvPr/>
          </p:nvGrpSpPr>
          <p:grpSpPr>
            <a:xfrm>
              <a:off x="0" y="1486671"/>
              <a:ext cx="2093712" cy="1256228"/>
              <a:chOff x="0" y="0"/>
              <a:chExt cx="2093711" cy="1256227"/>
            </a:xfrm>
          </p:grpSpPr>
          <p:sp>
            <p:nvSpPr>
              <p:cNvPr id="387"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88" name="No"/>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No</a:t>
                </a:r>
              </a:p>
            </p:txBody>
          </p:sp>
        </p:grpSp>
        <p:grpSp>
          <p:nvGrpSpPr>
            <p:cNvPr id="392" name="Group"/>
            <p:cNvGrpSpPr/>
            <p:nvPr/>
          </p:nvGrpSpPr>
          <p:grpSpPr>
            <a:xfrm>
              <a:off x="2303083" y="1486671"/>
              <a:ext cx="2093713" cy="1256228"/>
              <a:chOff x="0" y="0"/>
              <a:chExt cx="2093711" cy="1256227"/>
            </a:xfrm>
          </p:grpSpPr>
          <p:sp>
            <p:nvSpPr>
              <p:cNvPr id="390"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91" name="Yes"/>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Yes</a:t>
                </a:r>
              </a:p>
            </p:txBody>
          </p:sp>
        </p:grpSp>
        <p:grpSp>
          <p:nvGrpSpPr>
            <p:cNvPr id="395" name="Group"/>
            <p:cNvGrpSpPr/>
            <p:nvPr/>
          </p:nvGrpSpPr>
          <p:grpSpPr>
            <a:xfrm>
              <a:off x="0" y="2952270"/>
              <a:ext cx="2093712" cy="1256228"/>
              <a:chOff x="0" y="0"/>
              <a:chExt cx="2093711" cy="1256227"/>
            </a:xfrm>
          </p:grpSpPr>
          <p:sp>
            <p:nvSpPr>
              <p:cNvPr id="393"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94" name="William Miller/Samuel Snow"/>
              <p:cNvSpPr txBox="1"/>
              <p:nvPr/>
            </p:nvSpPr>
            <p:spPr>
              <a:xfrm>
                <a:off x="0" y="266900"/>
                <a:ext cx="2093712" cy="722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William Miller/Samuel Snow</a:t>
                </a:r>
              </a:p>
            </p:txBody>
          </p:sp>
        </p:grpSp>
        <p:grpSp>
          <p:nvGrpSpPr>
            <p:cNvPr id="398" name="Group"/>
            <p:cNvGrpSpPr/>
            <p:nvPr/>
          </p:nvGrpSpPr>
          <p:grpSpPr>
            <a:xfrm>
              <a:off x="2303083" y="2952270"/>
              <a:ext cx="2093713" cy="1256228"/>
              <a:chOff x="0" y="0"/>
              <a:chExt cx="2093711" cy="1256227"/>
            </a:xfrm>
          </p:grpSpPr>
          <p:sp>
            <p:nvSpPr>
              <p:cNvPr id="396"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397" name="Ellen G. White"/>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Ellen G. White</a:t>
                </a:r>
              </a:p>
            </p:txBody>
          </p:sp>
        </p:grpSp>
      </p:grpSp>
      <p:sp>
        <p:nvSpPr>
          <p:cNvPr id="400" name="Slide Number Placeholder 2"/>
          <p:cNvSpPr txBox="1">
            <a:spLocks noGrp="1"/>
          </p:cNvSpPr>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itle 1"/>
          <p:cNvSpPr txBox="1">
            <a:spLocks noGrp="1"/>
          </p:cNvSpPr>
          <p:nvPr>
            <p:ph type="title"/>
          </p:nvPr>
        </p:nvSpPr>
        <p:spPr>
          <a:xfrm>
            <a:off x="1065211" y="304800"/>
            <a:ext cx="10058404" cy="1219200"/>
          </a:xfrm>
          <a:prstGeom prst="rect">
            <a:avLst/>
          </a:prstGeom>
        </p:spPr>
        <p:txBody>
          <a:bodyPr/>
          <a:lstStyle/>
          <a:p>
            <a:r>
              <a:t>Answer The Following Questions</a:t>
            </a:r>
          </a:p>
        </p:txBody>
      </p:sp>
      <p:sp>
        <p:nvSpPr>
          <p:cNvPr id="403" name="Content Placeholder 3"/>
          <p:cNvSpPr txBox="1">
            <a:spLocks noGrp="1"/>
          </p:cNvSpPr>
          <p:nvPr>
            <p:ph type="body" sz="half" idx="1"/>
          </p:nvPr>
        </p:nvSpPr>
        <p:spPr>
          <a:xfrm>
            <a:off x="1065212" y="1825625"/>
            <a:ext cx="4954588" cy="4187953"/>
          </a:xfrm>
          <a:prstGeom prst="rect">
            <a:avLst/>
          </a:prstGeom>
        </p:spPr>
        <p:txBody>
          <a:bodyPr/>
          <a:lstStyle/>
          <a:p>
            <a:pPr>
              <a:lnSpc>
                <a:spcPct val="90000"/>
              </a:lnSpc>
            </a:pPr>
            <a:r>
              <a:t>Were Adventists in the 1888 history in Idolatry? Explain.</a:t>
            </a:r>
          </a:p>
          <a:p>
            <a:pPr marL="0" indent="0">
              <a:lnSpc>
                <a:spcPct val="90000"/>
              </a:lnSpc>
              <a:buSzTx/>
              <a:buNone/>
            </a:pPr>
            <a:endParaRPr/>
          </a:p>
          <a:p>
            <a:pPr>
              <a:lnSpc>
                <a:spcPct val="90000"/>
              </a:lnSpc>
            </a:pPr>
            <a:r>
              <a:t>Are the Adventists in our time in Idolatry? Explain.</a:t>
            </a:r>
          </a:p>
          <a:p>
            <a:pPr marL="0" indent="0">
              <a:lnSpc>
                <a:spcPct val="90000"/>
              </a:lnSpc>
              <a:buSzTx/>
              <a:buNone/>
            </a:pPr>
            <a:endParaRPr/>
          </a:p>
          <a:p>
            <a:pPr>
              <a:lnSpc>
                <a:spcPct val="90000"/>
              </a:lnSpc>
            </a:pPr>
            <a:r>
              <a:t>What is the cure for idolatry today?</a:t>
            </a:r>
          </a:p>
        </p:txBody>
      </p:sp>
      <p:grpSp>
        <p:nvGrpSpPr>
          <p:cNvPr id="422" name="Content Placeholder 8"/>
          <p:cNvGrpSpPr/>
          <p:nvPr/>
        </p:nvGrpSpPr>
        <p:grpSpPr>
          <a:xfrm>
            <a:off x="6449507" y="1779662"/>
            <a:ext cx="4396797" cy="4233588"/>
            <a:chOff x="0" y="0"/>
            <a:chExt cx="4396795" cy="4233586"/>
          </a:xfrm>
        </p:grpSpPr>
        <p:grpSp>
          <p:nvGrpSpPr>
            <p:cNvPr id="406" name="Group"/>
            <p:cNvGrpSpPr/>
            <p:nvPr/>
          </p:nvGrpSpPr>
          <p:grpSpPr>
            <a:xfrm>
              <a:off x="0" y="46161"/>
              <a:ext cx="2093712" cy="1256228"/>
              <a:chOff x="0" y="0"/>
              <a:chExt cx="2093711" cy="1256227"/>
            </a:xfrm>
          </p:grpSpPr>
          <p:sp>
            <p:nvSpPr>
              <p:cNvPr id="404"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endParaRPr/>
              </a:p>
            </p:txBody>
          </p:sp>
          <p:sp>
            <p:nvSpPr>
              <p:cNvPr id="405" name="Yes"/>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Yes</a:t>
                </a:r>
              </a:p>
            </p:txBody>
          </p:sp>
        </p:grpSp>
        <p:grpSp>
          <p:nvGrpSpPr>
            <p:cNvPr id="409" name="Group"/>
            <p:cNvGrpSpPr/>
            <p:nvPr/>
          </p:nvGrpSpPr>
          <p:grpSpPr>
            <a:xfrm>
              <a:off x="2303083" y="-1"/>
              <a:ext cx="2093713" cy="1348551"/>
              <a:chOff x="0" y="0"/>
              <a:chExt cx="2093711" cy="1348549"/>
            </a:xfrm>
          </p:grpSpPr>
          <p:sp>
            <p:nvSpPr>
              <p:cNvPr id="407" name="Rectangle"/>
              <p:cNvSpPr/>
              <p:nvPr/>
            </p:nvSpPr>
            <p:spPr>
              <a:xfrm>
                <a:off x="0" y="46161"/>
                <a:ext cx="2093711" cy="1256228"/>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622300">
                  <a:lnSpc>
                    <a:spcPct val="90000"/>
                  </a:lnSpc>
                  <a:spcBef>
                    <a:spcPts val="1000"/>
                  </a:spcBef>
                  <a:defRPr sz="1400">
                    <a:solidFill>
                      <a:srgbClr val="FFFFFF"/>
                    </a:solidFill>
                  </a:defRPr>
                </a:pPr>
                <a:endParaRPr/>
              </a:p>
            </p:txBody>
          </p:sp>
          <p:sp>
            <p:nvSpPr>
              <p:cNvPr id="408" name="No"/>
              <p:cNvSpPr txBox="1"/>
              <p:nvPr/>
            </p:nvSpPr>
            <p:spPr>
              <a:xfrm>
                <a:off x="0" y="-1"/>
                <a:ext cx="2093712" cy="134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339" tIns="53339" rIns="53339" bIns="53339" numCol="1" anchor="ctr">
                <a:spAutoFit/>
              </a:bodyPr>
              <a:lstStyle/>
              <a:p>
                <a:pPr algn="ctr" defTabSz="622300">
                  <a:lnSpc>
                    <a:spcPct val="90000"/>
                  </a:lnSpc>
                  <a:spcBef>
                    <a:spcPts val="1000"/>
                  </a:spcBef>
                  <a:defRPr sz="1400">
                    <a:solidFill>
                      <a:srgbClr val="FFFFFF"/>
                    </a:solidFill>
                  </a:defRPr>
                </a:pPr>
                <a:endParaRPr/>
              </a:p>
              <a:p>
                <a:pPr algn="ctr" defTabSz="622300">
                  <a:lnSpc>
                    <a:spcPct val="90000"/>
                  </a:lnSpc>
                  <a:spcBef>
                    <a:spcPts val="600"/>
                  </a:spcBef>
                  <a:defRPr sz="1600">
                    <a:solidFill>
                      <a:srgbClr val="FFFFFF"/>
                    </a:solidFill>
                  </a:defRPr>
                </a:pPr>
                <a:r>
                  <a:t>No</a:t>
                </a:r>
                <a:endParaRPr sz="2400"/>
              </a:p>
            </p:txBody>
          </p:sp>
        </p:grpSp>
        <p:grpSp>
          <p:nvGrpSpPr>
            <p:cNvPr id="412" name="Group"/>
            <p:cNvGrpSpPr/>
            <p:nvPr/>
          </p:nvGrpSpPr>
          <p:grpSpPr>
            <a:xfrm>
              <a:off x="0" y="1511760"/>
              <a:ext cx="2093712" cy="1256228"/>
              <a:chOff x="0" y="0"/>
              <a:chExt cx="2093711" cy="1256227"/>
            </a:xfrm>
          </p:grpSpPr>
          <p:sp>
            <p:nvSpPr>
              <p:cNvPr id="410"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411" name="No"/>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No</a:t>
                </a:r>
              </a:p>
            </p:txBody>
          </p:sp>
        </p:grpSp>
        <p:grpSp>
          <p:nvGrpSpPr>
            <p:cNvPr id="415" name="Group"/>
            <p:cNvGrpSpPr/>
            <p:nvPr/>
          </p:nvGrpSpPr>
          <p:grpSpPr>
            <a:xfrm>
              <a:off x="2303083" y="1511760"/>
              <a:ext cx="2093713" cy="1256228"/>
              <a:chOff x="0" y="0"/>
              <a:chExt cx="2093711" cy="1256227"/>
            </a:xfrm>
          </p:grpSpPr>
          <p:sp>
            <p:nvSpPr>
              <p:cNvPr id="413"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414" name="Yes"/>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Yes</a:t>
                </a:r>
              </a:p>
            </p:txBody>
          </p:sp>
        </p:grpSp>
        <p:grpSp>
          <p:nvGrpSpPr>
            <p:cNvPr id="418" name="Group"/>
            <p:cNvGrpSpPr/>
            <p:nvPr/>
          </p:nvGrpSpPr>
          <p:grpSpPr>
            <a:xfrm>
              <a:off x="0" y="2977359"/>
              <a:ext cx="2093712" cy="1256228"/>
              <a:chOff x="0" y="0"/>
              <a:chExt cx="2093711" cy="1256227"/>
            </a:xfrm>
          </p:grpSpPr>
          <p:sp>
            <p:nvSpPr>
              <p:cNvPr id="416"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417" name="Parable teaching"/>
              <p:cNvSpPr txBox="1"/>
              <p:nvPr/>
            </p:nvSpPr>
            <p:spPr>
              <a:xfrm>
                <a:off x="0" y="409927"/>
                <a:ext cx="2093712" cy="436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Parable teaching</a:t>
                </a:r>
              </a:p>
            </p:txBody>
          </p:sp>
        </p:grpSp>
        <p:grpSp>
          <p:nvGrpSpPr>
            <p:cNvPr id="421" name="Group"/>
            <p:cNvGrpSpPr/>
            <p:nvPr/>
          </p:nvGrpSpPr>
          <p:grpSpPr>
            <a:xfrm>
              <a:off x="2303083" y="2977359"/>
              <a:ext cx="2093713" cy="1256228"/>
              <a:chOff x="0" y="0"/>
              <a:chExt cx="2093711" cy="1256227"/>
            </a:xfrm>
          </p:grpSpPr>
          <p:sp>
            <p:nvSpPr>
              <p:cNvPr id="419"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711200">
                  <a:lnSpc>
                    <a:spcPct val="90000"/>
                  </a:lnSpc>
                  <a:spcBef>
                    <a:spcPts val="1000"/>
                  </a:spcBef>
                  <a:defRPr sz="2400">
                    <a:solidFill>
                      <a:srgbClr val="FFFFFF"/>
                    </a:solidFill>
                  </a:defRPr>
                </a:pPr>
                <a:endParaRPr/>
              </a:p>
            </p:txBody>
          </p:sp>
          <p:sp>
            <p:nvSpPr>
              <p:cNvPr id="420" name="Stop watching worldly movies"/>
              <p:cNvSpPr txBox="1"/>
              <p:nvPr/>
            </p:nvSpPr>
            <p:spPr>
              <a:xfrm>
                <a:off x="0" y="266900"/>
                <a:ext cx="2093712" cy="7224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60" tIns="60960" rIns="60960" bIns="60960" numCol="1" anchor="ctr">
                <a:spAutoFit/>
              </a:bodyPr>
              <a:lstStyle>
                <a:lvl1pPr algn="ctr" defTabSz="711200">
                  <a:lnSpc>
                    <a:spcPct val="90000"/>
                  </a:lnSpc>
                  <a:spcBef>
                    <a:spcPts val="600"/>
                  </a:spcBef>
                  <a:defRPr sz="1600">
                    <a:solidFill>
                      <a:srgbClr val="FFFFFF"/>
                    </a:solidFill>
                  </a:defRPr>
                </a:lvl1pPr>
              </a:lstStyle>
              <a:p>
                <a:r>
                  <a:t>Stop watching worldly movies</a:t>
                </a:r>
              </a:p>
            </p:txBody>
          </p:sp>
        </p:grpSp>
      </p:grpSp>
      <p:sp>
        <p:nvSpPr>
          <p:cNvPr id="423" name="Slide Number Placeholder 2"/>
          <p:cNvSpPr txBox="1">
            <a:spLocks noGrp="1"/>
          </p:cNvSpPr>
          <p:nvPr>
            <p:ph type="sldNum" sz="quarter" idx="2"/>
          </p:nvPr>
        </p:nvSpPr>
        <p:spPr>
          <a:xfrm>
            <a:off x="1065212" y="5975128"/>
            <a:ext cx="233713"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itle 1"/>
          <p:cNvSpPr txBox="1">
            <a:spLocks noGrp="1"/>
          </p:cNvSpPr>
          <p:nvPr>
            <p:ph type="title"/>
          </p:nvPr>
        </p:nvSpPr>
        <p:spPr>
          <a:prstGeom prst="rect">
            <a:avLst/>
          </a:prstGeom>
        </p:spPr>
        <p:txBody>
          <a:bodyPr/>
          <a:lstStyle/>
          <a:p>
            <a:r>
              <a:t>Thank You and God Bless!</a:t>
            </a:r>
          </a:p>
        </p:txBody>
      </p:sp>
      <p:grpSp>
        <p:nvGrpSpPr>
          <p:cNvPr id="428" name="Picture Placeholder 8"/>
          <p:cNvGrpSpPr/>
          <p:nvPr/>
        </p:nvGrpSpPr>
        <p:grpSpPr>
          <a:xfrm>
            <a:off x="836612" y="1031195"/>
            <a:ext cx="5943601" cy="4572001"/>
            <a:chOff x="0" y="0"/>
            <a:chExt cx="5943600" cy="4572000"/>
          </a:xfrm>
        </p:grpSpPr>
        <p:sp>
          <p:nvSpPr>
            <p:cNvPr id="426" name="Rectangle"/>
            <p:cNvSpPr/>
            <p:nvPr/>
          </p:nvSpPr>
          <p:spPr>
            <a:xfrm>
              <a:off x="0" y="0"/>
              <a:ext cx="5943600" cy="4572000"/>
            </a:xfrm>
            <a:prstGeom prst="rect">
              <a:avLst/>
            </a:prstGeom>
            <a:solidFill>
              <a:srgbClr val="D1E5F9"/>
            </a:solidFill>
            <a:ln w="12700" cap="flat">
              <a:noFill/>
              <a:miter lim="400000"/>
            </a:ln>
            <a:effectLst/>
          </p:spPr>
          <p:txBody>
            <a:bodyPr wrap="square" lIns="45719" tIns="45719" rIns="45719" bIns="45719" numCol="1" anchor="ctr">
              <a:noAutofit/>
            </a:bodyPr>
            <a:lstStyle/>
            <a:p>
              <a:endParaRPr/>
            </a:p>
          </p:txBody>
        </p:sp>
        <p:pic>
          <p:nvPicPr>
            <p:cNvPr id="427" name="image11.jpeg" descr="image11.jpeg"/>
            <p:cNvPicPr>
              <a:picLocks noChangeAspect="1"/>
            </p:cNvPicPr>
            <p:nvPr/>
          </p:nvPicPr>
          <p:blipFill>
            <a:blip r:embed="rId2"/>
            <a:stretch>
              <a:fillRect/>
            </a:stretch>
          </p:blipFill>
          <p:spPr>
            <a:xfrm>
              <a:off x="0" y="0"/>
              <a:ext cx="5943600" cy="4572000"/>
            </a:xfrm>
            <a:prstGeom prst="rect">
              <a:avLst/>
            </a:prstGeom>
            <a:ln w="38100" cap="flat">
              <a:solidFill>
                <a:srgbClr val="FFFFFF"/>
              </a:solidFill>
              <a:prstDash val="solid"/>
              <a:round/>
            </a:ln>
            <a:effectLst/>
          </p:spPr>
        </p:pic>
      </p:grpSp>
      <p:sp>
        <p:nvSpPr>
          <p:cNvPr id="429" name="Slide Number Placeholder 2"/>
          <p:cNvSpPr txBox="1">
            <a:spLocks noGrp="1"/>
          </p:cNvSpPr>
          <p:nvPr>
            <p:ph type="sldNum" sz="quarter" idx="2"/>
          </p:nvPr>
        </p:nvSpPr>
        <p:spPr>
          <a:xfrm>
            <a:off x="1065212" y="5975128"/>
            <a:ext cx="24349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xfrm>
            <a:off x="1065211" y="304800"/>
            <a:ext cx="10058404" cy="1219200"/>
          </a:xfrm>
          <a:prstGeom prst="rect">
            <a:avLst/>
          </a:prstGeom>
        </p:spPr>
        <p:txBody>
          <a:bodyPr/>
          <a:lstStyle/>
          <a:p>
            <a:r>
              <a:t>The Story Of The Golden Calf</a:t>
            </a:r>
          </a:p>
        </p:txBody>
      </p:sp>
      <p:sp>
        <p:nvSpPr>
          <p:cNvPr id="255" name="Content Placeholder 2"/>
          <p:cNvSpPr txBox="1">
            <a:spLocks noGrp="1"/>
          </p:cNvSpPr>
          <p:nvPr>
            <p:ph type="body" sz="half" idx="1"/>
          </p:nvPr>
        </p:nvSpPr>
        <p:spPr>
          <a:xfrm>
            <a:off x="1065212" y="1825625"/>
            <a:ext cx="4954588" cy="4187953"/>
          </a:xfrm>
          <a:prstGeom prst="rect">
            <a:avLst/>
          </a:prstGeom>
        </p:spPr>
        <p:txBody>
          <a:bodyPr/>
          <a:lstStyle/>
          <a:p>
            <a:pPr>
              <a:lnSpc>
                <a:spcPct val="81000"/>
              </a:lnSpc>
              <a:defRPr sz="1300"/>
            </a:pPr>
            <a:r>
              <a:t>Exodus 32 relates the story of the golden calf. </a:t>
            </a:r>
          </a:p>
          <a:p>
            <a:pPr>
              <a:lnSpc>
                <a:spcPct val="81000"/>
              </a:lnSpc>
              <a:defRPr sz="1300"/>
            </a:pPr>
            <a:r>
              <a:t>Moses was on Mount Sinai for 40 days and the people wondered if he would ever come back. So they came to Aaron and demanded that gods be made to lead them. Being in </a:t>
            </a:r>
            <a:r>
              <a:rPr b="1"/>
              <a:t>captivity</a:t>
            </a:r>
            <a:r>
              <a:t> in Egypt for </a:t>
            </a:r>
            <a:r>
              <a:rPr b="1"/>
              <a:t>400 years</a:t>
            </a:r>
            <a:r>
              <a:t>, they came to worship idols like the Egyptians. They lost the knowledge of God’s law and its precepts. They lost sight of the Sabbath.</a:t>
            </a:r>
          </a:p>
          <a:p>
            <a:pPr>
              <a:lnSpc>
                <a:spcPct val="81000"/>
              </a:lnSpc>
              <a:defRPr sz="1300"/>
            </a:pPr>
            <a:r>
              <a:t>Because Aaron wanted peace and unity in the camp he told them to take off the golden earrings the women, boys, and girls were wearing and give them to him so they could be melted down to make an idol. </a:t>
            </a:r>
          </a:p>
          <a:p>
            <a:pPr>
              <a:lnSpc>
                <a:spcPct val="81000"/>
              </a:lnSpc>
              <a:defRPr sz="1300"/>
            </a:pPr>
            <a:r>
              <a:t>The gold was melted down and shaped into a golden calf. The people responded by declaring ‘These [be] thy gods, O Israel, which brought thee up out of the land of Egypt.’ ‘To morrow [is] a feast to the LORD.’ declared Aaron. Early the next day, people sacrificed burnt offerings, ate, drank and started a wild, noisy party worshipping the golden calf.</a:t>
            </a:r>
          </a:p>
        </p:txBody>
      </p:sp>
      <p:grpSp>
        <p:nvGrpSpPr>
          <p:cNvPr id="258" name="Picture 2"/>
          <p:cNvGrpSpPr/>
          <p:nvPr/>
        </p:nvGrpSpPr>
        <p:grpSpPr>
          <a:xfrm>
            <a:off x="6172200" y="2062758"/>
            <a:ext cx="4951413" cy="3713559"/>
            <a:chOff x="0" y="0"/>
            <a:chExt cx="4951412" cy="3713558"/>
          </a:xfrm>
        </p:grpSpPr>
        <p:sp>
          <p:nvSpPr>
            <p:cNvPr id="256" name="Rectangle"/>
            <p:cNvSpPr/>
            <p:nvPr/>
          </p:nvSpPr>
          <p:spPr>
            <a:xfrm>
              <a:off x="0" y="0"/>
              <a:ext cx="4951413" cy="3713559"/>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57" name="image5.jpeg" descr="image5.jpeg"/>
            <p:cNvPicPr>
              <a:picLocks noChangeAspect="1"/>
            </p:cNvPicPr>
            <p:nvPr/>
          </p:nvPicPr>
          <p:blipFill>
            <a:blip r:embed="rId2"/>
            <a:stretch>
              <a:fillRect/>
            </a:stretch>
          </p:blipFill>
          <p:spPr>
            <a:xfrm>
              <a:off x="0" y="0"/>
              <a:ext cx="4951413" cy="3713559"/>
            </a:xfrm>
            <a:prstGeom prst="rect">
              <a:avLst/>
            </a:prstGeom>
            <a:ln w="12700" cap="flat">
              <a:noFill/>
              <a:miter lim="400000"/>
            </a:ln>
            <a:effectLst/>
          </p:spPr>
        </p:pic>
      </p:grpSp>
      <p:sp>
        <p:nvSpPr>
          <p:cNvPr id="259" name="Slide Number Placeholder 1"/>
          <p:cNvSpPr txBox="1">
            <a:spLocks noGrp="1"/>
          </p:cNvSpPr>
          <p:nvPr>
            <p:ph type="sldNum" sz="quarter" idx="2"/>
          </p:nvPr>
        </p:nvSpPr>
        <p:spPr>
          <a:xfrm>
            <a:off x="1065212" y="5975128"/>
            <a:ext cx="19529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le 1"/>
          <p:cNvSpPr txBox="1">
            <a:spLocks noGrp="1"/>
          </p:cNvSpPr>
          <p:nvPr>
            <p:ph type="title"/>
          </p:nvPr>
        </p:nvSpPr>
        <p:spPr>
          <a:xfrm>
            <a:off x="1065211" y="304800"/>
            <a:ext cx="10058404" cy="1219200"/>
          </a:xfrm>
          <a:prstGeom prst="rect">
            <a:avLst/>
          </a:prstGeom>
        </p:spPr>
        <p:txBody>
          <a:bodyPr/>
          <a:lstStyle/>
          <a:p>
            <a:r>
              <a:t>The Golden Calf Is The Apis Bull</a:t>
            </a:r>
          </a:p>
        </p:txBody>
      </p:sp>
      <p:sp>
        <p:nvSpPr>
          <p:cNvPr id="262" name="Content Placeholder 2"/>
          <p:cNvSpPr txBox="1">
            <a:spLocks noGrp="1"/>
          </p:cNvSpPr>
          <p:nvPr>
            <p:ph type="body" sz="half" idx="1"/>
          </p:nvPr>
        </p:nvSpPr>
        <p:spPr>
          <a:xfrm>
            <a:off x="1065212" y="1825625"/>
            <a:ext cx="4954588" cy="4187953"/>
          </a:xfrm>
          <a:prstGeom prst="rect">
            <a:avLst/>
          </a:prstGeom>
        </p:spPr>
        <p:txBody>
          <a:bodyPr/>
          <a:lstStyle/>
          <a:p>
            <a:pPr marL="333573" indent="-333573" defTabSz="877823">
              <a:lnSpc>
                <a:spcPct val="80000"/>
              </a:lnSpc>
              <a:spcBef>
                <a:spcPts val="1700"/>
              </a:spcBef>
              <a:defRPr sz="1440"/>
            </a:pPr>
            <a:r>
              <a:t>The Hebrew people chose a particular animal which supposedly represented </a:t>
            </a:r>
            <a:r>
              <a:rPr b="1"/>
              <a:t>the form </a:t>
            </a:r>
            <a:r>
              <a:t>and</a:t>
            </a:r>
            <a:r>
              <a:rPr b="1"/>
              <a:t> character</a:t>
            </a:r>
            <a:r>
              <a:t> of the true God. They chose the Apis Bull.</a:t>
            </a:r>
          </a:p>
          <a:p>
            <a:pPr marL="333573" indent="-333573" defTabSz="877823">
              <a:lnSpc>
                <a:spcPct val="80000"/>
              </a:lnSpc>
              <a:spcBef>
                <a:spcPts val="1700"/>
              </a:spcBef>
              <a:defRPr sz="1440"/>
            </a:pPr>
            <a:r>
              <a:t>In Egypt the Apis Bull was a sacred animal chosen to represent pharaohs. It had the attributes that all great kings would want to possess. </a:t>
            </a:r>
          </a:p>
          <a:p>
            <a:pPr marL="333573" indent="-333573" defTabSz="877823">
              <a:lnSpc>
                <a:spcPct val="80000"/>
              </a:lnSpc>
              <a:spcBef>
                <a:spcPts val="1700"/>
              </a:spcBef>
              <a:defRPr sz="1440"/>
            </a:pPr>
            <a:r>
              <a:t>So it was worshipped as a god because it symbolized </a:t>
            </a:r>
            <a:r>
              <a:rPr b="1"/>
              <a:t>the courageous heart, great strength, and fighting spirit of the king</a:t>
            </a:r>
            <a:r>
              <a:t>. </a:t>
            </a:r>
          </a:p>
          <a:p>
            <a:pPr marL="333573" indent="-333573" defTabSz="877823">
              <a:lnSpc>
                <a:spcPct val="80000"/>
              </a:lnSpc>
              <a:spcBef>
                <a:spcPts val="1700"/>
              </a:spcBef>
              <a:defRPr sz="1440"/>
            </a:pPr>
            <a:r>
              <a:t>Other characteristics were fertility, divinity and eternity.</a:t>
            </a:r>
          </a:p>
          <a:p>
            <a:pPr marL="333573" indent="-333573" defTabSz="877823">
              <a:lnSpc>
                <a:spcPct val="80000"/>
              </a:lnSpc>
              <a:spcBef>
                <a:spcPts val="1700"/>
              </a:spcBef>
              <a:defRPr sz="1440"/>
            </a:pPr>
            <a:r>
              <a:t>The Hebrews saw God the same way. A strong, courageous god with a fighting spirit who brought them out of Egypt. And they made an idol of Him and worshipped it.</a:t>
            </a:r>
          </a:p>
        </p:txBody>
      </p:sp>
      <p:pic>
        <p:nvPicPr>
          <p:cNvPr id="263" name="Picture 4" descr="Picture 4"/>
          <p:cNvPicPr>
            <a:picLocks noChangeAspect="1"/>
          </p:cNvPicPr>
          <p:nvPr/>
        </p:nvPicPr>
        <p:blipFill>
          <a:blip r:embed="rId2"/>
          <a:stretch>
            <a:fillRect/>
          </a:stretch>
        </p:blipFill>
        <p:spPr>
          <a:xfrm>
            <a:off x="6172200" y="2062758"/>
            <a:ext cx="4951413" cy="3713559"/>
          </a:xfrm>
          <a:prstGeom prst="rect">
            <a:avLst/>
          </a:prstGeom>
          <a:ln w="12700">
            <a:miter lim="400000"/>
          </a:ln>
        </p:spPr>
      </p:pic>
      <p:sp>
        <p:nvSpPr>
          <p:cNvPr id="264" name="Slide Number Placeholder 3"/>
          <p:cNvSpPr txBox="1">
            <a:spLocks noGrp="1"/>
          </p:cNvSpPr>
          <p:nvPr>
            <p:ph type="sldNum" sz="quarter" idx="2"/>
          </p:nvPr>
        </p:nvSpPr>
        <p:spPr>
          <a:xfrm>
            <a:off x="1065212" y="5975128"/>
            <a:ext cx="203678"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le 1"/>
          <p:cNvSpPr txBox="1">
            <a:spLocks noGrp="1"/>
          </p:cNvSpPr>
          <p:nvPr>
            <p:ph type="title"/>
          </p:nvPr>
        </p:nvSpPr>
        <p:spPr>
          <a:xfrm>
            <a:off x="1065211" y="304800"/>
            <a:ext cx="10058404" cy="1219200"/>
          </a:xfrm>
          <a:prstGeom prst="rect">
            <a:avLst/>
          </a:prstGeom>
        </p:spPr>
        <p:txBody>
          <a:bodyPr/>
          <a:lstStyle>
            <a:lvl1pPr defTabSz="896111">
              <a:defRPr sz="3528"/>
            </a:lvl1pPr>
          </a:lstStyle>
          <a:p>
            <a:r>
              <a:t>The Jewish Nation’s Conservative Mindset is The Apis Bull</a:t>
            </a:r>
          </a:p>
        </p:txBody>
      </p:sp>
      <p:sp>
        <p:nvSpPr>
          <p:cNvPr id="267" name="Content Placeholder 2"/>
          <p:cNvSpPr txBox="1">
            <a:spLocks noGrp="1"/>
          </p:cNvSpPr>
          <p:nvPr>
            <p:ph type="body" sz="half" idx="1"/>
          </p:nvPr>
        </p:nvSpPr>
        <p:spPr>
          <a:xfrm>
            <a:off x="320511" y="1825625"/>
            <a:ext cx="5699289" cy="4187953"/>
          </a:xfrm>
          <a:prstGeom prst="rect">
            <a:avLst/>
          </a:prstGeom>
        </p:spPr>
        <p:txBody>
          <a:bodyPr/>
          <a:lstStyle/>
          <a:p>
            <a:pPr>
              <a:lnSpc>
                <a:spcPct val="80000"/>
              </a:lnSpc>
              <a:defRPr sz="900"/>
            </a:pPr>
            <a:r>
              <a:t>Idolatry was such a big issue in the lives of the Israelites that God had to bring them into captivity in Babylon for 70 years.</a:t>
            </a:r>
          </a:p>
          <a:p>
            <a:pPr>
              <a:lnSpc>
                <a:spcPct val="80000"/>
              </a:lnSpc>
              <a:defRPr sz="900"/>
            </a:pPr>
            <a:r>
              <a:t>After the captivity, they were partially cured from idolatry. They no longer made images (the form) but held on the characteristics (the spirit).</a:t>
            </a:r>
          </a:p>
          <a:p>
            <a:pPr>
              <a:lnSpc>
                <a:spcPct val="80000"/>
              </a:lnSpc>
              <a:defRPr sz="900"/>
            </a:pPr>
            <a:r>
              <a:t>This is why they isolated themselves from other nations. They thought they were too peculiar to mingle with others. And most importantly, they kept the Sabbath and the ordinances of Moses perfectly.</a:t>
            </a:r>
          </a:p>
          <a:p>
            <a:pPr>
              <a:lnSpc>
                <a:spcPct val="80000"/>
              </a:lnSpc>
              <a:defRPr sz="900"/>
            </a:pPr>
            <a:r>
              <a:t>But when Christ came they couldn’t recognize Him. Why? Jesus didn’t look like a king, He was a poor carpenter. He didn’t act like a king instead, He ate with sinners! He didn’t deliver them from the Romans’ yoke; instead he gave his life. And on Sabbaths He healed people and ate in the field! </a:t>
            </a:r>
          </a:p>
          <a:p>
            <a:pPr>
              <a:lnSpc>
                <a:spcPct val="80000"/>
              </a:lnSpc>
              <a:defRPr sz="900"/>
            </a:pPr>
            <a:r>
              <a:t>This wrong view of the Messiah was held by most Israelites and even the disciples. But the most stubborn were the Pharisees who had </a:t>
            </a:r>
            <a:r>
              <a:rPr b="1"/>
              <a:t>a conservative mindset</a:t>
            </a:r>
            <a:r>
              <a:t>. They upheld the writings of Moses so intensely (the spirit) that they couldn’t understand who Christ really was and the nature of His kingdom. Christ wasn’t that strong, courageous king with a fighting spirit who would deliver them from the captivity of the Romans.</a:t>
            </a:r>
          </a:p>
          <a:p>
            <a:pPr>
              <a:lnSpc>
                <a:spcPct val="80000"/>
              </a:lnSpc>
              <a:defRPr sz="900"/>
            </a:pPr>
            <a:r>
              <a:t>Christ was patient and wanted people to come out of </a:t>
            </a:r>
            <a:r>
              <a:rPr b="1"/>
              <a:t>idolatry. </a:t>
            </a:r>
            <a:r>
              <a:t>So through out his ministry He spoke in </a:t>
            </a:r>
            <a:r>
              <a:rPr b="1"/>
              <a:t>parables,</a:t>
            </a:r>
            <a:r>
              <a:t> comparing the natural kingdom with the spiritual kingdom, so His followers could grasp the nature of His kingdom.</a:t>
            </a:r>
          </a:p>
        </p:txBody>
      </p:sp>
      <p:pic>
        <p:nvPicPr>
          <p:cNvPr id="268" name="Picture 4" descr="Picture 4"/>
          <p:cNvPicPr>
            <a:picLocks noChangeAspect="1"/>
          </p:cNvPicPr>
          <p:nvPr/>
        </p:nvPicPr>
        <p:blipFill>
          <a:blip r:embed="rId2"/>
          <a:stretch>
            <a:fillRect/>
          </a:stretch>
        </p:blipFill>
        <p:spPr>
          <a:xfrm>
            <a:off x="6172201" y="1717039"/>
            <a:ext cx="4951414" cy="4059278"/>
          </a:xfrm>
          <a:prstGeom prst="rect">
            <a:avLst/>
          </a:prstGeom>
          <a:ln w="12700">
            <a:miter lim="400000"/>
          </a:ln>
        </p:spPr>
      </p:pic>
      <p:sp>
        <p:nvSpPr>
          <p:cNvPr id="269" name="Slide Number Placeholder 3"/>
          <p:cNvSpPr txBox="1">
            <a:spLocks noGrp="1"/>
          </p:cNvSpPr>
          <p:nvPr>
            <p:ph type="sldNum" sz="quarter" idx="2"/>
          </p:nvPr>
        </p:nvSpPr>
        <p:spPr>
          <a:xfrm>
            <a:off x="1065212" y="5975128"/>
            <a:ext cx="213457"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itle 1"/>
          <p:cNvSpPr txBox="1">
            <a:spLocks noGrp="1"/>
          </p:cNvSpPr>
          <p:nvPr>
            <p:ph type="title"/>
          </p:nvPr>
        </p:nvSpPr>
        <p:spPr>
          <a:xfrm>
            <a:off x="1065211" y="304800"/>
            <a:ext cx="10058404" cy="1219200"/>
          </a:xfrm>
          <a:prstGeom prst="rect">
            <a:avLst/>
          </a:prstGeom>
        </p:spPr>
        <p:txBody>
          <a:bodyPr/>
          <a:lstStyle/>
          <a:p>
            <a:r>
              <a:t>We can represent the Idolatry of Ancient Israel this way:</a:t>
            </a:r>
          </a:p>
        </p:txBody>
      </p:sp>
      <p:sp>
        <p:nvSpPr>
          <p:cNvPr id="272" name="Straight Connector 3"/>
          <p:cNvSpPr/>
          <p:nvPr/>
        </p:nvSpPr>
        <p:spPr>
          <a:xfrm>
            <a:off x="1470580" y="3591612"/>
            <a:ext cx="2196447" cy="1"/>
          </a:xfrm>
          <a:prstGeom prst="line">
            <a:avLst/>
          </a:prstGeom>
          <a:ln w="19050">
            <a:solidFill>
              <a:schemeClr val="accent1"/>
            </a:solidFill>
            <a:miter/>
          </a:ln>
        </p:spPr>
        <p:txBody>
          <a:bodyPr lIns="45719" rIns="45719"/>
          <a:lstStyle/>
          <a:p>
            <a:endParaRPr/>
          </a:p>
        </p:txBody>
      </p:sp>
      <p:sp>
        <p:nvSpPr>
          <p:cNvPr id="273" name="Straight Connector 5"/>
          <p:cNvSpPr/>
          <p:nvPr/>
        </p:nvSpPr>
        <p:spPr>
          <a:xfrm flipH="1">
            <a:off x="1489434" y="2733773"/>
            <a:ext cx="1" cy="838987"/>
          </a:xfrm>
          <a:prstGeom prst="line">
            <a:avLst/>
          </a:prstGeom>
          <a:ln w="19050">
            <a:solidFill>
              <a:schemeClr val="accent1"/>
            </a:solidFill>
            <a:miter/>
          </a:ln>
        </p:spPr>
        <p:txBody>
          <a:bodyPr lIns="45719" rIns="45719"/>
          <a:lstStyle/>
          <a:p>
            <a:endParaRPr/>
          </a:p>
        </p:txBody>
      </p:sp>
      <p:sp>
        <p:nvSpPr>
          <p:cNvPr id="274" name="Straight Connector 6"/>
          <p:cNvSpPr/>
          <p:nvPr/>
        </p:nvSpPr>
        <p:spPr>
          <a:xfrm>
            <a:off x="3667026" y="2752625"/>
            <a:ext cx="1" cy="838987"/>
          </a:xfrm>
          <a:prstGeom prst="line">
            <a:avLst/>
          </a:prstGeom>
          <a:ln w="19050">
            <a:solidFill>
              <a:schemeClr val="accent1"/>
            </a:solidFill>
            <a:miter/>
          </a:ln>
        </p:spPr>
        <p:txBody>
          <a:bodyPr lIns="45719" rIns="45719"/>
          <a:lstStyle/>
          <a:p>
            <a:endParaRPr/>
          </a:p>
        </p:txBody>
      </p:sp>
      <p:sp>
        <p:nvSpPr>
          <p:cNvPr id="275" name="Straight Connector 7"/>
          <p:cNvSpPr/>
          <p:nvPr/>
        </p:nvSpPr>
        <p:spPr>
          <a:xfrm>
            <a:off x="10353772" y="2752625"/>
            <a:ext cx="1" cy="838987"/>
          </a:xfrm>
          <a:prstGeom prst="line">
            <a:avLst/>
          </a:prstGeom>
          <a:ln w="19050">
            <a:solidFill>
              <a:schemeClr val="accent1"/>
            </a:solidFill>
            <a:miter/>
          </a:ln>
        </p:spPr>
        <p:txBody>
          <a:bodyPr lIns="45719" rIns="45719"/>
          <a:lstStyle/>
          <a:p>
            <a:endParaRPr/>
          </a:p>
        </p:txBody>
      </p:sp>
      <p:sp>
        <p:nvSpPr>
          <p:cNvPr id="276" name="Straight Connector 8"/>
          <p:cNvSpPr/>
          <p:nvPr/>
        </p:nvSpPr>
        <p:spPr>
          <a:xfrm>
            <a:off x="8157326" y="2733773"/>
            <a:ext cx="1" cy="838987"/>
          </a:xfrm>
          <a:prstGeom prst="line">
            <a:avLst/>
          </a:prstGeom>
          <a:ln w="19050">
            <a:solidFill>
              <a:schemeClr val="accent1"/>
            </a:solidFill>
            <a:miter/>
          </a:ln>
        </p:spPr>
        <p:txBody>
          <a:bodyPr lIns="45719" rIns="45719"/>
          <a:lstStyle/>
          <a:p>
            <a:endParaRPr/>
          </a:p>
        </p:txBody>
      </p:sp>
      <p:sp>
        <p:nvSpPr>
          <p:cNvPr id="277" name="Straight Connector 9"/>
          <p:cNvSpPr/>
          <p:nvPr/>
        </p:nvSpPr>
        <p:spPr>
          <a:xfrm>
            <a:off x="6996259" y="2763623"/>
            <a:ext cx="1" cy="838987"/>
          </a:xfrm>
          <a:prstGeom prst="line">
            <a:avLst/>
          </a:prstGeom>
          <a:ln w="19050">
            <a:solidFill>
              <a:schemeClr val="accent1"/>
            </a:solidFill>
            <a:miter/>
          </a:ln>
        </p:spPr>
        <p:txBody>
          <a:bodyPr lIns="45719" rIns="45719"/>
          <a:lstStyle/>
          <a:p>
            <a:endParaRPr/>
          </a:p>
        </p:txBody>
      </p:sp>
      <p:sp>
        <p:nvSpPr>
          <p:cNvPr id="278" name="Straight Connector 10"/>
          <p:cNvSpPr/>
          <p:nvPr/>
        </p:nvSpPr>
        <p:spPr>
          <a:xfrm>
            <a:off x="4799814" y="2771480"/>
            <a:ext cx="1" cy="838987"/>
          </a:xfrm>
          <a:prstGeom prst="line">
            <a:avLst/>
          </a:prstGeom>
          <a:ln w="19050">
            <a:solidFill>
              <a:schemeClr val="accent1"/>
            </a:solidFill>
            <a:miter/>
          </a:ln>
        </p:spPr>
        <p:txBody>
          <a:bodyPr lIns="45719" rIns="45719"/>
          <a:lstStyle/>
          <a:p>
            <a:endParaRPr/>
          </a:p>
        </p:txBody>
      </p:sp>
      <p:sp>
        <p:nvSpPr>
          <p:cNvPr id="279" name="Straight Connector 11"/>
          <p:cNvSpPr/>
          <p:nvPr/>
        </p:nvSpPr>
        <p:spPr>
          <a:xfrm>
            <a:off x="4799814" y="3602609"/>
            <a:ext cx="2196446" cy="1"/>
          </a:xfrm>
          <a:prstGeom prst="line">
            <a:avLst/>
          </a:prstGeom>
          <a:ln w="19050">
            <a:solidFill>
              <a:schemeClr val="accent1"/>
            </a:solidFill>
            <a:miter/>
          </a:ln>
        </p:spPr>
        <p:txBody>
          <a:bodyPr lIns="45719" rIns="45719"/>
          <a:lstStyle/>
          <a:p>
            <a:endParaRPr/>
          </a:p>
        </p:txBody>
      </p:sp>
      <p:sp>
        <p:nvSpPr>
          <p:cNvPr id="280" name="Straight Connector 12"/>
          <p:cNvSpPr/>
          <p:nvPr/>
        </p:nvSpPr>
        <p:spPr>
          <a:xfrm>
            <a:off x="8157326" y="3572759"/>
            <a:ext cx="2196447" cy="1"/>
          </a:xfrm>
          <a:prstGeom prst="line">
            <a:avLst/>
          </a:prstGeom>
          <a:ln w="19050">
            <a:solidFill>
              <a:schemeClr val="accent1"/>
            </a:solidFill>
            <a:miter/>
          </a:ln>
        </p:spPr>
        <p:txBody>
          <a:bodyPr lIns="45719" rIns="45719"/>
          <a:lstStyle/>
          <a:p>
            <a:endParaRPr/>
          </a:p>
        </p:txBody>
      </p:sp>
      <p:sp>
        <p:nvSpPr>
          <p:cNvPr id="281" name="TextBox 13"/>
          <p:cNvSpPr txBox="1"/>
          <p:nvPr/>
        </p:nvSpPr>
        <p:spPr>
          <a:xfrm>
            <a:off x="2129045" y="3054955"/>
            <a:ext cx="1020923"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Moses</a:t>
            </a:r>
          </a:p>
        </p:txBody>
      </p:sp>
      <p:sp>
        <p:nvSpPr>
          <p:cNvPr id="282" name="TextBox 14"/>
          <p:cNvSpPr txBox="1"/>
          <p:nvPr/>
        </p:nvSpPr>
        <p:spPr>
          <a:xfrm>
            <a:off x="5307450" y="3110845"/>
            <a:ext cx="1020923"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Babylon</a:t>
            </a:r>
          </a:p>
        </p:txBody>
      </p:sp>
      <p:sp>
        <p:nvSpPr>
          <p:cNvPr id="283" name="TextBox 15"/>
          <p:cNvSpPr txBox="1"/>
          <p:nvPr/>
        </p:nvSpPr>
        <p:spPr>
          <a:xfrm>
            <a:off x="8807932" y="3110845"/>
            <a:ext cx="1020923"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Rome</a:t>
            </a:r>
          </a:p>
        </p:txBody>
      </p:sp>
      <p:sp>
        <p:nvSpPr>
          <p:cNvPr id="284" name="TextBox 16"/>
          <p:cNvSpPr txBox="1"/>
          <p:nvPr/>
        </p:nvSpPr>
        <p:spPr>
          <a:xfrm>
            <a:off x="1072064" y="3670320"/>
            <a:ext cx="1652517" cy="902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Sabbath reinstituted</a:t>
            </a:r>
          </a:p>
          <a:p>
            <a:pPr algn="ctr">
              <a:defRPr sz="1000"/>
            </a:pPr>
            <a:r>
              <a:t>But</a:t>
            </a:r>
          </a:p>
          <a:p>
            <a:pPr algn="ctr">
              <a:defRPr sz="1000"/>
            </a:pPr>
            <a:r>
              <a:t>They made a golden calf</a:t>
            </a:r>
          </a:p>
          <a:p>
            <a:pPr algn="ctr">
              <a:defRPr sz="1000"/>
            </a:pPr>
            <a:r>
              <a:t>( Apis Bull)</a:t>
            </a:r>
          </a:p>
        </p:txBody>
      </p:sp>
      <p:sp>
        <p:nvSpPr>
          <p:cNvPr id="285" name="TextBox 17"/>
          <p:cNvSpPr txBox="1"/>
          <p:nvPr/>
        </p:nvSpPr>
        <p:spPr>
          <a:xfrm>
            <a:off x="158059" y="3054955"/>
            <a:ext cx="1319437" cy="699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400 years of Captivity in Egypt</a:t>
            </a:r>
          </a:p>
          <a:p>
            <a:pPr algn="ctr">
              <a:defRPr sz="1000"/>
            </a:pPr>
            <a:r>
              <a:t>( Apis Bull)</a:t>
            </a:r>
          </a:p>
        </p:txBody>
      </p:sp>
      <p:sp>
        <p:nvSpPr>
          <p:cNvPr id="286" name="Straight Connector 19"/>
          <p:cNvSpPr/>
          <p:nvPr/>
        </p:nvSpPr>
        <p:spPr>
          <a:xfrm>
            <a:off x="3761294" y="3602610"/>
            <a:ext cx="961536" cy="7856"/>
          </a:xfrm>
          <a:prstGeom prst="line">
            <a:avLst/>
          </a:prstGeom>
          <a:ln>
            <a:solidFill>
              <a:schemeClr val="accent1"/>
            </a:solidFill>
            <a:prstDash val="dash"/>
          </a:ln>
        </p:spPr>
        <p:txBody>
          <a:bodyPr lIns="45719" rIns="45719"/>
          <a:lstStyle/>
          <a:p>
            <a:endParaRPr/>
          </a:p>
        </p:txBody>
      </p:sp>
      <p:sp>
        <p:nvSpPr>
          <p:cNvPr id="287" name="Straight Connector 21"/>
          <p:cNvSpPr/>
          <p:nvPr/>
        </p:nvSpPr>
        <p:spPr>
          <a:xfrm>
            <a:off x="6996259" y="3610466"/>
            <a:ext cx="1161068" cy="1"/>
          </a:xfrm>
          <a:prstGeom prst="line">
            <a:avLst/>
          </a:prstGeom>
          <a:ln>
            <a:solidFill>
              <a:schemeClr val="accent1"/>
            </a:solidFill>
            <a:prstDash val="dash"/>
          </a:ln>
        </p:spPr>
        <p:txBody>
          <a:bodyPr lIns="45719" rIns="45719"/>
          <a:lstStyle/>
          <a:p>
            <a:endParaRPr/>
          </a:p>
        </p:txBody>
      </p:sp>
      <p:sp>
        <p:nvSpPr>
          <p:cNvPr id="288" name="Straight Connector 25"/>
          <p:cNvSpPr/>
          <p:nvPr/>
        </p:nvSpPr>
        <p:spPr>
          <a:xfrm>
            <a:off x="1838226" y="3295511"/>
            <a:ext cx="1" cy="296102"/>
          </a:xfrm>
          <a:prstGeom prst="line">
            <a:avLst/>
          </a:prstGeom>
          <a:ln w="19050">
            <a:solidFill>
              <a:schemeClr val="accent1"/>
            </a:solidFill>
            <a:miter/>
          </a:ln>
        </p:spPr>
        <p:txBody>
          <a:bodyPr lIns="45719" rIns="45719"/>
          <a:lstStyle/>
          <a:p>
            <a:endParaRPr/>
          </a:p>
        </p:txBody>
      </p:sp>
      <p:sp>
        <p:nvSpPr>
          <p:cNvPr id="289" name="TextBox 26"/>
          <p:cNvSpPr txBox="1"/>
          <p:nvPr/>
        </p:nvSpPr>
        <p:spPr>
          <a:xfrm>
            <a:off x="1656919" y="3120395"/>
            <a:ext cx="373614" cy="255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800"/>
            </a:lvl1pPr>
          </a:lstStyle>
          <a:p>
            <a:r>
              <a:t>Sinai</a:t>
            </a:r>
          </a:p>
        </p:txBody>
      </p:sp>
      <p:sp>
        <p:nvSpPr>
          <p:cNvPr id="290" name="TextBox 27"/>
          <p:cNvSpPr txBox="1"/>
          <p:nvPr/>
        </p:nvSpPr>
        <p:spPr>
          <a:xfrm>
            <a:off x="3240229" y="3726293"/>
            <a:ext cx="1861081" cy="699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They Practiced idolatry</a:t>
            </a:r>
          </a:p>
          <a:p>
            <a:pPr algn="ctr">
              <a:defRPr sz="1000"/>
            </a:pPr>
            <a:r>
              <a:t>(form and spirit)</a:t>
            </a:r>
          </a:p>
          <a:p>
            <a:pPr algn="ctr">
              <a:defRPr sz="1000"/>
            </a:pPr>
            <a:r>
              <a:t>( Apis Bull)</a:t>
            </a:r>
          </a:p>
        </p:txBody>
      </p:sp>
      <p:sp>
        <p:nvSpPr>
          <p:cNvPr id="291" name="TextBox 29"/>
          <p:cNvSpPr txBox="1"/>
          <p:nvPr/>
        </p:nvSpPr>
        <p:spPr>
          <a:xfrm>
            <a:off x="6591455" y="3702649"/>
            <a:ext cx="1970674" cy="902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They were partially cured from Idolatry. They didn’t worship idols anymore but thought God had idolatrous character. </a:t>
            </a:r>
          </a:p>
          <a:p>
            <a:pPr algn="ctr">
              <a:defRPr sz="1000"/>
            </a:pPr>
            <a:r>
              <a:t>( Apis Bull)</a:t>
            </a:r>
          </a:p>
        </p:txBody>
      </p:sp>
      <p:sp>
        <p:nvSpPr>
          <p:cNvPr id="292" name="TextBox 30"/>
          <p:cNvSpPr txBox="1"/>
          <p:nvPr/>
        </p:nvSpPr>
        <p:spPr>
          <a:xfrm>
            <a:off x="9255312" y="3610466"/>
            <a:ext cx="1970674" cy="902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The Jews didn’t recognize Christ nor understood the nature of his kingdom. </a:t>
            </a:r>
          </a:p>
          <a:p>
            <a:pPr algn="ctr">
              <a:defRPr sz="1000"/>
            </a:pPr>
            <a:r>
              <a:t>They wanted a warrior king</a:t>
            </a:r>
          </a:p>
          <a:p>
            <a:pPr algn="ctr">
              <a:defRPr sz="1000"/>
            </a:pPr>
            <a:r>
              <a:t>( Apis Bull)</a:t>
            </a:r>
          </a:p>
        </p:txBody>
      </p:sp>
      <p:sp>
        <p:nvSpPr>
          <p:cNvPr id="293" name="Slide Number Placeholder 2"/>
          <p:cNvSpPr txBox="1">
            <a:spLocks noGrp="1"/>
          </p:cNvSpPr>
          <p:nvPr>
            <p:ph type="sldNum" sz="quarter" idx="2"/>
          </p:nvPr>
        </p:nvSpPr>
        <p:spPr>
          <a:xfrm>
            <a:off x="1065212" y="5975128"/>
            <a:ext cx="198264"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065211" y="304800"/>
            <a:ext cx="10058404" cy="1219200"/>
          </a:xfrm>
          <a:prstGeom prst="rect">
            <a:avLst/>
          </a:prstGeom>
        </p:spPr>
        <p:txBody>
          <a:bodyPr/>
          <a:lstStyle/>
          <a:p>
            <a:r>
              <a:t>Sunday Worship Is The Apis Bull</a:t>
            </a:r>
          </a:p>
        </p:txBody>
      </p:sp>
      <p:sp>
        <p:nvSpPr>
          <p:cNvPr id="296" name="Content Placeholder 2"/>
          <p:cNvSpPr txBox="1">
            <a:spLocks noGrp="1"/>
          </p:cNvSpPr>
          <p:nvPr>
            <p:ph type="body" sz="half" idx="1"/>
          </p:nvPr>
        </p:nvSpPr>
        <p:spPr>
          <a:xfrm>
            <a:off x="1065212" y="1825625"/>
            <a:ext cx="4954588" cy="4187953"/>
          </a:xfrm>
          <a:prstGeom prst="rect">
            <a:avLst/>
          </a:prstGeom>
        </p:spPr>
        <p:txBody>
          <a:bodyPr/>
          <a:lstStyle/>
          <a:p>
            <a:pPr>
              <a:lnSpc>
                <a:spcPct val="90000"/>
              </a:lnSpc>
              <a:defRPr sz="1700"/>
            </a:pPr>
            <a:r>
              <a:t>Just as the Israelites who were in captivity for 400 years in Egypt, and lost sight of the Sabbath, the same happened to the protestants.</a:t>
            </a:r>
          </a:p>
          <a:p>
            <a:pPr>
              <a:lnSpc>
                <a:spcPct val="90000"/>
              </a:lnSpc>
              <a:defRPr sz="1700"/>
            </a:pPr>
            <a:r>
              <a:t>During 1260 years the protestants were oppressed by the papacy and lost sight of the Sabbath. They worshipped on Sunday which was a day set apart for the sun god. So they were in idolatry and idolatry is the Apis bull. </a:t>
            </a:r>
          </a:p>
          <a:p>
            <a:pPr>
              <a:lnSpc>
                <a:spcPct val="90000"/>
              </a:lnSpc>
              <a:defRPr sz="1700"/>
            </a:pPr>
            <a:r>
              <a:t>But during Millerite history, God raised up Ellen G. White who instructed the Millerites/Adventists to keep the Sabbath. So the </a:t>
            </a:r>
            <a:r>
              <a:rPr b="1"/>
              <a:t>idolatry </a:t>
            </a:r>
            <a:r>
              <a:t>of Sunday worship was fixed.</a:t>
            </a:r>
          </a:p>
        </p:txBody>
      </p:sp>
      <p:grpSp>
        <p:nvGrpSpPr>
          <p:cNvPr id="299" name="Picture 4"/>
          <p:cNvGrpSpPr/>
          <p:nvPr/>
        </p:nvGrpSpPr>
        <p:grpSpPr>
          <a:xfrm>
            <a:off x="6172199" y="1825624"/>
            <a:ext cx="4951416" cy="4187954"/>
            <a:chOff x="0" y="0"/>
            <a:chExt cx="4951414" cy="4187952"/>
          </a:xfrm>
        </p:grpSpPr>
        <p:sp>
          <p:nvSpPr>
            <p:cNvPr id="297"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98" name="image8.jpeg" descr="image8.jpeg"/>
            <p:cNvPicPr>
              <a:picLocks noChangeAspect="1"/>
            </p:cNvPicPr>
            <p:nvPr/>
          </p:nvPicPr>
          <p:blipFill>
            <a:blip r:embed="rId2"/>
            <a:srcRect t="13125" r="1" b="7618"/>
            <a:stretch>
              <a:fillRect/>
            </a:stretch>
          </p:blipFill>
          <p:spPr>
            <a:xfrm>
              <a:off x="-1" y="-1"/>
              <a:ext cx="4951416" cy="4187954"/>
            </a:xfrm>
            <a:prstGeom prst="rect">
              <a:avLst/>
            </a:prstGeom>
            <a:ln w="12700" cap="flat">
              <a:noFill/>
              <a:miter lim="400000"/>
            </a:ln>
            <a:effectLst/>
          </p:spPr>
        </p:pic>
      </p:grpSp>
      <p:sp>
        <p:nvSpPr>
          <p:cNvPr id="300" name="Slide Number Placeholder 1"/>
          <p:cNvSpPr txBox="1">
            <a:spLocks noGrp="1"/>
          </p:cNvSpPr>
          <p:nvPr>
            <p:ph type="sldNum" sz="quarter" idx="2"/>
          </p:nvPr>
        </p:nvSpPr>
        <p:spPr>
          <a:xfrm>
            <a:off x="1065212" y="5975128"/>
            <a:ext cx="19774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itle 1"/>
          <p:cNvSpPr txBox="1">
            <a:spLocks noGrp="1"/>
          </p:cNvSpPr>
          <p:nvPr>
            <p:ph type="title"/>
          </p:nvPr>
        </p:nvSpPr>
        <p:spPr>
          <a:xfrm>
            <a:off x="1065211" y="304800"/>
            <a:ext cx="10058404" cy="1219200"/>
          </a:xfrm>
          <a:prstGeom prst="rect">
            <a:avLst/>
          </a:prstGeom>
        </p:spPr>
        <p:txBody>
          <a:bodyPr/>
          <a:lstStyle/>
          <a:p>
            <a:r>
              <a:t>The Adventist Conservative Mindset is the Apis Bull</a:t>
            </a:r>
          </a:p>
        </p:txBody>
      </p:sp>
      <p:sp>
        <p:nvSpPr>
          <p:cNvPr id="303" name="Content Placeholder 2"/>
          <p:cNvSpPr txBox="1">
            <a:spLocks noGrp="1"/>
          </p:cNvSpPr>
          <p:nvPr>
            <p:ph type="body" sz="half" idx="1"/>
          </p:nvPr>
        </p:nvSpPr>
        <p:spPr>
          <a:xfrm>
            <a:off x="1065212" y="1825625"/>
            <a:ext cx="4954588" cy="4187953"/>
          </a:xfrm>
          <a:prstGeom prst="rect">
            <a:avLst/>
          </a:prstGeom>
        </p:spPr>
        <p:txBody>
          <a:bodyPr/>
          <a:lstStyle/>
          <a:p>
            <a:pPr>
              <a:lnSpc>
                <a:spcPct val="80000"/>
              </a:lnSpc>
              <a:defRPr sz="1300"/>
            </a:pPr>
            <a:r>
              <a:rPr dirty="0"/>
              <a:t>During the 1888 time-period Adventists became conservative. They kept the character of the Apis Bull just like the Jewish nation after the Babylonian captivity.</a:t>
            </a:r>
          </a:p>
          <a:p>
            <a:pPr>
              <a:lnSpc>
                <a:spcPct val="80000"/>
              </a:lnSpc>
              <a:defRPr sz="1300"/>
            </a:pPr>
            <a:r>
              <a:rPr dirty="0"/>
              <a:t>The Jews thought they were peculiar and didn’t mingle with other nations. The Adventists thought they were so peculiar that they didn’t mingle with people who weren’t like them. They isolated themselves.</a:t>
            </a:r>
          </a:p>
          <a:p>
            <a:pPr>
              <a:lnSpc>
                <a:spcPct val="80000"/>
              </a:lnSpc>
              <a:defRPr sz="1300"/>
            </a:pPr>
            <a:r>
              <a:rPr dirty="0"/>
              <a:t>The Jews wanted a warrior king because they didn’t like other nations, the SDAs became conservative by not liking other religions who worship on days other than Saturday.</a:t>
            </a:r>
          </a:p>
          <a:p>
            <a:pPr>
              <a:lnSpc>
                <a:spcPct val="80000"/>
              </a:lnSpc>
              <a:defRPr sz="1300"/>
            </a:pPr>
            <a:r>
              <a:rPr dirty="0"/>
              <a:t>This is the spirit of the Apis Bull</a:t>
            </a:r>
            <a:r>
              <a:rPr b="1" dirty="0"/>
              <a:t>: conservatism</a:t>
            </a:r>
            <a:r>
              <a:rPr dirty="0"/>
              <a:t>. It means that people want to keep things as they are. They refuse to change. They refuse to be taught and want to preserve their current understanding as the apple of their eyes. </a:t>
            </a:r>
          </a:p>
        </p:txBody>
      </p:sp>
      <p:pic>
        <p:nvPicPr>
          <p:cNvPr id="304" name="Picture 2" descr="Picture 2"/>
          <p:cNvPicPr>
            <a:picLocks noChangeAspect="1"/>
          </p:cNvPicPr>
          <p:nvPr/>
        </p:nvPicPr>
        <p:blipFill>
          <a:blip r:embed="rId2"/>
          <a:stretch>
            <a:fillRect/>
          </a:stretch>
        </p:blipFill>
        <p:spPr>
          <a:xfrm>
            <a:off x="7924006" y="1801555"/>
            <a:ext cx="2825275" cy="3552764"/>
          </a:xfrm>
          <a:prstGeom prst="rect">
            <a:avLst/>
          </a:prstGeom>
          <a:ln w="12700">
            <a:miter lim="400000"/>
          </a:ln>
        </p:spPr>
      </p:pic>
      <p:sp>
        <p:nvSpPr>
          <p:cNvPr id="305" name="Slide Number Placeholder 3"/>
          <p:cNvSpPr txBox="1">
            <a:spLocks noGrp="1"/>
          </p:cNvSpPr>
          <p:nvPr>
            <p:ph type="sldNum" sz="quarter" idx="2"/>
          </p:nvPr>
        </p:nvSpPr>
        <p:spPr>
          <a:xfrm>
            <a:off x="1065212" y="5975128"/>
            <a:ext cx="1853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itle 1"/>
          <p:cNvSpPr txBox="1">
            <a:spLocks noGrp="1"/>
          </p:cNvSpPr>
          <p:nvPr>
            <p:ph type="title"/>
          </p:nvPr>
        </p:nvSpPr>
        <p:spPr>
          <a:xfrm>
            <a:off x="1065211" y="304800"/>
            <a:ext cx="10058404" cy="1219200"/>
          </a:xfrm>
          <a:prstGeom prst="rect">
            <a:avLst/>
          </a:prstGeom>
        </p:spPr>
        <p:txBody>
          <a:bodyPr/>
          <a:lstStyle>
            <a:lvl1pPr defTabSz="822959">
              <a:defRPr sz="3239"/>
            </a:lvl1pPr>
          </a:lstStyle>
          <a:p>
            <a:r>
              <a:t>The Adventist Conservative Mindset is the Apis Bull - continued</a:t>
            </a:r>
          </a:p>
        </p:txBody>
      </p:sp>
      <p:sp>
        <p:nvSpPr>
          <p:cNvPr id="308" name="Content Placeholder 2"/>
          <p:cNvSpPr txBox="1">
            <a:spLocks noGrp="1"/>
          </p:cNvSpPr>
          <p:nvPr>
            <p:ph type="body" sz="half" idx="1"/>
          </p:nvPr>
        </p:nvSpPr>
        <p:spPr>
          <a:xfrm>
            <a:off x="609600" y="1825625"/>
            <a:ext cx="5410200" cy="4187953"/>
          </a:xfrm>
          <a:prstGeom prst="rect">
            <a:avLst/>
          </a:prstGeom>
        </p:spPr>
        <p:txBody>
          <a:bodyPr/>
          <a:lstStyle/>
          <a:p>
            <a:pPr>
              <a:defRPr sz="1200"/>
            </a:pPr>
            <a:r>
              <a:t>Do you think Adventists in our time are in idolatry? Do they keep the Sabbath holy? Do they eat healthy? Do they listen to worldly music or watch worldly videos ?</a:t>
            </a:r>
          </a:p>
          <a:p>
            <a:pPr>
              <a:defRPr sz="1200"/>
            </a:pPr>
            <a:r>
              <a:t>Although they behave the right way, they are in idolatry. In the time of Christ the Jewish nation couldn’t recognize Him because they had a literal view of the Messiah: a strong, courageous king with a fighting spirit . Their conservative mindset prevented them from seeing how wrong they were and they could not accept the teaching of Christ in parables.</a:t>
            </a:r>
          </a:p>
          <a:p>
            <a:pPr>
              <a:defRPr sz="1200"/>
            </a:pPr>
            <a:r>
              <a:t>Adventism today follows the same track. They read the Bible and Spirit of Prophecy literally. Their conservative mindset prevents them from seeing Christ’s message for the last days which is given through Parable teaching. As a result most of them reject the message of equality and the movement as a whole.</a:t>
            </a:r>
          </a:p>
          <a:p>
            <a:pPr>
              <a:defRPr sz="1200" b="1"/>
            </a:pPr>
            <a:r>
              <a:t>Conservatism</a:t>
            </a:r>
            <a:r>
              <a:rPr b="0"/>
              <a:t> is the idolatry, the apis bull of Adventism. People want to keep their faith heritage and are reluctant to changes.</a:t>
            </a:r>
          </a:p>
        </p:txBody>
      </p:sp>
      <p:pic>
        <p:nvPicPr>
          <p:cNvPr id="309" name="Picture 2" descr="Picture 2"/>
          <p:cNvPicPr>
            <a:picLocks noChangeAspect="1"/>
          </p:cNvPicPr>
          <p:nvPr/>
        </p:nvPicPr>
        <p:blipFill>
          <a:blip r:embed="rId2"/>
          <a:stretch>
            <a:fillRect/>
          </a:stretch>
        </p:blipFill>
        <p:spPr>
          <a:xfrm>
            <a:off x="6390480" y="1930400"/>
            <a:ext cx="4733134" cy="3728721"/>
          </a:xfrm>
          <a:prstGeom prst="rect">
            <a:avLst/>
          </a:prstGeom>
          <a:ln w="12700">
            <a:miter lim="400000"/>
          </a:ln>
        </p:spPr>
      </p:pic>
      <p:sp>
        <p:nvSpPr>
          <p:cNvPr id="310" name="Slide Number Placeholder 3"/>
          <p:cNvSpPr txBox="1">
            <a:spLocks noGrp="1"/>
          </p:cNvSpPr>
          <p:nvPr>
            <p:ph type="sldNum" sz="quarter" idx="2"/>
          </p:nvPr>
        </p:nvSpPr>
        <p:spPr>
          <a:xfrm>
            <a:off x="1065212" y="5975128"/>
            <a:ext cx="1970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1"/>
          <p:cNvSpPr txBox="1">
            <a:spLocks noGrp="1"/>
          </p:cNvSpPr>
          <p:nvPr>
            <p:ph type="title"/>
          </p:nvPr>
        </p:nvSpPr>
        <p:spPr>
          <a:xfrm>
            <a:off x="1065211" y="304800"/>
            <a:ext cx="10058404" cy="1219200"/>
          </a:xfrm>
          <a:prstGeom prst="rect">
            <a:avLst/>
          </a:prstGeom>
        </p:spPr>
        <p:txBody>
          <a:bodyPr/>
          <a:lstStyle/>
          <a:p>
            <a:r>
              <a:t>We can represent the Idolatry of Modern Israel this way:</a:t>
            </a:r>
          </a:p>
        </p:txBody>
      </p:sp>
      <p:sp>
        <p:nvSpPr>
          <p:cNvPr id="313" name="Straight Connector 3"/>
          <p:cNvSpPr/>
          <p:nvPr/>
        </p:nvSpPr>
        <p:spPr>
          <a:xfrm>
            <a:off x="1470580" y="3591612"/>
            <a:ext cx="2196447" cy="1"/>
          </a:xfrm>
          <a:prstGeom prst="line">
            <a:avLst/>
          </a:prstGeom>
          <a:ln w="19050">
            <a:solidFill>
              <a:schemeClr val="accent1"/>
            </a:solidFill>
            <a:miter/>
          </a:ln>
        </p:spPr>
        <p:txBody>
          <a:bodyPr lIns="45719" rIns="45719"/>
          <a:lstStyle/>
          <a:p>
            <a:endParaRPr/>
          </a:p>
        </p:txBody>
      </p:sp>
      <p:sp>
        <p:nvSpPr>
          <p:cNvPr id="314" name="Straight Connector 5"/>
          <p:cNvSpPr/>
          <p:nvPr/>
        </p:nvSpPr>
        <p:spPr>
          <a:xfrm flipH="1">
            <a:off x="1489434" y="2733773"/>
            <a:ext cx="1" cy="838987"/>
          </a:xfrm>
          <a:prstGeom prst="line">
            <a:avLst/>
          </a:prstGeom>
          <a:ln w="19050">
            <a:solidFill>
              <a:schemeClr val="accent1"/>
            </a:solidFill>
            <a:miter/>
          </a:ln>
        </p:spPr>
        <p:txBody>
          <a:bodyPr lIns="45719" rIns="45719"/>
          <a:lstStyle/>
          <a:p>
            <a:endParaRPr/>
          </a:p>
        </p:txBody>
      </p:sp>
      <p:sp>
        <p:nvSpPr>
          <p:cNvPr id="315" name="Straight Connector 6"/>
          <p:cNvSpPr/>
          <p:nvPr/>
        </p:nvSpPr>
        <p:spPr>
          <a:xfrm>
            <a:off x="3667026" y="2752625"/>
            <a:ext cx="1" cy="838987"/>
          </a:xfrm>
          <a:prstGeom prst="line">
            <a:avLst/>
          </a:prstGeom>
          <a:ln w="19050">
            <a:solidFill>
              <a:schemeClr val="accent1"/>
            </a:solidFill>
            <a:miter/>
          </a:ln>
        </p:spPr>
        <p:txBody>
          <a:bodyPr lIns="45719" rIns="45719"/>
          <a:lstStyle/>
          <a:p>
            <a:endParaRPr/>
          </a:p>
        </p:txBody>
      </p:sp>
      <p:sp>
        <p:nvSpPr>
          <p:cNvPr id="316" name="Straight Connector 7"/>
          <p:cNvSpPr/>
          <p:nvPr/>
        </p:nvSpPr>
        <p:spPr>
          <a:xfrm>
            <a:off x="10353772" y="2752625"/>
            <a:ext cx="1" cy="838987"/>
          </a:xfrm>
          <a:prstGeom prst="line">
            <a:avLst/>
          </a:prstGeom>
          <a:ln w="19050">
            <a:solidFill>
              <a:schemeClr val="accent1"/>
            </a:solidFill>
            <a:miter/>
          </a:ln>
        </p:spPr>
        <p:txBody>
          <a:bodyPr lIns="45719" rIns="45719"/>
          <a:lstStyle/>
          <a:p>
            <a:endParaRPr/>
          </a:p>
        </p:txBody>
      </p:sp>
      <p:sp>
        <p:nvSpPr>
          <p:cNvPr id="317" name="Straight Connector 8"/>
          <p:cNvSpPr/>
          <p:nvPr/>
        </p:nvSpPr>
        <p:spPr>
          <a:xfrm>
            <a:off x="8157326" y="2733773"/>
            <a:ext cx="1" cy="838987"/>
          </a:xfrm>
          <a:prstGeom prst="line">
            <a:avLst/>
          </a:prstGeom>
          <a:ln w="19050">
            <a:solidFill>
              <a:schemeClr val="accent1"/>
            </a:solidFill>
            <a:miter/>
          </a:ln>
        </p:spPr>
        <p:txBody>
          <a:bodyPr lIns="45719" rIns="45719"/>
          <a:lstStyle/>
          <a:p>
            <a:endParaRPr/>
          </a:p>
        </p:txBody>
      </p:sp>
      <p:sp>
        <p:nvSpPr>
          <p:cNvPr id="318" name="Straight Connector 9"/>
          <p:cNvSpPr/>
          <p:nvPr/>
        </p:nvSpPr>
        <p:spPr>
          <a:xfrm>
            <a:off x="6996259" y="2763623"/>
            <a:ext cx="1" cy="838987"/>
          </a:xfrm>
          <a:prstGeom prst="line">
            <a:avLst/>
          </a:prstGeom>
          <a:ln w="19050">
            <a:solidFill>
              <a:schemeClr val="accent1"/>
            </a:solidFill>
            <a:miter/>
          </a:ln>
        </p:spPr>
        <p:txBody>
          <a:bodyPr lIns="45719" rIns="45719"/>
          <a:lstStyle/>
          <a:p>
            <a:endParaRPr/>
          </a:p>
        </p:txBody>
      </p:sp>
      <p:sp>
        <p:nvSpPr>
          <p:cNvPr id="319" name="Straight Connector 10"/>
          <p:cNvSpPr/>
          <p:nvPr/>
        </p:nvSpPr>
        <p:spPr>
          <a:xfrm>
            <a:off x="4799814" y="2771480"/>
            <a:ext cx="1" cy="838987"/>
          </a:xfrm>
          <a:prstGeom prst="line">
            <a:avLst/>
          </a:prstGeom>
          <a:ln w="19050">
            <a:solidFill>
              <a:schemeClr val="accent1"/>
            </a:solidFill>
            <a:miter/>
          </a:ln>
        </p:spPr>
        <p:txBody>
          <a:bodyPr lIns="45719" rIns="45719"/>
          <a:lstStyle/>
          <a:p>
            <a:endParaRPr/>
          </a:p>
        </p:txBody>
      </p:sp>
      <p:sp>
        <p:nvSpPr>
          <p:cNvPr id="320" name="Straight Connector 11"/>
          <p:cNvSpPr/>
          <p:nvPr/>
        </p:nvSpPr>
        <p:spPr>
          <a:xfrm>
            <a:off x="4799814" y="3602609"/>
            <a:ext cx="2196446" cy="1"/>
          </a:xfrm>
          <a:prstGeom prst="line">
            <a:avLst/>
          </a:prstGeom>
          <a:ln w="19050">
            <a:solidFill>
              <a:schemeClr val="accent1"/>
            </a:solidFill>
            <a:miter/>
          </a:ln>
        </p:spPr>
        <p:txBody>
          <a:bodyPr lIns="45719" rIns="45719"/>
          <a:lstStyle/>
          <a:p>
            <a:endParaRPr/>
          </a:p>
        </p:txBody>
      </p:sp>
      <p:sp>
        <p:nvSpPr>
          <p:cNvPr id="321" name="Straight Connector 12"/>
          <p:cNvSpPr/>
          <p:nvPr/>
        </p:nvSpPr>
        <p:spPr>
          <a:xfrm>
            <a:off x="8157326" y="3572759"/>
            <a:ext cx="2196447" cy="1"/>
          </a:xfrm>
          <a:prstGeom prst="line">
            <a:avLst/>
          </a:prstGeom>
          <a:ln w="19050">
            <a:solidFill>
              <a:schemeClr val="accent1"/>
            </a:solidFill>
            <a:miter/>
          </a:ln>
        </p:spPr>
        <p:txBody>
          <a:bodyPr lIns="45719" rIns="45719"/>
          <a:lstStyle/>
          <a:p>
            <a:endParaRPr/>
          </a:p>
        </p:txBody>
      </p:sp>
      <p:sp>
        <p:nvSpPr>
          <p:cNvPr id="322" name="TextBox 13"/>
          <p:cNvSpPr txBox="1"/>
          <p:nvPr/>
        </p:nvSpPr>
        <p:spPr>
          <a:xfrm>
            <a:off x="1581110" y="3153266"/>
            <a:ext cx="1994243"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Ellen G. White</a:t>
            </a:r>
          </a:p>
        </p:txBody>
      </p:sp>
      <p:sp>
        <p:nvSpPr>
          <p:cNvPr id="323" name="TextBox 14"/>
          <p:cNvSpPr txBox="1"/>
          <p:nvPr/>
        </p:nvSpPr>
        <p:spPr>
          <a:xfrm>
            <a:off x="4950019" y="3183258"/>
            <a:ext cx="1751884" cy="4563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1888 History</a:t>
            </a:r>
          </a:p>
        </p:txBody>
      </p:sp>
      <p:sp>
        <p:nvSpPr>
          <p:cNvPr id="324" name="TextBox 15"/>
          <p:cNvSpPr txBox="1"/>
          <p:nvPr/>
        </p:nvSpPr>
        <p:spPr>
          <a:xfrm>
            <a:off x="8745088" y="2770811"/>
            <a:ext cx="1020923" cy="824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SDA Today</a:t>
            </a:r>
          </a:p>
        </p:txBody>
      </p:sp>
      <p:sp>
        <p:nvSpPr>
          <p:cNvPr id="325" name="TextBox 16"/>
          <p:cNvSpPr txBox="1"/>
          <p:nvPr/>
        </p:nvSpPr>
        <p:spPr>
          <a:xfrm>
            <a:off x="1668897" y="3622256"/>
            <a:ext cx="1652517" cy="495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vl1pPr>
          </a:lstStyle>
          <a:p>
            <a:r>
              <a:t>Sabbath reinstituted</a:t>
            </a:r>
          </a:p>
        </p:txBody>
      </p:sp>
      <p:sp>
        <p:nvSpPr>
          <p:cNvPr id="326" name="TextBox 17"/>
          <p:cNvSpPr txBox="1"/>
          <p:nvPr/>
        </p:nvSpPr>
        <p:spPr>
          <a:xfrm>
            <a:off x="241706" y="3084016"/>
            <a:ext cx="1319437" cy="902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Captivity during the 1260</a:t>
            </a:r>
          </a:p>
          <a:p>
            <a:pPr algn="ctr">
              <a:defRPr sz="1000"/>
            </a:pPr>
            <a:r>
              <a:t>Sunday worship</a:t>
            </a:r>
          </a:p>
          <a:p>
            <a:pPr algn="ctr">
              <a:defRPr sz="1000"/>
            </a:pPr>
            <a:r>
              <a:t>( Apis Bull)</a:t>
            </a:r>
          </a:p>
        </p:txBody>
      </p:sp>
      <p:sp>
        <p:nvSpPr>
          <p:cNvPr id="327" name="Straight Connector 19"/>
          <p:cNvSpPr/>
          <p:nvPr/>
        </p:nvSpPr>
        <p:spPr>
          <a:xfrm>
            <a:off x="3761294" y="3602610"/>
            <a:ext cx="961536" cy="7856"/>
          </a:xfrm>
          <a:prstGeom prst="line">
            <a:avLst/>
          </a:prstGeom>
          <a:ln>
            <a:solidFill>
              <a:schemeClr val="accent1"/>
            </a:solidFill>
            <a:prstDash val="dash"/>
          </a:ln>
        </p:spPr>
        <p:txBody>
          <a:bodyPr lIns="45719" rIns="45719"/>
          <a:lstStyle/>
          <a:p>
            <a:endParaRPr/>
          </a:p>
        </p:txBody>
      </p:sp>
      <p:sp>
        <p:nvSpPr>
          <p:cNvPr id="328" name="Straight Connector 21"/>
          <p:cNvSpPr/>
          <p:nvPr/>
        </p:nvSpPr>
        <p:spPr>
          <a:xfrm>
            <a:off x="6996259" y="3610466"/>
            <a:ext cx="1161068" cy="1"/>
          </a:xfrm>
          <a:prstGeom prst="line">
            <a:avLst/>
          </a:prstGeom>
          <a:ln>
            <a:solidFill>
              <a:schemeClr val="accent1"/>
            </a:solidFill>
            <a:prstDash val="dash"/>
          </a:ln>
        </p:spPr>
        <p:txBody>
          <a:bodyPr lIns="45719" rIns="45719"/>
          <a:lstStyle/>
          <a:p>
            <a:endParaRPr/>
          </a:p>
        </p:txBody>
      </p:sp>
      <p:sp>
        <p:nvSpPr>
          <p:cNvPr id="329" name="TextBox 29"/>
          <p:cNvSpPr txBox="1"/>
          <p:nvPr/>
        </p:nvSpPr>
        <p:spPr>
          <a:xfrm>
            <a:off x="5109076" y="3618322"/>
            <a:ext cx="1970674" cy="699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Adventists still believed God had an idol character. They isolated themselves</a:t>
            </a:r>
          </a:p>
          <a:p>
            <a:pPr algn="ctr">
              <a:defRPr sz="1000"/>
            </a:pPr>
            <a:r>
              <a:t>( Apis Bull)</a:t>
            </a:r>
          </a:p>
        </p:txBody>
      </p:sp>
      <p:sp>
        <p:nvSpPr>
          <p:cNvPr id="330" name="TextBox 30"/>
          <p:cNvSpPr txBox="1"/>
          <p:nvPr/>
        </p:nvSpPr>
        <p:spPr>
          <a:xfrm>
            <a:off x="8440091" y="3661097"/>
            <a:ext cx="1970674" cy="902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000"/>
            </a:pPr>
            <a:r>
              <a:t>Adventists don’t recognize Christ’s message. They believe He has a conservative character</a:t>
            </a:r>
          </a:p>
          <a:p>
            <a:pPr algn="ctr">
              <a:defRPr sz="1000"/>
            </a:pPr>
            <a:r>
              <a:t>( Apis Bull)</a:t>
            </a:r>
          </a:p>
        </p:txBody>
      </p:sp>
      <p:sp>
        <p:nvSpPr>
          <p:cNvPr id="331" name="Slide Number Placeholder 2"/>
          <p:cNvSpPr txBox="1">
            <a:spLocks noGrp="1"/>
          </p:cNvSpPr>
          <p:nvPr>
            <p:ph type="sldNum" sz="quarter" idx="2"/>
          </p:nvPr>
        </p:nvSpPr>
        <p:spPr>
          <a:xfrm>
            <a:off x="1065212" y="5975128"/>
            <a:ext cx="18604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1559</Words>
  <Application>Microsoft Office PowerPoint</Application>
  <PresentationFormat>Widescreen</PresentationFormat>
  <Paragraphs>129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Segoe Print</vt:lpstr>
      <vt:lpstr>Nature Illustration 16x9</vt:lpstr>
      <vt:lpstr>Kids’ Prophecy Corner</vt:lpstr>
      <vt:lpstr>The Story Of The Golden Calf</vt:lpstr>
      <vt:lpstr>The Golden Calf Is The Apis Bull</vt:lpstr>
      <vt:lpstr>The Jewish Nation’s Conservative Mindset is The Apis Bull</vt:lpstr>
      <vt:lpstr>We can represent the Idolatry of Ancient Israel this way:</vt:lpstr>
      <vt:lpstr>Sunday Worship Is The Apis Bull</vt:lpstr>
      <vt:lpstr>The Adventist Conservative Mindset is the Apis Bull</vt:lpstr>
      <vt:lpstr>The Adventist Conservative Mindset is the Apis Bull - continued</vt:lpstr>
      <vt:lpstr>We can represent the Idolatry of Modern Israel this way:</vt:lpstr>
      <vt:lpstr>Answer The Following Questions</vt:lpstr>
      <vt:lpstr>Answer The Following Questions</vt:lpstr>
      <vt:lpstr>Answer The Following Questions</vt:lpstr>
      <vt:lpstr>Answer The Following Questions</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dc:creator>Katia</dc:creator>
  <cp:lastModifiedBy>Katia Marion</cp:lastModifiedBy>
  <cp:revision>3</cp:revision>
  <dcterms:modified xsi:type="dcterms:W3CDTF">2021-02-13T23:28:58Z</dcterms:modified>
</cp:coreProperties>
</file>