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j-lt"/>
        <a:ea typeface="+mj-ea"/>
        <a:cs typeface="+mj-cs"/>
        <a:sym typeface="Segoe Print"/>
      </a:defRPr>
    </a:lvl1pPr>
    <a:lvl2pPr indent="228600" latinLnBrk="0">
      <a:defRPr sz="1200">
        <a:solidFill>
          <a:schemeClr val="accent4"/>
        </a:solidFill>
        <a:latin typeface="+mj-lt"/>
        <a:ea typeface="+mj-ea"/>
        <a:cs typeface="+mj-cs"/>
        <a:sym typeface="Segoe Print"/>
      </a:defRPr>
    </a:lvl2pPr>
    <a:lvl3pPr indent="457200" latinLnBrk="0">
      <a:defRPr sz="1200">
        <a:solidFill>
          <a:schemeClr val="accent4"/>
        </a:solidFill>
        <a:latin typeface="+mj-lt"/>
        <a:ea typeface="+mj-ea"/>
        <a:cs typeface="+mj-cs"/>
        <a:sym typeface="Segoe Print"/>
      </a:defRPr>
    </a:lvl3pPr>
    <a:lvl4pPr indent="685800" latinLnBrk="0">
      <a:defRPr sz="1200">
        <a:solidFill>
          <a:schemeClr val="accent4"/>
        </a:solidFill>
        <a:latin typeface="+mj-lt"/>
        <a:ea typeface="+mj-ea"/>
        <a:cs typeface="+mj-cs"/>
        <a:sym typeface="Segoe Print"/>
      </a:defRPr>
    </a:lvl4pPr>
    <a:lvl5pPr indent="914400" latinLnBrk="0">
      <a:defRPr sz="1200">
        <a:solidFill>
          <a:schemeClr val="accent4"/>
        </a:solidFill>
        <a:latin typeface="+mj-lt"/>
        <a:ea typeface="+mj-ea"/>
        <a:cs typeface="+mj-cs"/>
        <a:sym typeface="Segoe Print"/>
      </a:defRPr>
    </a:lvl5pPr>
    <a:lvl6pPr indent="1143000" latinLnBrk="0">
      <a:defRPr sz="1200">
        <a:solidFill>
          <a:schemeClr val="accent4"/>
        </a:solidFill>
        <a:latin typeface="+mj-lt"/>
        <a:ea typeface="+mj-ea"/>
        <a:cs typeface="+mj-cs"/>
        <a:sym typeface="Segoe Print"/>
      </a:defRPr>
    </a:lvl6pPr>
    <a:lvl7pPr indent="1371600" latinLnBrk="0">
      <a:defRPr sz="1200">
        <a:solidFill>
          <a:schemeClr val="accent4"/>
        </a:solidFill>
        <a:latin typeface="+mj-lt"/>
        <a:ea typeface="+mj-ea"/>
        <a:cs typeface="+mj-cs"/>
        <a:sym typeface="Segoe Print"/>
      </a:defRPr>
    </a:lvl7pPr>
    <a:lvl8pPr indent="1600200" latinLnBrk="0">
      <a:defRPr sz="1200">
        <a:solidFill>
          <a:schemeClr val="accent4"/>
        </a:solidFill>
        <a:latin typeface="+mj-lt"/>
        <a:ea typeface="+mj-ea"/>
        <a:cs typeface="+mj-cs"/>
        <a:sym typeface="Segoe Print"/>
      </a:defRPr>
    </a:lvl8pPr>
    <a:lvl9pPr indent="1828800" latinLnBrk="0">
      <a:defRPr sz="1200">
        <a:solidFill>
          <a:schemeClr val="accent4"/>
        </a:solidFill>
        <a:latin typeface="+mj-lt"/>
        <a:ea typeface="+mj-ea"/>
        <a:cs typeface="+mj-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5"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8"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3" y="786948"/>
            <a:ext cx="6415832" cy="5037012"/>
            <a:chOff x="0" y="0"/>
            <a:chExt cx="6415830" cy="5037011"/>
          </a:xfrm>
        </p:grpSpPr>
        <p:sp>
          <p:nvSpPr>
            <p:cNvPr id="225" name="Freeform 42"/>
            <p:cNvSpPr/>
            <p:nvPr/>
          </p:nvSpPr>
          <p:spPr>
            <a:xfrm rot="5400000" flipH="1">
              <a:off x="-1836426" y="2489101"/>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8"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49"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4956049"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49"/>
            <a:ext cx="4346135" cy="3037895"/>
            <a:chOff x="0" y="0"/>
            <a:chExt cx="4346133" cy="3037893"/>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49"/>
            <a:ext cx="4346135" cy="3037895"/>
            <a:chOff x="0" y="0"/>
            <a:chExt cx="4346133" cy="3037893"/>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hite-stone.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ncient.eu/Roman_Naval_Warfare" TargetMode="External"/><Relationship Id="rId2" Type="http://schemas.openxmlformats.org/officeDocument/2006/relationships/hyperlink" Target="https://www.knowtheromans.co.uk/blog/roman-inventions/" TargetMode="Externa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2978869" y="2422687"/>
            <a:ext cx="8144745" cy="1158712"/>
          </a:xfrm>
          <a:prstGeom prst="rect">
            <a:avLst/>
          </a:prstGeom>
        </p:spPr>
        <p:txBody>
          <a:bodyPr/>
          <a:lstStyle>
            <a:lvl1pPr defTabSz="886968">
              <a:defRPr sz="5238"/>
            </a:lvl1pPr>
          </a:lstStyle>
          <a:p>
            <a:r>
              <a:t>Kids’ Prophecy Corner</a:t>
            </a:r>
          </a:p>
        </p:txBody>
      </p:sp>
      <p:sp>
        <p:nvSpPr>
          <p:cNvPr id="251" name="Subtitle 2"/>
          <p:cNvSpPr txBox="1">
            <a:spLocks noGrp="1"/>
          </p:cNvSpPr>
          <p:nvPr>
            <p:ph type="subTitle" sz="quarter" idx="1"/>
          </p:nvPr>
        </p:nvSpPr>
        <p:spPr>
          <a:prstGeom prst="rect">
            <a:avLst/>
          </a:prstGeom>
        </p:spPr>
        <p:txBody>
          <a:bodyPr/>
          <a:lstStyle/>
          <a:p>
            <a:r>
              <a:t>How God Prepares the Way for the Gospel to Spread</a:t>
            </a:r>
          </a:p>
        </p:txBody>
      </p:sp>
      <p:sp>
        <p:nvSpPr>
          <p:cNvPr id="252" name="Footer Placeholder 4"/>
          <p:cNvSpPr txBox="1"/>
          <p:nvPr/>
        </p:nvSpPr>
        <p:spPr>
          <a:xfrm>
            <a:off x="922395" y="5703215"/>
            <a:ext cx="10617428" cy="15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solidFill>
                  <a:srgbClr val="FFFFFF"/>
                </a:solidFill>
              </a:defRPr>
            </a:pPr>
            <a:r>
              <a:t>Written by KML and Edited by TM – White Stone Foundation – Canada</a:t>
            </a:r>
          </a:p>
          <a:p>
            <a:pPr>
              <a:defRPr>
                <a:solidFill>
                  <a:srgbClr val="FFFFFF"/>
                </a:solidFill>
              </a:defRPr>
            </a:pPr>
            <a:r>
              <a:t>December 2020 -info@white-stone.ca - </a:t>
            </a:r>
            <a:r>
              <a:rPr u="sng">
                <a:solidFill>
                  <a:schemeClr val="accent3"/>
                </a:solidFill>
                <a:uFill>
                  <a:solidFill>
                    <a:schemeClr val="accent3"/>
                  </a:solidFill>
                </a:uFill>
                <a:hlinkClick r:id="rId2"/>
              </a:rPr>
              <a:t>http://www.white-stone.ca/</a:t>
            </a:r>
            <a:r>
              <a:t> - </a:t>
            </a:r>
          </a:p>
          <a:p>
            <a:pPr>
              <a:defRPr>
                <a:solidFill>
                  <a:srgbClr val="FFFFFF"/>
                </a:solidFill>
              </a:defRPr>
            </a:pPr>
            <a:r>
              <a:t>https://www.youtube.com/channel/UCApdXZhX3mlOvSVndDP6Rvw</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30" name="Content Placeholder 3"/>
          <p:cNvSpPr txBox="1">
            <a:spLocks noGrp="1"/>
          </p:cNvSpPr>
          <p:nvPr>
            <p:ph type="body" sz="half" idx="1"/>
          </p:nvPr>
        </p:nvSpPr>
        <p:spPr>
          <a:xfrm>
            <a:off x="1065212" y="1825625"/>
            <a:ext cx="4954588" cy="4187953"/>
          </a:xfrm>
          <a:prstGeom prst="rect">
            <a:avLst/>
          </a:prstGeom>
        </p:spPr>
        <p:txBody>
          <a:bodyPr/>
          <a:lstStyle/>
          <a:p>
            <a:r>
              <a:t>What was invented during the Reformation?</a:t>
            </a:r>
          </a:p>
          <a:p>
            <a:pPr marL="0" indent="0">
              <a:buSzTx/>
              <a:buNone/>
            </a:pPr>
            <a:endParaRPr/>
          </a:p>
          <a:p>
            <a:r>
              <a:t>When was the WWW invented?</a:t>
            </a:r>
          </a:p>
          <a:p>
            <a:pPr marL="0" indent="0">
              <a:buSzTx/>
              <a:buNone/>
            </a:pPr>
            <a:endParaRPr/>
          </a:p>
          <a:p>
            <a:r>
              <a:t>Who was raised up in Egypt?</a:t>
            </a:r>
          </a:p>
        </p:txBody>
      </p:sp>
      <p:grpSp>
        <p:nvGrpSpPr>
          <p:cNvPr id="349" name="Content Placeholder 8"/>
          <p:cNvGrpSpPr/>
          <p:nvPr/>
        </p:nvGrpSpPr>
        <p:grpSpPr>
          <a:xfrm>
            <a:off x="6449507" y="1825824"/>
            <a:ext cx="4396797" cy="4187426"/>
            <a:chOff x="0" y="0"/>
            <a:chExt cx="4396795" cy="4187425"/>
          </a:xfrm>
        </p:grpSpPr>
        <p:grpSp>
          <p:nvGrpSpPr>
            <p:cNvPr id="333" name="Group"/>
            <p:cNvGrpSpPr/>
            <p:nvPr/>
          </p:nvGrpSpPr>
          <p:grpSpPr>
            <a:xfrm>
              <a:off x="0" y="0"/>
              <a:ext cx="2093712" cy="1256228"/>
              <a:chOff x="0" y="0"/>
              <a:chExt cx="2093711" cy="1256227"/>
            </a:xfrm>
          </p:grpSpPr>
          <p:sp>
            <p:nvSpPr>
              <p:cNvPr id="331"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32" name="Printer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Printers</a:t>
                </a:r>
              </a:p>
            </p:txBody>
          </p:sp>
        </p:grpSp>
        <p:grpSp>
          <p:nvGrpSpPr>
            <p:cNvPr id="336" name="Group"/>
            <p:cNvGrpSpPr/>
            <p:nvPr/>
          </p:nvGrpSpPr>
          <p:grpSpPr>
            <a:xfrm>
              <a:off x="2303083" y="0"/>
              <a:ext cx="2093713" cy="1256228"/>
              <a:chOff x="0" y="0"/>
              <a:chExt cx="2093711" cy="1256227"/>
            </a:xfrm>
          </p:grpSpPr>
          <p:sp>
            <p:nvSpPr>
              <p:cNvPr id="334"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35" name="Printing pres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Printing press</a:t>
                </a:r>
              </a:p>
            </p:txBody>
          </p:sp>
        </p:grpSp>
        <p:grpSp>
          <p:nvGrpSpPr>
            <p:cNvPr id="339" name="Group"/>
            <p:cNvGrpSpPr/>
            <p:nvPr/>
          </p:nvGrpSpPr>
          <p:grpSpPr>
            <a:xfrm>
              <a:off x="0" y="1465599"/>
              <a:ext cx="2093712" cy="1256228"/>
              <a:chOff x="0" y="0"/>
              <a:chExt cx="2093711" cy="1256227"/>
            </a:xfrm>
          </p:grpSpPr>
          <p:sp>
            <p:nvSpPr>
              <p:cNvPr id="337"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38" name="1969"/>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1969</a:t>
                </a:r>
              </a:p>
            </p:txBody>
          </p:sp>
        </p:grpSp>
        <p:grpSp>
          <p:nvGrpSpPr>
            <p:cNvPr id="342" name="Group"/>
            <p:cNvGrpSpPr/>
            <p:nvPr/>
          </p:nvGrpSpPr>
          <p:grpSpPr>
            <a:xfrm>
              <a:off x="2303083" y="1465599"/>
              <a:ext cx="2093713" cy="1256228"/>
              <a:chOff x="0" y="0"/>
              <a:chExt cx="2093711" cy="1256227"/>
            </a:xfrm>
          </p:grpSpPr>
          <p:sp>
            <p:nvSpPr>
              <p:cNvPr id="340"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41" name="1989"/>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1989</a:t>
                </a:r>
              </a:p>
            </p:txBody>
          </p:sp>
        </p:grpSp>
        <p:grpSp>
          <p:nvGrpSpPr>
            <p:cNvPr id="345" name="Group"/>
            <p:cNvGrpSpPr/>
            <p:nvPr/>
          </p:nvGrpSpPr>
          <p:grpSpPr>
            <a:xfrm>
              <a:off x="0" y="2931198"/>
              <a:ext cx="2093712" cy="1256228"/>
              <a:chOff x="0" y="0"/>
              <a:chExt cx="2093711" cy="1256227"/>
            </a:xfrm>
          </p:grpSpPr>
          <p:sp>
            <p:nvSpPr>
              <p:cNvPr id="343"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44" name="Aaron"/>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Aaron</a:t>
                </a:r>
              </a:p>
            </p:txBody>
          </p:sp>
        </p:grpSp>
        <p:grpSp>
          <p:nvGrpSpPr>
            <p:cNvPr id="348" name="Group"/>
            <p:cNvGrpSpPr/>
            <p:nvPr/>
          </p:nvGrpSpPr>
          <p:grpSpPr>
            <a:xfrm>
              <a:off x="2303083" y="2931198"/>
              <a:ext cx="2093713" cy="1256228"/>
              <a:chOff x="0" y="0"/>
              <a:chExt cx="2093711" cy="1256227"/>
            </a:xfrm>
          </p:grpSpPr>
          <p:sp>
            <p:nvSpPr>
              <p:cNvPr id="346"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47" name="Mose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Moses</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52" name="Content Placeholder 3"/>
          <p:cNvSpPr txBox="1">
            <a:spLocks noGrp="1"/>
          </p:cNvSpPr>
          <p:nvPr>
            <p:ph type="body" sz="half" idx="1"/>
          </p:nvPr>
        </p:nvSpPr>
        <p:spPr>
          <a:xfrm>
            <a:off x="1065212" y="1825625"/>
            <a:ext cx="4954588" cy="4187953"/>
          </a:xfrm>
          <a:prstGeom prst="rect">
            <a:avLst/>
          </a:prstGeom>
        </p:spPr>
        <p:txBody>
          <a:bodyPr/>
          <a:lstStyle/>
          <a:p>
            <a:pPr marL="319674" indent="-319674" defTabSz="841247">
              <a:lnSpc>
                <a:spcPct val="90000"/>
              </a:lnSpc>
              <a:spcBef>
                <a:spcPts val="1600"/>
              </a:spcBef>
              <a:defRPr sz="2208"/>
            </a:pPr>
            <a:r>
              <a:t>What is the fastest invention of all time we can use to spread the gospel?</a:t>
            </a:r>
          </a:p>
          <a:p>
            <a:pPr marL="0" indent="0" defTabSz="841247">
              <a:lnSpc>
                <a:spcPct val="90000"/>
              </a:lnSpc>
              <a:spcBef>
                <a:spcPts val="1600"/>
              </a:spcBef>
              <a:buSzTx/>
              <a:buNone/>
              <a:defRPr sz="2208"/>
            </a:pPr>
            <a:endParaRPr/>
          </a:p>
          <a:p>
            <a:pPr marL="319674" indent="-319674" defTabSz="841247">
              <a:lnSpc>
                <a:spcPct val="90000"/>
              </a:lnSpc>
              <a:spcBef>
                <a:spcPts val="1600"/>
              </a:spcBef>
              <a:defRPr sz="2208"/>
            </a:pPr>
            <a:r>
              <a:t>Who benefited from the underground railroad?</a:t>
            </a:r>
          </a:p>
          <a:p>
            <a:pPr marL="0" indent="0" defTabSz="841247">
              <a:lnSpc>
                <a:spcPct val="90000"/>
              </a:lnSpc>
              <a:spcBef>
                <a:spcPts val="1600"/>
              </a:spcBef>
              <a:buSzTx/>
              <a:buNone/>
              <a:defRPr sz="2208"/>
            </a:pPr>
            <a:endParaRPr/>
          </a:p>
          <a:p>
            <a:pPr marL="319674" indent="-319674" defTabSz="841247">
              <a:lnSpc>
                <a:spcPct val="90000"/>
              </a:lnSpc>
              <a:spcBef>
                <a:spcPts val="1600"/>
              </a:spcBef>
              <a:defRPr sz="2208"/>
            </a:pPr>
            <a:r>
              <a:t>What did the disciples receive at Pentecost?</a:t>
            </a:r>
          </a:p>
        </p:txBody>
      </p:sp>
      <p:grpSp>
        <p:nvGrpSpPr>
          <p:cNvPr id="371" name="Content Placeholder 8"/>
          <p:cNvGrpSpPr/>
          <p:nvPr/>
        </p:nvGrpSpPr>
        <p:grpSpPr>
          <a:xfrm>
            <a:off x="6449507" y="1825824"/>
            <a:ext cx="4396797" cy="4187426"/>
            <a:chOff x="0" y="0"/>
            <a:chExt cx="4396795" cy="4187425"/>
          </a:xfrm>
        </p:grpSpPr>
        <p:grpSp>
          <p:nvGrpSpPr>
            <p:cNvPr id="355" name="Group"/>
            <p:cNvGrpSpPr/>
            <p:nvPr/>
          </p:nvGrpSpPr>
          <p:grpSpPr>
            <a:xfrm>
              <a:off x="0" y="0"/>
              <a:ext cx="2093712" cy="1256228"/>
              <a:chOff x="0" y="0"/>
              <a:chExt cx="2093711" cy="1256227"/>
            </a:xfrm>
          </p:grpSpPr>
          <p:sp>
            <p:nvSpPr>
              <p:cNvPr id="353"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54" name="Airplane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Airplanes</a:t>
                </a:r>
              </a:p>
            </p:txBody>
          </p:sp>
        </p:grpSp>
        <p:grpSp>
          <p:nvGrpSpPr>
            <p:cNvPr id="358" name="Group"/>
            <p:cNvGrpSpPr/>
            <p:nvPr/>
          </p:nvGrpSpPr>
          <p:grpSpPr>
            <a:xfrm>
              <a:off x="2303083" y="0"/>
              <a:ext cx="2093713" cy="1256228"/>
              <a:chOff x="0" y="0"/>
              <a:chExt cx="2093711" cy="1256227"/>
            </a:xfrm>
          </p:grpSpPr>
          <p:sp>
            <p:nvSpPr>
              <p:cNvPr id="356"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57" name="Internet"/>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Internet</a:t>
                </a:r>
              </a:p>
            </p:txBody>
          </p:sp>
        </p:grpSp>
        <p:grpSp>
          <p:nvGrpSpPr>
            <p:cNvPr id="361" name="Group"/>
            <p:cNvGrpSpPr/>
            <p:nvPr/>
          </p:nvGrpSpPr>
          <p:grpSpPr>
            <a:xfrm>
              <a:off x="0" y="1465599"/>
              <a:ext cx="2093712" cy="1256228"/>
              <a:chOff x="0" y="0"/>
              <a:chExt cx="2093711" cy="1256227"/>
            </a:xfrm>
          </p:grpSpPr>
          <p:sp>
            <p:nvSpPr>
              <p:cNvPr id="359"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60" name="The Millerite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The Millerites</a:t>
                </a:r>
              </a:p>
            </p:txBody>
          </p:sp>
        </p:grpSp>
        <p:grpSp>
          <p:nvGrpSpPr>
            <p:cNvPr id="364" name="Group"/>
            <p:cNvGrpSpPr/>
            <p:nvPr/>
          </p:nvGrpSpPr>
          <p:grpSpPr>
            <a:xfrm>
              <a:off x="2303083" y="1465599"/>
              <a:ext cx="2093713" cy="1256228"/>
              <a:chOff x="0" y="0"/>
              <a:chExt cx="2093711" cy="1256227"/>
            </a:xfrm>
          </p:grpSpPr>
          <p:sp>
            <p:nvSpPr>
              <p:cNvPr id="362"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63" name="The slave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The slaves</a:t>
                </a:r>
              </a:p>
            </p:txBody>
          </p:sp>
        </p:grpSp>
        <p:grpSp>
          <p:nvGrpSpPr>
            <p:cNvPr id="367" name="Group"/>
            <p:cNvGrpSpPr/>
            <p:nvPr/>
          </p:nvGrpSpPr>
          <p:grpSpPr>
            <a:xfrm>
              <a:off x="0" y="2931198"/>
              <a:ext cx="2093712" cy="1256228"/>
              <a:chOff x="0" y="0"/>
              <a:chExt cx="2093711" cy="1256227"/>
            </a:xfrm>
          </p:grpSpPr>
          <p:sp>
            <p:nvSpPr>
              <p:cNvPr id="365"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66" name="Tongues of fires"/>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Tongues of fires</a:t>
                </a:r>
              </a:p>
            </p:txBody>
          </p:sp>
        </p:grpSp>
        <p:grpSp>
          <p:nvGrpSpPr>
            <p:cNvPr id="370" name="Group"/>
            <p:cNvGrpSpPr/>
            <p:nvPr/>
          </p:nvGrpSpPr>
          <p:grpSpPr>
            <a:xfrm>
              <a:off x="2303083" y="2931198"/>
              <a:ext cx="2093713" cy="1256228"/>
              <a:chOff x="0" y="0"/>
              <a:chExt cx="2093711" cy="1256227"/>
            </a:xfrm>
          </p:grpSpPr>
          <p:sp>
            <p:nvSpPr>
              <p:cNvPr id="368"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369" name="Gift of languages"/>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Gift of languages</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itle 1"/>
          <p:cNvSpPr txBox="1">
            <a:spLocks noGrp="1"/>
          </p:cNvSpPr>
          <p:nvPr>
            <p:ph type="title"/>
          </p:nvPr>
        </p:nvSpPr>
        <p:spPr>
          <a:prstGeom prst="rect">
            <a:avLst/>
          </a:prstGeom>
        </p:spPr>
        <p:txBody>
          <a:bodyPr/>
          <a:lstStyle/>
          <a:p>
            <a:r>
              <a:t>Thank you and God Bless!</a:t>
            </a:r>
          </a:p>
        </p:txBody>
      </p:sp>
      <p:pic>
        <p:nvPicPr>
          <p:cNvPr id="374" name="Picture Placeholder 4" descr="Picture Placeholder 4"/>
          <p:cNvPicPr>
            <a:picLocks noGrp="1" noChangeAspect="1"/>
          </p:cNvPicPr>
          <p:nvPr>
            <p:ph type="pic" idx="21"/>
          </p:nvPr>
        </p:nvPicPr>
        <p:blipFill>
          <a:blip r:embed="rId2"/>
          <a:stretch>
            <a:fillRect/>
          </a:stretch>
        </p:blipFill>
        <p:spPr>
          <a:prstGeom prst="rect">
            <a:avLst/>
          </a:prstGeom>
        </p:spPr>
      </p:pic>
      <p:pic>
        <p:nvPicPr>
          <p:cNvPr id="375" name="Picture 2" descr="Picture 2"/>
          <p:cNvPicPr>
            <a:picLocks noChangeAspect="1"/>
          </p:cNvPicPr>
          <p:nvPr/>
        </p:nvPicPr>
        <p:blipFill>
          <a:blip r:embed="rId3"/>
          <a:stretch>
            <a:fillRect/>
          </a:stretch>
        </p:blipFill>
        <p:spPr>
          <a:xfrm>
            <a:off x="858628" y="1031195"/>
            <a:ext cx="5921585" cy="4572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xfrm>
            <a:off x="1065211" y="257666"/>
            <a:ext cx="10058404" cy="1219201"/>
          </a:xfrm>
          <a:prstGeom prst="rect">
            <a:avLst/>
          </a:prstGeom>
        </p:spPr>
        <p:txBody>
          <a:bodyPr/>
          <a:lstStyle/>
          <a:p>
            <a:r>
              <a:t>The Gospel Needs To Spread</a:t>
            </a:r>
          </a:p>
        </p:txBody>
      </p:sp>
      <p:sp>
        <p:nvSpPr>
          <p:cNvPr id="255" name="Content Placeholder 2"/>
          <p:cNvSpPr txBox="1">
            <a:spLocks noGrp="1"/>
          </p:cNvSpPr>
          <p:nvPr>
            <p:ph type="body" sz="half" idx="1"/>
          </p:nvPr>
        </p:nvSpPr>
        <p:spPr>
          <a:xfrm>
            <a:off x="1065212" y="1825625"/>
            <a:ext cx="4954588" cy="4187953"/>
          </a:xfrm>
          <a:prstGeom prst="rect">
            <a:avLst/>
          </a:prstGeom>
        </p:spPr>
        <p:txBody>
          <a:bodyPr/>
          <a:lstStyle/>
          <a:p>
            <a:pPr>
              <a:lnSpc>
                <a:spcPct val="80000"/>
              </a:lnSpc>
              <a:defRPr sz="1600"/>
            </a:pPr>
            <a:r>
              <a:t>Have you ever wondered how the Gospel spreads all over the world?</a:t>
            </a:r>
          </a:p>
          <a:p>
            <a:pPr>
              <a:lnSpc>
                <a:spcPct val="80000"/>
              </a:lnSpc>
              <a:defRPr sz="1600"/>
            </a:pPr>
            <a:r>
              <a:t>You may think of missionaries who travel to far away countries.</a:t>
            </a:r>
          </a:p>
          <a:p>
            <a:pPr>
              <a:lnSpc>
                <a:spcPct val="80000"/>
              </a:lnSpc>
              <a:defRPr sz="1600"/>
            </a:pPr>
            <a:r>
              <a:t>But what means of communication do they use to spread their message? And who created those means of communication?</a:t>
            </a:r>
          </a:p>
          <a:p>
            <a:pPr>
              <a:lnSpc>
                <a:spcPct val="80000"/>
              </a:lnSpc>
              <a:defRPr sz="1600"/>
            </a:pPr>
            <a:r>
              <a:t>Together we are going to explore some of the inventions that revolutionized the way people communicate; and which God used to assist His messengers in their mission.</a:t>
            </a:r>
          </a:p>
        </p:txBody>
      </p:sp>
      <p:pic>
        <p:nvPicPr>
          <p:cNvPr id="256" name="Picture 2" descr="Picture 2"/>
          <p:cNvPicPr>
            <a:picLocks noChangeAspect="1"/>
          </p:cNvPicPr>
          <p:nvPr/>
        </p:nvPicPr>
        <p:blipFill>
          <a:blip r:embed="rId2"/>
          <a:stretch>
            <a:fillRect/>
          </a:stretch>
        </p:blipFill>
        <p:spPr>
          <a:xfrm>
            <a:off x="6553993" y="1825625"/>
            <a:ext cx="4187826" cy="41878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xfrm>
            <a:off x="1065211" y="304800"/>
            <a:ext cx="10058404" cy="1219200"/>
          </a:xfrm>
          <a:prstGeom prst="rect">
            <a:avLst/>
          </a:prstGeom>
        </p:spPr>
        <p:txBody>
          <a:bodyPr/>
          <a:lstStyle/>
          <a:p>
            <a:r>
              <a:t>In The Alpha of Ancient Israel</a:t>
            </a:r>
          </a:p>
        </p:txBody>
      </p:sp>
      <p:sp>
        <p:nvSpPr>
          <p:cNvPr id="259" name="Content Placeholder 2"/>
          <p:cNvSpPr txBox="1">
            <a:spLocks noGrp="1"/>
          </p:cNvSpPr>
          <p:nvPr>
            <p:ph type="body" sz="half" idx="1"/>
          </p:nvPr>
        </p:nvSpPr>
        <p:spPr>
          <a:xfrm>
            <a:off x="499621" y="1825624"/>
            <a:ext cx="5520179" cy="4646296"/>
          </a:xfrm>
          <a:prstGeom prst="rect">
            <a:avLst/>
          </a:prstGeom>
        </p:spPr>
        <p:txBody>
          <a:bodyPr/>
          <a:lstStyle/>
          <a:p>
            <a:pPr>
              <a:defRPr sz="1400"/>
            </a:pPr>
            <a:r>
              <a:t>So we are in </a:t>
            </a:r>
            <a:r>
              <a:rPr b="1"/>
              <a:t>Egypt </a:t>
            </a:r>
            <a:r>
              <a:t>in the time of Moses. </a:t>
            </a:r>
            <a:r>
              <a:rPr b="1"/>
              <a:t>Moses</a:t>
            </a:r>
            <a:r>
              <a:t> was raised up by God to deliver His people from Egypt.</a:t>
            </a:r>
          </a:p>
          <a:p>
            <a:pPr>
              <a:defRPr sz="1400"/>
            </a:pPr>
            <a:r>
              <a:t>During his 40 years in the wilderness he was mandated by God to write the </a:t>
            </a:r>
            <a:r>
              <a:rPr b="1"/>
              <a:t>Pentateuch </a:t>
            </a:r>
            <a:r>
              <a:t>which includes the first five books of the Bible (Genesis, Exodus, Leviticus, Numbers, and Deuteronomy).</a:t>
            </a:r>
          </a:p>
          <a:p>
            <a:pPr>
              <a:defRPr sz="1400"/>
            </a:pPr>
            <a:r>
              <a:t>In Egypt a few things were invented to allow him to accomplish this task. Do you know what they were? Yes! </a:t>
            </a:r>
            <a:r>
              <a:rPr b="1"/>
              <a:t>black ink </a:t>
            </a:r>
            <a:r>
              <a:t>and </a:t>
            </a:r>
            <a:r>
              <a:rPr b="1"/>
              <a:t>Papyrus</a:t>
            </a:r>
            <a:r>
              <a:t> and the ability to write in Hieroglyph.</a:t>
            </a:r>
          </a:p>
          <a:p>
            <a:pPr>
              <a:defRPr sz="1400"/>
            </a:pPr>
            <a:r>
              <a:t>Egypt was the first nation to formalize languages into written script. Before everything was transmitted by spoken words.</a:t>
            </a:r>
          </a:p>
          <a:p>
            <a:pPr>
              <a:defRPr sz="1400"/>
            </a:pPr>
            <a:r>
              <a:t>Thanks to these inventions, Moses was able to write the laws and ordinances given by God in the Hebrew language.</a:t>
            </a:r>
          </a:p>
        </p:txBody>
      </p:sp>
      <p:grpSp>
        <p:nvGrpSpPr>
          <p:cNvPr id="262" name="Picture 2"/>
          <p:cNvGrpSpPr/>
          <p:nvPr/>
        </p:nvGrpSpPr>
        <p:grpSpPr>
          <a:xfrm>
            <a:off x="6358096" y="1825627"/>
            <a:ext cx="2533651" cy="4486276"/>
            <a:chOff x="0" y="0"/>
            <a:chExt cx="2533650" cy="4486275"/>
          </a:xfrm>
        </p:grpSpPr>
        <p:sp>
          <p:nvSpPr>
            <p:cNvPr id="260" name="Rectangle"/>
            <p:cNvSpPr/>
            <p:nvPr/>
          </p:nvSpPr>
          <p:spPr>
            <a:xfrm rot="5400000">
              <a:off x="-976313" y="976312"/>
              <a:ext cx="4486276" cy="2533651"/>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61" name="image6.jpeg" descr="image6.jpeg"/>
            <p:cNvPicPr>
              <a:picLocks noChangeAspect="1"/>
            </p:cNvPicPr>
            <p:nvPr/>
          </p:nvPicPr>
          <p:blipFill>
            <a:blip r:embed="rId2"/>
            <a:stretch>
              <a:fillRect/>
            </a:stretch>
          </p:blipFill>
          <p:spPr>
            <a:xfrm rot="5400000">
              <a:off x="-976313" y="976312"/>
              <a:ext cx="4486276" cy="2533651"/>
            </a:xfrm>
            <a:prstGeom prst="rect">
              <a:avLst/>
            </a:prstGeom>
            <a:ln w="190500" cap="rnd">
              <a:solidFill>
                <a:srgbClr val="FFFFFF"/>
              </a:solidFill>
              <a:prstDash val="solid"/>
              <a:round/>
            </a:ln>
            <a:effectLst>
              <a:outerShdw blurRad="50800" rotWithShape="0">
                <a:srgbClr val="000000">
                  <a:alpha val="41000"/>
                </a:srgbClr>
              </a:outerShdw>
            </a:effectLst>
          </p:spPr>
        </p:pic>
      </p:grpSp>
      <p:grpSp>
        <p:nvGrpSpPr>
          <p:cNvPr id="265" name="Picture 4"/>
          <p:cNvGrpSpPr/>
          <p:nvPr/>
        </p:nvGrpSpPr>
        <p:grpSpPr>
          <a:xfrm>
            <a:off x="9230044" y="1825625"/>
            <a:ext cx="2381251" cy="4486277"/>
            <a:chOff x="0" y="0"/>
            <a:chExt cx="2381250" cy="4486276"/>
          </a:xfrm>
        </p:grpSpPr>
        <p:sp>
          <p:nvSpPr>
            <p:cNvPr id="263" name="Rectangle"/>
            <p:cNvSpPr/>
            <p:nvPr/>
          </p:nvSpPr>
          <p:spPr>
            <a:xfrm>
              <a:off x="0" y="0"/>
              <a:ext cx="2381250" cy="4486277"/>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64" name="image7.jpeg" descr="image7.jpeg"/>
            <p:cNvPicPr>
              <a:picLocks noChangeAspect="1"/>
            </p:cNvPicPr>
            <p:nvPr/>
          </p:nvPicPr>
          <p:blipFill>
            <a:blip r:embed="rId3"/>
            <a:stretch>
              <a:fillRect/>
            </a:stretch>
          </p:blipFill>
          <p:spPr>
            <a:xfrm>
              <a:off x="0" y="0"/>
              <a:ext cx="2381250" cy="4486277"/>
            </a:xfrm>
            <a:prstGeom prst="rect">
              <a:avLst/>
            </a:prstGeom>
            <a:ln w="190500" cap="rnd">
              <a:solidFill>
                <a:srgbClr val="FFFFFF"/>
              </a:solidFill>
              <a:prstDash val="solid"/>
              <a:round/>
            </a:ln>
            <a:effectLst>
              <a:outerShdw blurRad="50800" rotWithShape="0">
                <a:srgbClr val="000000">
                  <a:alpha val="41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ooter Placeholder 4"/>
          <p:cNvSpPr txBox="1"/>
          <p:nvPr/>
        </p:nvSpPr>
        <p:spPr>
          <a:xfrm>
            <a:off x="1110931" y="5986642"/>
            <a:ext cx="8543802" cy="546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228600" indent="-228600">
              <a:buSzPct val="100000"/>
              <a:buAutoNum type="arabicParenBoth"/>
              <a:defRPr sz="1100"/>
            </a:pPr>
            <a:r>
              <a:rPr u="sng">
                <a:solidFill>
                  <a:schemeClr val="accent3"/>
                </a:solidFill>
                <a:uFill>
                  <a:solidFill>
                    <a:schemeClr val="accent3"/>
                  </a:solidFill>
                </a:uFill>
                <a:hlinkClick r:id="rId2"/>
              </a:rPr>
              <a:t>https://www.knowtheromans.co.uk/blog/roman-inventions/</a:t>
            </a:r>
            <a:r>
              <a:t> (2) </a:t>
            </a:r>
            <a:r>
              <a:rPr u="sng">
                <a:solidFill>
                  <a:schemeClr val="accent3"/>
                </a:solidFill>
                <a:uFill>
                  <a:solidFill>
                    <a:schemeClr val="accent3"/>
                  </a:solidFill>
                </a:uFill>
                <a:hlinkClick r:id="rId3"/>
              </a:rPr>
              <a:t>https://www.ancient.eu/Roman_Naval_Warfare</a:t>
            </a:r>
          </a:p>
        </p:txBody>
      </p:sp>
      <p:sp>
        <p:nvSpPr>
          <p:cNvPr id="268" name="Title 1"/>
          <p:cNvSpPr txBox="1">
            <a:spLocks noGrp="1"/>
          </p:cNvSpPr>
          <p:nvPr>
            <p:ph type="title"/>
          </p:nvPr>
        </p:nvSpPr>
        <p:spPr>
          <a:xfrm>
            <a:off x="1065211" y="304800"/>
            <a:ext cx="10058404" cy="1219200"/>
          </a:xfrm>
          <a:prstGeom prst="rect">
            <a:avLst/>
          </a:prstGeom>
        </p:spPr>
        <p:txBody>
          <a:bodyPr/>
          <a:lstStyle/>
          <a:p>
            <a:r>
              <a:t>In The Omega of Ancient Israel</a:t>
            </a:r>
          </a:p>
        </p:txBody>
      </p:sp>
      <p:sp>
        <p:nvSpPr>
          <p:cNvPr id="269" name="Content Placeholder 2"/>
          <p:cNvSpPr txBox="1">
            <a:spLocks noGrp="1"/>
          </p:cNvSpPr>
          <p:nvPr>
            <p:ph type="body" sz="half" idx="1"/>
          </p:nvPr>
        </p:nvSpPr>
        <p:spPr>
          <a:xfrm>
            <a:off x="616016" y="1825625"/>
            <a:ext cx="6314983" cy="4187953"/>
          </a:xfrm>
          <a:prstGeom prst="rect">
            <a:avLst/>
          </a:prstGeom>
        </p:spPr>
        <p:txBody>
          <a:bodyPr/>
          <a:lstStyle/>
          <a:p>
            <a:pPr>
              <a:defRPr sz="1000"/>
            </a:pPr>
            <a:r>
              <a:t>It was in the era of </a:t>
            </a:r>
            <a:r>
              <a:rPr b="1"/>
              <a:t>Pagan Rome </a:t>
            </a:r>
            <a:r>
              <a:t>that Jesus was born and his disciples spread the gospel to all nations.</a:t>
            </a:r>
          </a:p>
          <a:p>
            <a:pPr>
              <a:defRPr sz="1000"/>
            </a:pPr>
            <a:r>
              <a:t>In the time of Rome, they developed a system for communicate within the empire. It was </a:t>
            </a:r>
            <a:r>
              <a:rPr b="1"/>
              <a:t>roads. </a:t>
            </a:r>
            <a:r>
              <a:t>You might know the expression “all roads lead to Rome.”</a:t>
            </a:r>
            <a:r>
              <a:rPr b="1"/>
              <a:t> </a:t>
            </a:r>
            <a:r>
              <a:t>In fact by the end of the Roman Empire over 400,000 kilometres of roads were built by the Roman. A road network which spanned Egypt to Britain! By around 200AD there were 29 major highways going in and out of Rome. With the average width of a road being 2.5 metres (8ft) you can imagine the large numbers of people that were able to go about their business in the ancient capital.(1) </a:t>
            </a:r>
          </a:p>
          <a:p>
            <a:pPr>
              <a:defRPr sz="1000"/>
            </a:pPr>
            <a:r>
              <a:t>They also </a:t>
            </a:r>
            <a:r>
              <a:rPr b="1"/>
              <a:t>removed all pirates from the sea </a:t>
            </a:r>
            <a:r>
              <a:t>so people could travel travel safely.</a:t>
            </a:r>
            <a:r>
              <a:rPr b="1"/>
              <a:t> </a:t>
            </a:r>
            <a:r>
              <a:t>(2)</a:t>
            </a:r>
          </a:p>
          <a:p>
            <a:pPr>
              <a:defRPr sz="1000"/>
            </a:pPr>
            <a:r>
              <a:t>Coupled with a time of peace (no big wars) </a:t>
            </a:r>
            <a:r>
              <a:rPr b="1"/>
              <a:t>Jesus</a:t>
            </a:r>
            <a:r>
              <a:t> came on earth to accomplish his mission.</a:t>
            </a:r>
          </a:p>
          <a:p>
            <a:pPr>
              <a:defRPr sz="1000"/>
            </a:pPr>
            <a:r>
              <a:t>Did you know that most people at that time spoke </a:t>
            </a:r>
            <a:r>
              <a:rPr b="1"/>
              <a:t>Greek</a:t>
            </a:r>
            <a:r>
              <a:t>? This was the universal language. And that is why the New Testament was written in Greek.</a:t>
            </a:r>
          </a:p>
          <a:p>
            <a:pPr>
              <a:defRPr sz="1000"/>
            </a:pPr>
            <a:r>
              <a:t>But God is so wonderful, he wanted all nations to understand the plan of redemption. So at Pentecost, when the tongues of fire fell on the </a:t>
            </a:r>
            <a:r>
              <a:rPr b="1"/>
              <a:t>disciples</a:t>
            </a:r>
            <a:r>
              <a:t>, the </a:t>
            </a:r>
            <a:r>
              <a:rPr b="1"/>
              <a:t>gift of languages was</a:t>
            </a:r>
            <a:r>
              <a:t> given. Yes! They were able to speak different languages so everyone could receive the good news. And They used roads and ships to accomplish their mission.</a:t>
            </a:r>
          </a:p>
        </p:txBody>
      </p:sp>
      <p:sp>
        <p:nvSpPr>
          <p:cNvPr id="270" name="Slide Number Placeholder 5"/>
          <p:cNvSpPr txBox="1">
            <a:spLocks noGrp="1"/>
          </p:cNvSpPr>
          <p:nvPr>
            <p:ph type="sldNum" sz="quarter" idx="4294967295"/>
          </p:nvPr>
        </p:nvSpPr>
        <p:spPr>
          <a:xfrm>
            <a:off x="527330" y="5986642"/>
            <a:ext cx="21345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71" name="Picture 2" descr="Picture 2"/>
          <p:cNvPicPr>
            <a:picLocks noChangeAspect="1"/>
          </p:cNvPicPr>
          <p:nvPr/>
        </p:nvPicPr>
        <p:blipFill>
          <a:blip r:embed="rId4"/>
          <a:stretch>
            <a:fillRect/>
          </a:stretch>
        </p:blipFill>
        <p:spPr>
          <a:xfrm>
            <a:off x="10137648" y="1885295"/>
            <a:ext cx="1519185" cy="3931517"/>
          </a:xfrm>
          <a:prstGeom prst="rect">
            <a:avLst/>
          </a:prstGeom>
          <a:ln w="12700">
            <a:miter lim="400000"/>
          </a:ln>
        </p:spPr>
      </p:pic>
      <p:pic>
        <p:nvPicPr>
          <p:cNvPr id="272" name="Picture 4" descr="Picture 4"/>
          <p:cNvPicPr>
            <a:picLocks noChangeAspect="1"/>
          </p:cNvPicPr>
          <p:nvPr/>
        </p:nvPicPr>
        <p:blipFill>
          <a:blip r:embed="rId5"/>
          <a:stretch>
            <a:fillRect/>
          </a:stretch>
        </p:blipFill>
        <p:spPr>
          <a:xfrm>
            <a:off x="6930997" y="1849101"/>
            <a:ext cx="1513756" cy="3967712"/>
          </a:xfrm>
          <a:prstGeom prst="rect">
            <a:avLst/>
          </a:prstGeom>
          <a:ln w="12700">
            <a:miter lim="400000"/>
          </a:ln>
        </p:spPr>
      </p:pic>
      <p:pic>
        <p:nvPicPr>
          <p:cNvPr id="273" name="Picture 6" descr="Picture 6"/>
          <p:cNvPicPr>
            <a:picLocks noChangeAspect="1"/>
          </p:cNvPicPr>
          <p:nvPr/>
        </p:nvPicPr>
        <p:blipFill>
          <a:blip r:embed="rId6"/>
          <a:stretch>
            <a:fillRect/>
          </a:stretch>
        </p:blipFill>
        <p:spPr>
          <a:xfrm>
            <a:off x="8577790" y="1849101"/>
            <a:ext cx="1426823" cy="39677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1"/>
          <p:cNvSpPr txBox="1">
            <a:spLocks noGrp="1"/>
          </p:cNvSpPr>
          <p:nvPr>
            <p:ph type="title"/>
          </p:nvPr>
        </p:nvSpPr>
        <p:spPr>
          <a:xfrm>
            <a:off x="1065211" y="304800"/>
            <a:ext cx="10058404" cy="1219200"/>
          </a:xfrm>
          <a:prstGeom prst="rect">
            <a:avLst/>
          </a:prstGeom>
        </p:spPr>
        <p:txBody>
          <a:bodyPr/>
          <a:lstStyle/>
          <a:p>
            <a:r>
              <a:t>In The Time of The Reformation</a:t>
            </a:r>
          </a:p>
        </p:txBody>
      </p:sp>
      <p:sp>
        <p:nvSpPr>
          <p:cNvPr id="276" name="Content Placeholder 2"/>
          <p:cNvSpPr txBox="1">
            <a:spLocks noGrp="1"/>
          </p:cNvSpPr>
          <p:nvPr>
            <p:ph type="body" sz="half" idx="1"/>
          </p:nvPr>
        </p:nvSpPr>
        <p:spPr>
          <a:xfrm>
            <a:off x="1065212" y="1825625"/>
            <a:ext cx="4954588" cy="4187953"/>
          </a:xfrm>
          <a:prstGeom prst="rect">
            <a:avLst/>
          </a:prstGeom>
        </p:spPr>
        <p:txBody>
          <a:bodyPr/>
          <a:lstStyle/>
          <a:p>
            <a:pPr>
              <a:lnSpc>
                <a:spcPct val="80000"/>
              </a:lnSpc>
              <a:defRPr sz="1600"/>
            </a:pPr>
            <a:r>
              <a:t>In the era of </a:t>
            </a:r>
            <a:r>
              <a:rPr b="1"/>
              <a:t>Papal Rome </a:t>
            </a:r>
            <a:r>
              <a:t>many false doctrines were spread. How could people differentiate between right and wrong? The </a:t>
            </a:r>
            <a:r>
              <a:rPr b="1"/>
              <a:t>protestants</a:t>
            </a:r>
            <a:r>
              <a:t> used the </a:t>
            </a:r>
            <a:r>
              <a:rPr b="1"/>
              <a:t>printing press </a:t>
            </a:r>
            <a:r>
              <a:t>to</a:t>
            </a:r>
            <a:r>
              <a:rPr b="1"/>
              <a:t> </a:t>
            </a:r>
            <a:r>
              <a:t>copy passages of the Bible to be distributed secretly and openly. </a:t>
            </a:r>
          </a:p>
          <a:p>
            <a:pPr>
              <a:lnSpc>
                <a:spcPct val="80000"/>
              </a:lnSpc>
              <a:defRPr sz="1600"/>
            </a:pPr>
            <a:r>
              <a:t>Actually, it was during this time that many </a:t>
            </a:r>
            <a:r>
              <a:rPr b="1"/>
              <a:t>Bibles were printed</a:t>
            </a:r>
            <a:r>
              <a:t> and that included the King James Bible.</a:t>
            </a:r>
          </a:p>
          <a:p>
            <a:pPr>
              <a:lnSpc>
                <a:spcPct val="80000"/>
              </a:lnSpc>
              <a:defRPr sz="1600"/>
            </a:pPr>
            <a:r>
              <a:t>The printing press allowed Bibles to be duplicated and translated into many languages more rapidly. And the means of transportation by road or water eased their distribution.</a:t>
            </a:r>
          </a:p>
        </p:txBody>
      </p:sp>
      <p:grpSp>
        <p:nvGrpSpPr>
          <p:cNvPr id="279" name="Picture 2"/>
          <p:cNvGrpSpPr/>
          <p:nvPr/>
        </p:nvGrpSpPr>
        <p:grpSpPr>
          <a:xfrm>
            <a:off x="9110130" y="1653245"/>
            <a:ext cx="2836336" cy="4360332"/>
            <a:chOff x="0" y="0"/>
            <a:chExt cx="2836335" cy="4360331"/>
          </a:xfrm>
        </p:grpSpPr>
        <p:sp>
          <p:nvSpPr>
            <p:cNvPr id="277" name="Rectangle"/>
            <p:cNvSpPr/>
            <p:nvPr/>
          </p:nvSpPr>
          <p:spPr>
            <a:xfrm>
              <a:off x="0" y="0"/>
              <a:ext cx="2836336" cy="4360332"/>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78" name="image11.jpeg" descr="image11.jpeg"/>
            <p:cNvPicPr>
              <a:picLocks noChangeAspect="1"/>
            </p:cNvPicPr>
            <p:nvPr/>
          </p:nvPicPr>
          <p:blipFill>
            <a:blip r:embed="rId2"/>
            <a:stretch>
              <a:fillRect/>
            </a:stretch>
          </p:blipFill>
          <p:spPr>
            <a:xfrm>
              <a:off x="0" y="0"/>
              <a:ext cx="2836336" cy="4360332"/>
            </a:xfrm>
            <a:prstGeom prst="rect">
              <a:avLst/>
            </a:prstGeom>
            <a:ln w="190500" cap="sq">
              <a:solidFill>
                <a:srgbClr val="FFFFFF"/>
              </a:solidFill>
              <a:prstDash val="solid"/>
              <a:miter lim="800000"/>
            </a:ln>
            <a:effectLst>
              <a:outerShdw blurRad="50800" dist="18000" dir="5400000" rotWithShape="0">
                <a:srgbClr val="000000">
                  <a:alpha val="40000"/>
                </a:srgbClr>
              </a:outerShdw>
            </a:effectLst>
          </p:spPr>
        </p:pic>
      </p:grpSp>
      <p:grpSp>
        <p:nvGrpSpPr>
          <p:cNvPr id="282" name="Picture 10"/>
          <p:cNvGrpSpPr/>
          <p:nvPr/>
        </p:nvGrpSpPr>
        <p:grpSpPr>
          <a:xfrm>
            <a:off x="6049345" y="1653244"/>
            <a:ext cx="2836336" cy="4360334"/>
            <a:chOff x="0" y="0"/>
            <a:chExt cx="2836335" cy="4360333"/>
          </a:xfrm>
        </p:grpSpPr>
        <p:sp>
          <p:nvSpPr>
            <p:cNvPr id="280" name="Rectangle"/>
            <p:cNvSpPr/>
            <p:nvPr/>
          </p:nvSpPr>
          <p:spPr>
            <a:xfrm>
              <a:off x="0" y="0"/>
              <a:ext cx="2836336" cy="4360334"/>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81" name="image12.jpeg" descr="image12.jpeg"/>
            <p:cNvPicPr>
              <a:picLocks noChangeAspect="1"/>
            </p:cNvPicPr>
            <p:nvPr/>
          </p:nvPicPr>
          <p:blipFill>
            <a:blip r:embed="rId3"/>
            <a:stretch>
              <a:fillRect/>
            </a:stretch>
          </p:blipFill>
          <p:spPr>
            <a:xfrm>
              <a:off x="0" y="0"/>
              <a:ext cx="2836336" cy="4360334"/>
            </a:xfrm>
            <a:prstGeom prst="rect">
              <a:avLst/>
            </a:prstGeom>
            <a:ln w="190500" cap="sq">
              <a:solidFill>
                <a:srgbClr val="FFFFFF"/>
              </a:solidFill>
              <a:prstDash val="solid"/>
              <a:miter lim="800000"/>
            </a:ln>
            <a:effectLst>
              <a:outerShdw blurRad="50800" dist="18000" dir="5400000" rotWithShape="0">
                <a:srgbClr val="000000">
                  <a:alpha val="40000"/>
                </a:srgbClr>
              </a:outerShdw>
            </a:effectLst>
          </p:spPr>
        </p:pic>
      </p:grpSp>
      <p:sp>
        <p:nvSpPr>
          <p:cNvPr id="283" name="Slide Number Placeholder 3"/>
          <p:cNvSpPr txBox="1">
            <a:spLocks noGrp="1"/>
          </p:cNvSpPr>
          <p:nvPr>
            <p:ph type="sldNum" sz="quarter" idx="4294967295"/>
          </p:nvPr>
        </p:nvSpPr>
        <p:spPr>
          <a:xfrm>
            <a:off x="1065212" y="5975128"/>
            <a:ext cx="19826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p:cNvSpPr txBox="1">
            <a:spLocks noGrp="1"/>
          </p:cNvSpPr>
          <p:nvPr>
            <p:ph type="title"/>
          </p:nvPr>
        </p:nvSpPr>
        <p:spPr>
          <a:xfrm>
            <a:off x="1065211" y="304800"/>
            <a:ext cx="10058404" cy="1219200"/>
          </a:xfrm>
          <a:prstGeom prst="rect">
            <a:avLst/>
          </a:prstGeom>
        </p:spPr>
        <p:txBody>
          <a:bodyPr/>
          <a:lstStyle/>
          <a:p>
            <a:r>
              <a:t>In The Alpha of Modern Israel</a:t>
            </a:r>
          </a:p>
        </p:txBody>
      </p:sp>
      <p:sp>
        <p:nvSpPr>
          <p:cNvPr id="286" name="Content Placeholder 2"/>
          <p:cNvSpPr txBox="1">
            <a:spLocks noGrp="1"/>
          </p:cNvSpPr>
          <p:nvPr>
            <p:ph type="body" sz="half" idx="1"/>
          </p:nvPr>
        </p:nvSpPr>
        <p:spPr>
          <a:xfrm>
            <a:off x="1065212" y="1825625"/>
            <a:ext cx="4954588" cy="4187953"/>
          </a:xfrm>
          <a:prstGeom prst="rect">
            <a:avLst/>
          </a:prstGeom>
        </p:spPr>
        <p:txBody>
          <a:bodyPr/>
          <a:lstStyle/>
          <a:p>
            <a:pPr>
              <a:lnSpc>
                <a:spcPct val="80000"/>
              </a:lnSpc>
              <a:defRPr sz="1300"/>
            </a:pPr>
            <a:r>
              <a:t>This is the time of the </a:t>
            </a:r>
            <a:r>
              <a:rPr b="1"/>
              <a:t>Millerites</a:t>
            </a:r>
            <a:r>
              <a:t> who were raised up to give the message of the second coming of Christ.</a:t>
            </a:r>
            <a:endParaRPr sz="1100"/>
          </a:p>
          <a:p>
            <a:pPr>
              <a:lnSpc>
                <a:spcPct val="80000"/>
              </a:lnSpc>
              <a:defRPr sz="1300"/>
            </a:pPr>
            <a:r>
              <a:t>Two inventions helped them in their mission - the </a:t>
            </a:r>
            <a:r>
              <a:rPr b="1"/>
              <a:t>railroads and the telegraph</a:t>
            </a:r>
            <a:r>
              <a:t>.</a:t>
            </a:r>
            <a:endParaRPr sz="1100"/>
          </a:p>
          <a:p>
            <a:pPr>
              <a:lnSpc>
                <a:spcPct val="80000"/>
              </a:lnSpc>
              <a:defRPr sz="1300"/>
            </a:pPr>
            <a:r>
              <a:t>Do you notice how God allows the good news to be spread more rapidly each time? He loves his children so much that He provides the inventions that allow His truth to be spread faster. </a:t>
            </a:r>
            <a:endParaRPr sz="1100"/>
          </a:p>
          <a:p>
            <a:pPr>
              <a:lnSpc>
                <a:spcPct val="80000"/>
              </a:lnSpc>
              <a:defRPr sz="1300"/>
            </a:pPr>
            <a:r>
              <a:t>There was another type of railroad that emerged at that time - </a:t>
            </a:r>
            <a:r>
              <a:rPr b="1"/>
              <a:t>the underground railroad</a:t>
            </a:r>
            <a:r>
              <a:t>. It was a network of secret routes and safe houses established by abolitionists and other sympathetizers with the abolitionist cause. It allowed many slaves to flee their masters and their cruelty. The slaves would mostly walk during the night and hide in different houses during the day. This is not a coincidence! God thinks of everyone.</a:t>
            </a:r>
          </a:p>
        </p:txBody>
      </p:sp>
      <p:pic>
        <p:nvPicPr>
          <p:cNvPr id="287" name="Picture 8" descr="Picture 8"/>
          <p:cNvPicPr>
            <a:picLocks noChangeAspect="1"/>
          </p:cNvPicPr>
          <p:nvPr/>
        </p:nvPicPr>
        <p:blipFill>
          <a:blip r:embed="rId2"/>
          <a:stretch>
            <a:fillRect/>
          </a:stretch>
        </p:blipFill>
        <p:spPr>
          <a:xfrm>
            <a:off x="6094412" y="1751140"/>
            <a:ext cx="1837796" cy="4336920"/>
          </a:xfrm>
          <a:prstGeom prst="rect">
            <a:avLst/>
          </a:prstGeom>
          <a:ln w="12700">
            <a:miter lim="400000"/>
          </a:ln>
        </p:spPr>
      </p:pic>
      <p:pic>
        <p:nvPicPr>
          <p:cNvPr id="288" name="Picture 10" descr="Picture 10"/>
          <p:cNvPicPr>
            <a:picLocks noChangeAspect="1"/>
          </p:cNvPicPr>
          <p:nvPr/>
        </p:nvPicPr>
        <p:blipFill>
          <a:blip r:embed="rId3"/>
          <a:stretch>
            <a:fillRect/>
          </a:stretch>
        </p:blipFill>
        <p:spPr>
          <a:xfrm>
            <a:off x="9976911" y="1759079"/>
            <a:ext cx="2121957" cy="4336921"/>
          </a:xfrm>
          <a:prstGeom prst="rect">
            <a:avLst/>
          </a:prstGeom>
          <a:ln w="12700">
            <a:miter lim="400000"/>
          </a:ln>
        </p:spPr>
      </p:pic>
      <p:pic>
        <p:nvPicPr>
          <p:cNvPr id="289" name="Picture 12" descr="Picture 12"/>
          <p:cNvPicPr>
            <a:picLocks noChangeAspect="1"/>
          </p:cNvPicPr>
          <p:nvPr/>
        </p:nvPicPr>
        <p:blipFill>
          <a:blip r:embed="rId4"/>
          <a:stretch>
            <a:fillRect/>
          </a:stretch>
        </p:blipFill>
        <p:spPr>
          <a:xfrm>
            <a:off x="8064503" y="1759079"/>
            <a:ext cx="1711853" cy="433692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itle 1"/>
          <p:cNvSpPr txBox="1">
            <a:spLocks noGrp="1"/>
          </p:cNvSpPr>
          <p:nvPr>
            <p:ph type="title"/>
          </p:nvPr>
        </p:nvSpPr>
        <p:spPr>
          <a:xfrm>
            <a:off x="1065211" y="304800"/>
            <a:ext cx="10058404" cy="1219200"/>
          </a:xfrm>
          <a:prstGeom prst="rect">
            <a:avLst/>
          </a:prstGeom>
        </p:spPr>
        <p:txBody>
          <a:bodyPr/>
          <a:lstStyle/>
          <a:p>
            <a:r>
              <a:t>In The Omega of Modern Israel</a:t>
            </a:r>
          </a:p>
        </p:txBody>
      </p:sp>
      <p:sp>
        <p:nvSpPr>
          <p:cNvPr id="292" name="Content Placeholder 2"/>
          <p:cNvSpPr txBox="1">
            <a:spLocks noGrp="1"/>
          </p:cNvSpPr>
          <p:nvPr>
            <p:ph type="body" sz="half" idx="1"/>
          </p:nvPr>
        </p:nvSpPr>
        <p:spPr>
          <a:xfrm>
            <a:off x="1065212" y="1825625"/>
            <a:ext cx="4954588" cy="4187953"/>
          </a:xfrm>
          <a:prstGeom prst="rect">
            <a:avLst/>
          </a:prstGeom>
        </p:spPr>
        <p:txBody>
          <a:bodyPr/>
          <a:lstStyle/>
          <a:p>
            <a:pPr>
              <a:lnSpc>
                <a:spcPct val="80000"/>
              </a:lnSpc>
              <a:defRPr sz="1500"/>
            </a:pPr>
            <a:r>
              <a:t>In our time - that of the </a:t>
            </a:r>
            <a:r>
              <a:rPr b="1"/>
              <a:t>final generation - </a:t>
            </a:r>
            <a:r>
              <a:t>we have a great work to do to spread the good news.</a:t>
            </a:r>
          </a:p>
          <a:p>
            <a:pPr>
              <a:lnSpc>
                <a:spcPct val="80000"/>
              </a:lnSpc>
              <a:defRPr sz="1500"/>
            </a:pPr>
            <a:r>
              <a:t>In 1989, the World Wide Web was invented. This is the </a:t>
            </a:r>
            <a:r>
              <a:rPr b="1"/>
              <a:t>internet</a:t>
            </a:r>
            <a:r>
              <a:t>. Now more than ever, the internet helps in preparing the way for the gospel to spread.</a:t>
            </a:r>
          </a:p>
          <a:p>
            <a:pPr>
              <a:lnSpc>
                <a:spcPct val="80000"/>
              </a:lnSpc>
              <a:defRPr sz="1500"/>
            </a:pPr>
            <a:r>
              <a:t>In a few seconds you can send an email, a text, or a document to the other side of the world. You can connect via zoom and talk to your family or friends or participate in a study. You can find information on prophetic events and share them.</a:t>
            </a:r>
          </a:p>
          <a:p>
            <a:pPr>
              <a:lnSpc>
                <a:spcPct val="80000"/>
              </a:lnSpc>
              <a:defRPr sz="1500"/>
            </a:pPr>
            <a:r>
              <a:t>It is true that Satan uses this tool as well. This is why it is important to gather information from the right sources (the right stream). Not all information is true. One stream bears truth while the other bears dangerous errors.</a:t>
            </a:r>
          </a:p>
        </p:txBody>
      </p:sp>
      <p:pic>
        <p:nvPicPr>
          <p:cNvPr id="293" name="Picture 4" descr="Picture 4"/>
          <p:cNvPicPr>
            <a:picLocks noChangeAspect="1"/>
          </p:cNvPicPr>
          <p:nvPr/>
        </p:nvPicPr>
        <p:blipFill>
          <a:blip r:embed="rId2"/>
          <a:stretch>
            <a:fillRect/>
          </a:stretch>
        </p:blipFill>
        <p:spPr>
          <a:xfrm>
            <a:off x="9220203" y="1714499"/>
            <a:ext cx="2665411" cy="4260976"/>
          </a:xfrm>
          <a:prstGeom prst="rect">
            <a:avLst/>
          </a:prstGeom>
          <a:ln w="12700">
            <a:miter lim="400000"/>
          </a:ln>
        </p:spPr>
      </p:pic>
      <p:pic>
        <p:nvPicPr>
          <p:cNvPr id="294" name="Picture 6" descr="Picture 6"/>
          <p:cNvPicPr>
            <a:picLocks noChangeAspect="1"/>
          </p:cNvPicPr>
          <p:nvPr/>
        </p:nvPicPr>
        <p:blipFill>
          <a:blip r:embed="rId3"/>
          <a:stretch>
            <a:fillRect/>
          </a:stretch>
        </p:blipFill>
        <p:spPr>
          <a:xfrm>
            <a:off x="6291264" y="1714499"/>
            <a:ext cx="2657476" cy="42990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1065211" y="304800"/>
            <a:ext cx="10058404" cy="1219200"/>
          </a:xfrm>
          <a:prstGeom prst="rect">
            <a:avLst/>
          </a:prstGeom>
        </p:spPr>
        <p:txBody>
          <a:bodyPr/>
          <a:lstStyle/>
          <a:p>
            <a:r>
              <a:t>Here Is A Recap For You: </a:t>
            </a:r>
          </a:p>
        </p:txBody>
      </p:sp>
      <p:graphicFrame>
        <p:nvGraphicFramePr>
          <p:cNvPr id="297" name="Table 21"/>
          <p:cNvGraphicFramePr/>
          <p:nvPr/>
        </p:nvGraphicFramePr>
        <p:xfrm>
          <a:off x="770464" y="1460528"/>
          <a:ext cx="9931401" cy="2225040"/>
        </p:xfrm>
        <a:graphic>
          <a:graphicData uri="http://schemas.openxmlformats.org/drawingml/2006/table">
            <a:tbl>
              <a:tblPr firstRow="1" bandRow="1">
                <a:tableStyleId>{4C3C2611-4C71-4FC5-86AE-919BDF0F9419}</a:tableStyleId>
              </a:tblPr>
              <a:tblGrid>
                <a:gridCol w="2482850">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82850">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370840">
                <a:tc>
                  <a:txBody>
                    <a:bodyPr/>
                    <a:lstStyle/>
                    <a:p>
                      <a:pPr>
                        <a:defRPr sz="1800" b="0">
                          <a:solidFill>
                            <a:srgbClr val="000000"/>
                          </a:solidFill>
                        </a:defRPr>
                      </a:pPr>
                      <a:r>
                        <a:rPr b="1">
                          <a:solidFill>
                            <a:srgbClr val="FFFFFF"/>
                          </a:solidFill>
                        </a:rPr>
                        <a:t>Time Period</a:t>
                      </a:r>
                    </a:p>
                  </a:txBody>
                  <a:tcPr marL="45720" marR="45720" horzOverflow="overflow"/>
                </a:tc>
                <a:tc>
                  <a:txBody>
                    <a:bodyPr/>
                    <a:lstStyle/>
                    <a:p>
                      <a:pPr>
                        <a:defRPr sz="1800" b="0">
                          <a:solidFill>
                            <a:srgbClr val="000000"/>
                          </a:solidFill>
                        </a:defRPr>
                      </a:pPr>
                      <a:r>
                        <a:rPr b="1">
                          <a:solidFill>
                            <a:srgbClr val="FFFFFF"/>
                          </a:solidFill>
                        </a:rPr>
                        <a:t>Location/Era</a:t>
                      </a:r>
                    </a:p>
                  </a:txBody>
                  <a:tcPr marL="45720" marR="45720" horzOverflow="overflow"/>
                </a:tc>
                <a:tc>
                  <a:txBody>
                    <a:bodyPr/>
                    <a:lstStyle/>
                    <a:p>
                      <a:pPr>
                        <a:defRPr sz="1800" b="0">
                          <a:solidFill>
                            <a:srgbClr val="000000"/>
                          </a:solidFill>
                        </a:defRPr>
                      </a:pPr>
                      <a:r>
                        <a:rPr b="1">
                          <a:solidFill>
                            <a:srgbClr val="FFFFFF"/>
                          </a:solidFill>
                        </a:rPr>
                        <a:t>Inventions/ Interventions</a:t>
                      </a:r>
                    </a:p>
                  </a:txBody>
                  <a:tcPr marL="45720" marR="45720" horzOverflow="overflow"/>
                </a:tc>
                <a:tc>
                  <a:txBody>
                    <a:bodyPr/>
                    <a:lstStyle/>
                    <a:p>
                      <a:pPr>
                        <a:defRPr sz="1800" b="0">
                          <a:solidFill>
                            <a:srgbClr val="000000"/>
                          </a:solidFill>
                        </a:defRPr>
                      </a:pPr>
                      <a:r>
                        <a:rPr b="1">
                          <a:solidFill>
                            <a:srgbClr val="FFFFFF"/>
                          </a:solidFill>
                        </a:rPr>
                        <a:t>Raised up</a:t>
                      </a:r>
                    </a:p>
                  </a:txBody>
                  <a:tcPr marL="45720" marR="45720" horzOverflow="overflow"/>
                </a:tc>
                <a:extLst>
                  <a:ext uri="{0D108BD9-81ED-4DB2-BD59-A6C34878D82A}">
                    <a16:rowId xmlns:a16="http://schemas.microsoft.com/office/drawing/2014/main" val="10000"/>
                  </a:ext>
                </a:extLst>
              </a:tr>
              <a:tr h="370840">
                <a:tc>
                  <a:txBody>
                    <a:bodyPr/>
                    <a:lstStyle/>
                    <a:p>
                      <a:pPr>
                        <a:defRPr sz="1800">
                          <a:solidFill>
                            <a:srgbClr val="000000"/>
                          </a:solidFill>
                        </a:defRPr>
                      </a:pPr>
                      <a:r>
                        <a:rPr>
                          <a:solidFill>
                            <a:schemeClr val="accent4"/>
                          </a:solidFill>
                        </a:rPr>
                        <a:t>Alpha of Ancient Israel</a:t>
                      </a:r>
                    </a:p>
                  </a:txBody>
                  <a:tcPr marL="45720" marR="45720" horzOverflow="overflow"/>
                </a:tc>
                <a:tc>
                  <a:txBody>
                    <a:bodyPr/>
                    <a:lstStyle/>
                    <a:p>
                      <a:pPr>
                        <a:defRPr sz="1800">
                          <a:solidFill>
                            <a:srgbClr val="000000"/>
                          </a:solidFill>
                        </a:defRPr>
                      </a:pPr>
                      <a:r>
                        <a:rPr>
                          <a:solidFill>
                            <a:schemeClr val="accent4"/>
                          </a:solidFill>
                        </a:rPr>
                        <a:t>Egypt</a:t>
                      </a:r>
                    </a:p>
                  </a:txBody>
                  <a:tcPr marL="45720" marR="45720" horzOverflow="overflow"/>
                </a:tc>
                <a:tc>
                  <a:txBody>
                    <a:bodyPr/>
                    <a:lstStyle/>
                    <a:p>
                      <a:pPr>
                        <a:defRPr sz="1800"/>
                      </a:pPr>
                      <a:endParaRPr/>
                    </a:p>
                  </a:txBody>
                  <a:tcPr marL="45720" marR="45720" horzOverflow="overflow"/>
                </a:tc>
                <a:tc>
                  <a:txBody>
                    <a:bodyPr/>
                    <a:lstStyle/>
                    <a:p>
                      <a:pPr>
                        <a:defRPr sz="1800" b="1"/>
                      </a:pPr>
                      <a:r>
                        <a:t>Moses</a:t>
                      </a:r>
                      <a:r>
                        <a:rPr b="0"/>
                        <a:t> can write the Pentateuch</a:t>
                      </a:r>
                    </a:p>
                  </a:txBody>
                  <a:tcPr marL="45720" marR="45720" horzOverflow="overflow"/>
                </a:tc>
                <a:extLst>
                  <a:ext uri="{0D108BD9-81ED-4DB2-BD59-A6C34878D82A}">
                    <a16:rowId xmlns:a16="http://schemas.microsoft.com/office/drawing/2014/main" val="10001"/>
                  </a:ext>
                </a:extLst>
              </a:tr>
              <a:tr h="370840">
                <a:tc>
                  <a:txBody>
                    <a:bodyPr/>
                    <a:lstStyle/>
                    <a:p>
                      <a:pPr>
                        <a:defRPr sz="1800">
                          <a:solidFill>
                            <a:srgbClr val="000000"/>
                          </a:solidFill>
                        </a:defRPr>
                      </a:pPr>
                      <a:r>
                        <a:rPr>
                          <a:solidFill>
                            <a:schemeClr val="accent4"/>
                          </a:solidFill>
                        </a:rPr>
                        <a:t>Omega of Ancient Israel</a:t>
                      </a:r>
                    </a:p>
                  </a:txBody>
                  <a:tcPr marL="45720" marR="45720" horzOverflow="overflow"/>
                </a:tc>
                <a:tc>
                  <a:txBody>
                    <a:bodyPr/>
                    <a:lstStyle/>
                    <a:p>
                      <a:pPr>
                        <a:defRPr sz="1800">
                          <a:solidFill>
                            <a:srgbClr val="000000"/>
                          </a:solidFill>
                        </a:defRPr>
                      </a:pPr>
                      <a:r>
                        <a:rPr>
                          <a:solidFill>
                            <a:schemeClr val="accent4"/>
                          </a:solidFill>
                        </a:rPr>
                        <a:t>Pagan Rome</a:t>
                      </a:r>
                    </a:p>
                  </a:txBody>
                  <a:tcPr marL="45720" marR="45720" horzOverflow="overflow"/>
                </a:tc>
                <a:tc>
                  <a:txBody>
                    <a:bodyPr/>
                    <a:lstStyle/>
                    <a:p>
                      <a:pPr>
                        <a:defRPr sz="1800"/>
                      </a:pPr>
                      <a:endParaRPr/>
                    </a:p>
                  </a:txBody>
                  <a:tcPr marL="45720" marR="45720" horzOverflow="overflow"/>
                </a:tc>
                <a:tc>
                  <a:txBody>
                    <a:bodyPr/>
                    <a:lstStyle/>
                    <a:p>
                      <a:pPr>
                        <a:defRPr sz="1800" b="1"/>
                      </a:pPr>
                      <a:r>
                        <a:t>Jesus</a:t>
                      </a:r>
                      <a:r>
                        <a:rPr b="0"/>
                        <a:t> can come on earth, the </a:t>
                      </a:r>
                      <a:r>
                        <a:t>disciples</a:t>
                      </a:r>
                      <a:r>
                        <a:rPr b="0"/>
                        <a:t> can spread the gospel</a:t>
                      </a:r>
                    </a:p>
                  </a:txBody>
                  <a:tcPr marL="45720" marR="45720" horzOverflow="overflow"/>
                </a:tc>
                <a:extLst>
                  <a:ext uri="{0D108BD9-81ED-4DB2-BD59-A6C34878D82A}">
                    <a16:rowId xmlns:a16="http://schemas.microsoft.com/office/drawing/2014/main" val="10002"/>
                  </a:ext>
                </a:extLst>
              </a:tr>
              <a:tr h="370840">
                <a:tc>
                  <a:txBody>
                    <a:bodyPr/>
                    <a:lstStyle/>
                    <a:p>
                      <a:pPr>
                        <a:defRPr sz="1800">
                          <a:solidFill>
                            <a:srgbClr val="000000"/>
                          </a:solidFill>
                        </a:defRPr>
                      </a:pPr>
                      <a:r>
                        <a:rPr>
                          <a:solidFill>
                            <a:schemeClr val="accent4"/>
                          </a:solidFill>
                        </a:rPr>
                        <a:t>Reformation</a:t>
                      </a:r>
                    </a:p>
                  </a:txBody>
                  <a:tcPr marL="45720" marR="45720" horzOverflow="overflow"/>
                </a:tc>
                <a:tc>
                  <a:txBody>
                    <a:bodyPr/>
                    <a:lstStyle/>
                    <a:p>
                      <a:pPr>
                        <a:defRPr sz="1800">
                          <a:solidFill>
                            <a:srgbClr val="000000"/>
                          </a:solidFill>
                        </a:defRPr>
                      </a:pPr>
                      <a:r>
                        <a:rPr>
                          <a:solidFill>
                            <a:schemeClr val="accent4"/>
                          </a:solidFill>
                        </a:rPr>
                        <a:t>Papal Rome</a:t>
                      </a:r>
                    </a:p>
                  </a:txBody>
                  <a:tcPr marL="45720" marR="45720" horzOverflow="overflow"/>
                </a:tc>
                <a:tc>
                  <a:txBody>
                    <a:bodyPr/>
                    <a:lstStyle/>
                    <a:p>
                      <a:pPr>
                        <a:defRPr sz="1800"/>
                      </a:pPr>
                      <a:endParaRPr/>
                    </a:p>
                  </a:txBody>
                  <a:tcPr marL="45720" marR="45720" horzOverflow="overflow"/>
                </a:tc>
                <a:tc>
                  <a:txBody>
                    <a:bodyPr/>
                    <a:lstStyle/>
                    <a:p>
                      <a:pPr>
                        <a:defRPr sz="1800"/>
                      </a:pPr>
                      <a:r>
                        <a:t>The </a:t>
                      </a:r>
                      <a:r>
                        <a:rPr b="1"/>
                        <a:t>Protestants </a:t>
                      </a:r>
                      <a:r>
                        <a:t>can spread the gospel</a:t>
                      </a:r>
                    </a:p>
                  </a:txBody>
                  <a:tcPr marL="45720" marR="45720" horzOverflow="overflow"/>
                </a:tc>
                <a:extLst>
                  <a:ext uri="{0D108BD9-81ED-4DB2-BD59-A6C34878D82A}">
                    <a16:rowId xmlns:a16="http://schemas.microsoft.com/office/drawing/2014/main" val="10003"/>
                  </a:ext>
                </a:extLst>
              </a:tr>
              <a:tr h="370840">
                <a:tc>
                  <a:txBody>
                    <a:bodyPr/>
                    <a:lstStyle/>
                    <a:p>
                      <a:pPr>
                        <a:defRPr sz="1800">
                          <a:solidFill>
                            <a:srgbClr val="000000"/>
                          </a:solidFill>
                        </a:defRPr>
                      </a:pPr>
                      <a:r>
                        <a:rPr>
                          <a:solidFill>
                            <a:schemeClr val="accent4"/>
                          </a:solidFill>
                        </a:rPr>
                        <a:t>Alpha of Modern Israel</a:t>
                      </a:r>
                    </a:p>
                  </a:txBody>
                  <a:tcPr marL="45720" marR="45720" horzOverflow="overflow"/>
                </a:tc>
                <a:tc rowSpan="2">
                  <a:txBody>
                    <a:bodyPr/>
                    <a:lstStyle/>
                    <a:p>
                      <a:pPr>
                        <a:defRPr sz="1800"/>
                      </a:pPr>
                      <a:endParaRPr/>
                    </a:p>
                    <a:p>
                      <a:pPr>
                        <a:defRPr sz="1800"/>
                      </a:pPr>
                      <a:endParaRPr/>
                    </a:p>
                    <a:p>
                      <a:pPr>
                        <a:defRPr sz="1800"/>
                      </a:pPr>
                      <a:r>
                        <a:t>Modern Rome</a:t>
                      </a:r>
                    </a:p>
                  </a:txBody>
                  <a:tcPr marL="45720" marR="45720" horzOverflow="overflow"/>
                </a:tc>
                <a:tc>
                  <a:txBody>
                    <a:bodyPr/>
                    <a:lstStyle/>
                    <a:p>
                      <a:pPr>
                        <a:defRPr sz="1800"/>
                      </a:pPr>
                      <a:endParaRPr/>
                    </a:p>
                  </a:txBody>
                  <a:tcPr marL="45720" marR="45720" horzOverflow="overflow"/>
                </a:tc>
                <a:tc>
                  <a:txBody>
                    <a:bodyPr/>
                    <a:lstStyle/>
                    <a:p>
                      <a:pPr>
                        <a:defRPr sz="1800"/>
                      </a:pPr>
                      <a:r>
                        <a:t>The </a:t>
                      </a:r>
                      <a:r>
                        <a:rPr b="1"/>
                        <a:t>Millerites</a:t>
                      </a:r>
                      <a:r>
                        <a:t> can spread the gospel</a:t>
                      </a:r>
                    </a:p>
                  </a:txBody>
                  <a:tcPr marL="45720" marR="45720" horzOverflow="overflow"/>
                </a:tc>
                <a:extLst>
                  <a:ext uri="{0D108BD9-81ED-4DB2-BD59-A6C34878D82A}">
                    <a16:rowId xmlns:a16="http://schemas.microsoft.com/office/drawing/2014/main" val="10004"/>
                  </a:ext>
                </a:extLst>
              </a:tr>
              <a:tr h="370840">
                <a:tc>
                  <a:txBody>
                    <a:bodyPr/>
                    <a:lstStyle/>
                    <a:p>
                      <a:pPr>
                        <a:defRPr sz="1800">
                          <a:solidFill>
                            <a:srgbClr val="000000"/>
                          </a:solidFill>
                        </a:defRPr>
                      </a:pPr>
                      <a:r>
                        <a:rPr>
                          <a:solidFill>
                            <a:schemeClr val="accent4"/>
                          </a:solidFill>
                        </a:rPr>
                        <a:t>Omega of Modern Israel</a:t>
                      </a:r>
                    </a:p>
                  </a:txBody>
                  <a:tcPr marL="45720" marR="45720" horzOverflow="overflow"/>
                </a:tc>
                <a:tc vMerge="1">
                  <a:txBody>
                    <a:bodyPr/>
                    <a:lstStyle/>
                    <a:p>
                      <a:endParaRPr lang="en-US"/>
                    </a:p>
                  </a:txBody>
                  <a:tcPr/>
                </a:tc>
                <a:tc>
                  <a:txBody>
                    <a:bodyPr/>
                    <a:lstStyle/>
                    <a:p>
                      <a:pPr>
                        <a:defRPr sz="1800"/>
                      </a:pPr>
                      <a:endParaRPr/>
                    </a:p>
                  </a:txBody>
                  <a:tcPr marL="45720" marR="45720" horzOverflow="overflow"/>
                </a:tc>
                <a:tc>
                  <a:txBody>
                    <a:bodyPr/>
                    <a:lstStyle/>
                    <a:p>
                      <a:pPr>
                        <a:defRPr sz="1800"/>
                      </a:pPr>
                      <a:r>
                        <a:t>The </a:t>
                      </a:r>
                      <a:r>
                        <a:rPr b="1"/>
                        <a:t>final generation </a:t>
                      </a:r>
                      <a:r>
                        <a:t>can spread the Gospel</a:t>
                      </a:r>
                    </a:p>
                  </a:txBody>
                  <a:tcPr marL="45720" marR="45720" horzOverflow="overflow"/>
                </a:tc>
                <a:extLst>
                  <a:ext uri="{0D108BD9-81ED-4DB2-BD59-A6C34878D82A}">
                    <a16:rowId xmlns:a16="http://schemas.microsoft.com/office/drawing/2014/main" val="10005"/>
                  </a:ext>
                </a:extLst>
              </a:tr>
            </a:tbl>
          </a:graphicData>
        </a:graphic>
      </p:graphicFrame>
      <p:pic>
        <p:nvPicPr>
          <p:cNvPr id="298" name="Picture 2" descr="Picture 2"/>
          <p:cNvPicPr>
            <a:picLocks noChangeAspect="1"/>
          </p:cNvPicPr>
          <p:nvPr/>
        </p:nvPicPr>
        <p:blipFill>
          <a:blip r:embed="rId2"/>
          <a:stretch>
            <a:fillRect/>
          </a:stretch>
        </p:blipFill>
        <p:spPr>
          <a:xfrm rot="5400000">
            <a:off x="6689194" y="1195553"/>
            <a:ext cx="601141" cy="2443311"/>
          </a:xfrm>
          <a:prstGeom prst="rect">
            <a:avLst/>
          </a:prstGeom>
          <a:ln w="12700">
            <a:miter lim="400000"/>
          </a:ln>
        </p:spPr>
      </p:pic>
      <p:pic>
        <p:nvPicPr>
          <p:cNvPr id="299" name="Picture 4" descr="Picture 4"/>
          <p:cNvPicPr>
            <a:picLocks noChangeAspect="1"/>
          </p:cNvPicPr>
          <p:nvPr/>
        </p:nvPicPr>
        <p:blipFill>
          <a:blip r:embed="rId3"/>
          <a:stretch>
            <a:fillRect/>
          </a:stretch>
        </p:blipFill>
        <p:spPr>
          <a:xfrm>
            <a:off x="5781711" y="2725016"/>
            <a:ext cx="861822" cy="1236129"/>
          </a:xfrm>
          <a:prstGeom prst="rect">
            <a:avLst/>
          </a:prstGeom>
          <a:ln w="12700">
            <a:miter lim="400000"/>
          </a:ln>
        </p:spPr>
      </p:pic>
      <p:pic>
        <p:nvPicPr>
          <p:cNvPr id="300" name="Picture 6" descr="Picture 6"/>
          <p:cNvPicPr>
            <a:picLocks noChangeAspect="1"/>
          </p:cNvPicPr>
          <p:nvPr/>
        </p:nvPicPr>
        <p:blipFill>
          <a:blip r:embed="rId4"/>
          <a:stretch>
            <a:fillRect/>
          </a:stretch>
        </p:blipFill>
        <p:spPr>
          <a:xfrm>
            <a:off x="6627177" y="2734396"/>
            <a:ext cx="719669" cy="1236129"/>
          </a:xfrm>
          <a:prstGeom prst="rect">
            <a:avLst/>
          </a:prstGeom>
          <a:ln w="12700">
            <a:miter lim="400000"/>
          </a:ln>
        </p:spPr>
      </p:pic>
      <p:pic>
        <p:nvPicPr>
          <p:cNvPr id="301" name="Picture 2" descr="Picture 2"/>
          <p:cNvPicPr>
            <a:picLocks noChangeAspect="1"/>
          </p:cNvPicPr>
          <p:nvPr/>
        </p:nvPicPr>
        <p:blipFill>
          <a:blip r:embed="rId5"/>
          <a:stretch>
            <a:fillRect/>
          </a:stretch>
        </p:blipFill>
        <p:spPr>
          <a:xfrm>
            <a:off x="7330492" y="2717779"/>
            <a:ext cx="861822" cy="1236129"/>
          </a:xfrm>
          <a:prstGeom prst="rect">
            <a:avLst/>
          </a:prstGeom>
          <a:ln w="12700">
            <a:miter lim="400000"/>
          </a:ln>
        </p:spPr>
      </p:pic>
      <p:pic>
        <p:nvPicPr>
          <p:cNvPr id="302" name="Picture 10" descr="Picture 10"/>
          <p:cNvPicPr>
            <a:picLocks noChangeAspect="1"/>
          </p:cNvPicPr>
          <p:nvPr/>
        </p:nvPicPr>
        <p:blipFill>
          <a:blip r:embed="rId6"/>
          <a:stretch>
            <a:fillRect/>
          </a:stretch>
        </p:blipFill>
        <p:spPr>
          <a:xfrm>
            <a:off x="5736164" y="3970523"/>
            <a:ext cx="2443310" cy="897468"/>
          </a:xfrm>
          <a:prstGeom prst="rect">
            <a:avLst/>
          </a:prstGeom>
          <a:ln w="12700">
            <a:miter lim="400000"/>
          </a:ln>
          <a:effectLst>
            <a:outerShdw blurRad="190500" rotWithShape="0">
              <a:srgbClr val="000000">
                <a:alpha val="70000"/>
              </a:srgbClr>
            </a:outerShdw>
          </a:effectLst>
        </p:spPr>
      </p:pic>
      <p:pic>
        <p:nvPicPr>
          <p:cNvPr id="303" name="Picture 8" descr="Picture 8"/>
          <p:cNvPicPr>
            <a:picLocks noChangeAspect="1"/>
          </p:cNvPicPr>
          <p:nvPr/>
        </p:nvPicPr>
        <p:blipFill>
          <a:blip r:embed="rId7"/>
          <a:stretch>
            <a:fillRect/>
          </a:stretch>
        </p:blipFill>
        <p:spPr>
          <a:xfrm>
            <a:off x="5736164" y="4901224"/>
            <a:ext cx="1217426" cy="668869"/>
          </a:xfrm>
          <a:prstGeom prst="rect">
            <a:avLst/>
          </a:prstGeom>
          <a:ln w="12700">
            <a:miter lim="400000"/>
          </a:ln>
        </p:spPr>
      </p:pic>
      <p:pic>
        <p:nvPicPr>
          <p:cNvPr id="304" name="Picture 12" descr="Picture 12"/>
          <p:cNvPicPr>
            <a:picLocks noChangeAspect="1"/>
          </p:cNvPicPr>
          <p:nvPr/>
        </p:nvPicPr>
        <p:blipFill>
          <a:blip r:embed="rId8"/>
          <a:stretch>
            <a:fillRect/>
          </a:stretch>
        </p:blipFill>
        <p:spPr>
          <a:xfrm>
            <a:off x="6966426" y="4803625"/>
            <a:ext cx="1225887" cy="668869"/>
          </a:xfrm>
          <a:prstGeom prst="rect">
            <a:avLst/>
          </a:prstGeom>
          <a:ln w="12700">
            <a:miter lim="400000"/>
          </a:ln>
        </p:spPr>
      </p:pic>
      <p:pic>
        <p:nvPicPr>
          <p:cNvPr id="305" name="Picture 6" descr="Picture 6"/>
          <p:cNvPicPr>
            <a:picLocks noChangeAspect="1"/>
          </p:cNvPicPr>
          <p:nvPr/>
        </p:nvPicPr>
        <p:blipFill>
          <a:blip r:embed="rId9"/>
          <a:stretch>
            <a:fillRect/>
          </a:stretch>
        </p:blipFill>
        <p:spPr>
          <a:xfrm>
            <a:off x="5753330" y="5462472"/>
            <a:ext cx="2467464" cy="91982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08" name="Content Placeholder 3"/>
          <p:cNvSpPr txBox="1">
            <a:spLocks noGrp="1"/>
          </p:cNvSpPr>
          <p:nvPr>
            <p:ph type="body" sz="half" idx="1"/>
          </p:nvPr>
        </p:nvSpPr>
        <p:spPr>
          <a:xfrm>
            <a:off x="1065212" y="1825625"/>
            <a:ext cx="4954588" cy="4187953"/>
          </a:xfrm>
          <a:prstGeom prst="rect">
            <a:avLst/>
          </a:prstGeom>
        </p:spPr>
        <p:txBody>
          <a:bodyPr/>
          <a:lstStyle/>
          <a:p>
            <a:pPr marL="326623" indent="-326623" defTabSz="859536">
              <a:lnSpc>
                <a:spcPct val="90000"/>
              </a:lnSpc>
              <a:spcBef>
                <a:spcPts val="1600"/>
              </a:spcBef>
              <a:defRPr sz="2256"/>
            </a:pPr>
            <a:r>
              <a:t>Who invented the Papyrus and black ink?</a:t>
            </a:r>
          </a:p>
          <a:p>
            <a:pPr marL="0" indent="0" defTabSz="859536">
              <a:lnSpc>
                <a:spcPct val="90000"/>
              </a:lnSpc>
              <a:spcBef>
                <a:spcPts val="1600"/>
              </a:spcBef>
              <a:buSzTx/>
              <a:buNone/>
              <a:defRPr sz="2256"/>
            </a:pPr>
            <a:endParaRPr/>
          </a:p>
          <a:p>
            <a:pPr marL="326623" indent="-326623" defTabSz="859536">
              <a:lnSpc>
                <a:spcPct val="90000"/>
              </a:lnSpc>
              <a:spcBef>
                <a:spcPts val="1600"/>
              </a:spcBef>
              <a:defRPr sz="2256"/>
            </a:pPr>
            <a:r>
              <a:t>Who built roads and removed pirate ships from the sea?</a:t>
            </a:r>
          </a:p>
          <a:p>
            <a:pPr marL="0" indent="0" defTabSz="859536">
              <a:lnSpc>
                <a:spcPct val="90000"/>
              </a:lnSpc>
              <a:spcBef>
                <a:spcPts val="1600"/>
              </a:spcBef>
              <a:buSzTx/>
              <a:buNone/>
              <a:defRPr sz="2256"/>
            </a:pPr>
            <a:endParaRPr/>
          </a:p>
          <a:p>
            <a:pPr marL="326623" indent="-326623" defTabSz="859536">
              <a:lnSpc>
                <a:spcPct val="90000"/>
              </a:lnSpc>
              <a:spcBef>
                <a:spcPts val="1600"/>
              </a:spcBef>
              <a:defRPr sz="2256"/>
            </a:pPr>
            <a:r>
              <a:t>When were the railroad and telegraph invented?</a:t>
            </a:r>
          </a:p>
        </p:txBody>
      </p:sp>
      <p:grpSp>
        <p:nvGrpSpPr>
          <p:cNvPr id="327" name="Content Placeholder 8"/>
          <p:cNvGrpSpPr/>
          <p:nvPr/>
        </p:nvGrpSpPr>
        <p:grpSpPr>
          <a:xfrm>
            <a:off x="6449507" y="1825824"/>
            <a:ext cx="4396797" cy="4187426"/>
            <a:chOff x="0" y="0"/>
            <a:chExt cx="4396795" cy="4187425"/>
          </a:xfrm>
        </p:grpSpPr>
        <p:grpSp>
          <p:nvGrpSpPr>
            <p:cNvPr id="311" name="Group"/>
            <p:cNvGrpSpPr/>
            <p:nvPr/>
          </p:nvGrpSpPr>
          <p:grpSpPr>
            <a:xfrm>
              <a:off x="0" y="0"/>
              <a:ext cx="2093712" cy="1256228"/>
              <a:chOff x="0" y="0"/>
              <a:chExt cx="2093711" cy="1256227"/>
            </a:xfrm>
          </p:grpSpPr>
          <p:sp>
            <p:nvSpPr>
              <p:cNvPr id="309"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10" name="Pagan Rome"/>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Pagan Rome</a:t>
                </a:r>
              </a:p>
            </p:txBody>
          </p:sp>
        </p:grpSp>
        <p:grpSp>
          <p:nvGrpSpPr>
            <p:cNvPr id="314" name="Group"/>
            <p:cNvGrpSpPr/>
            <p:nvPr/>
          </p:nvGrpSpPr>
          <p:grpSpPr>
            <a:xfrm>
              <a:off x="2303083" y="0"/>
              <a:ext cx="2093713" cy="1256228"/>
              <a:chOff x="0" y="0"/>
              <a:chExt cx="2093711" cy="1256227"/>
            </a:xfrm>
          </p:grpSpPr>
          <p:sp>
            <p:nvSpPr>
              <p:cNvPr id="312"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13" name="Egypt"/>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Egypt</a:t>
                </a:r>
              </a:p>
            </p:txBody>
          </p:sp>
        </p:grpSp>
        <p:grpSp>
          <p:nvGrpSpPr>
            <p:cNvPr id="317" name="Group"/>
            <p:cNvGrpSpPr/>
            <p:nvPr/>
          </p:nvGrpSpPr>
          <p:grpSpPr>
            <a:xfrm>
              <a:off x="0" y="1465599"/>
              <a:ext cx="2093712" cy="1256228"/>
              <a:chOff x="0" y="0"/>
              <a:chExt cx="2093711" cy="1256227"/>
            </a:xfrm>
          </p:grpSpPr>
          <p:sp>
            <p:nvSpPr>
              <p:cNvPr id="315"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16" name="Papal Rome"/>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Papal Rome</a:t>
                </a:r>
              </a:p>
            </p:txBody>
          </p:sp>
        </p:grpSp>
        <p:grpSp>
          <p:nvGrpSpPr>
            <p:cNvPr id="320" name="Group"/>
            <p:cNvGrpSpPr/>
            <p:nvPr/>
          </p:nvGrpSpPr>
          <p:grpSpPr>
            <a:xfrm>
              <a:off x="2303083" y="1465599"/>
              <a:ext cx="2093713" cy="1256228"/>
              <a:chOff x="0" y="0"/>
              <a:chExt cx="2093711" cy="1256227"/>
            </a:xfrm>
          </p:grpSpPr>
          <p:sp>
            <p:nvSpPr>
              <p:cNvPr id="318"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19" name="Pagan Rome"/>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Pagan Rome</a:t>
                </a:r>
              </a:p>
            </p:txBody>
          </p:sp>
        </p:grpSp>
        <p:grpSp>
          <p:nvGrpSpPr>
            <p:cNvPr id="323" name="Group"/>
            <p:cNvGrpSpPr/>
            <p:nvPr/>
          </p:nvGrpSpPr>
          <p:grpSpPr>
            <a:xfrm>
              <a:off x="0" y="2931198"/>
              <a:ext cx="2093712" cy="1256228"/>
              <a:chOff x="0" y="0"/>
              <a:chExt cx="2093711" cy="1256227"/>
            </a:xfrm>
          </p:grpSpPr>
          <p:sp>
            <p:nvSpPr>
              <p:cNvPr id="321"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22" name="In the Millerites time"/>
              <p:cNvSpPr txBox="1"/>
              <p:nvPr/>
            </p:nvSpPr>
            <p:spPr>
              <a:xfrm>
                <a:off x="0" y="139693"/>
                <a:ext cx="2093712" cy="976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In the Millerites time</a:t>
                </a:r>
              </a:p>
            </p:txBody>
          </p:sp>
        </p:grpSp>
        <p:grpSp>
          <p:nvGrpSpPr>
            <p:cNvPr id="326" name="Group"/>
            <p:cNvGrpSpPr/>
            <p:nvPr/>
          </p:nvGrpSpPr>
          <p:grpSpPr>
            <a:xfrm>
              <a:off x="2303083" y="2931198"/>
              <a:ext cx="2093713" cy="1256228"/>
              <a:chOff x="0" y="0"/>
              <a:chExt cx="2093711" cy="1256227"/>
            </a:xfrm>
          </p:grpSpPr>
          <p:sp>
            <p:nvSpPr>
              <p:cNvPr id="324"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25" name="During the reformation"/>
              <p:cNvSpPr txBox="1"/>
              <p:nvPr/>
            </p:nvSpPr>
            <p:spPr>
              <a:xfrm>
                <a:off x="0" y="139693"/>
                <a:ext cx="2093712" cy="976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During the reformation</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Segoe Print</vt:lpstr>
      <vt:lpstr>Nature Illustration 16x9</vt:lpstr>
      <vt:lpstr>Kids’ Prophecy Corner</vt:lpstr>
      <vt:lpstr>The Gospel Needs To Spread</vt:lpstr>
      <vt:lpstr>In The Alpha of Ancient Israel</vt:lpstr>
      <vt:lpstr>In The Omega of Ancient Israel</vt:lpstr>
      <vt:lpstr>In The Time of The Reformation</vt:lpstr>
      <vt:lpstr>In The Alpha of Modern Israel</vt:lpstr>
      <vt:lpstr>In The Omega of Modern Israel</vt:lpstr>
      <vt:lpstr>Here Is A Recap For You: </vt:lpstr>
      <vt:lpstr>Answer The Following Questions</vt:lpstr>
      <vt:lpstr>Answer The Following Questions</vt:lpstr>
      <vt:lpstr>Answer The Following Questions</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dc:creator>
  <cp:lastModifiedBy>Katia Marion</cp:lastModifiedBy>
  <cp:revision>1</cp:revision>
  <dcterms:modified xsi:type="dcterms:W3CDTF">2021-02-01T22:11:46Z</dcterms:modified>
</cp:coreProperties>
</file>