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5" r:id="rId13"/>
    <p:sldId id="296" r:id="rId14"/>
    <p:sldId id="290" r:id="rId15"/>
    <p:sldId id="292" r:id="rId16"/>
    <p:sldId id="297" r:id="rId17"/>
    <p:sldId id="298" r:id="rId18"/>
    <p:sldId id="293" r:id="rId19"/>
    <p:sldId id="294" r:id="rId20"/>
    <p:sldId id="299" r:id="rId21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88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87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36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26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36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485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37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16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26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19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84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99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03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46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162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1E4F-31E7-48CD-ACFE-A48FB4CFD4A5}" type="datetimeFigureOut">
              <a:rPr lang="en-CA" smtClean="0"/>
              <a:t>2020-08-08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99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search/big+horn+goa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search/big+horn+goa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13A0FBA4-796D-476E-A8E2-91024D9B7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CE4D580-4BA1-4368-8399-61CD55D97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42" name="Freeform 11">
              <a:extLst>
                <a:ext uri="{FF2B5EF4-FFF2-40B4-BE49-F238E27FC236}">
                  <a16:creationId xmlns:a16="http://schemas.microsoft.com/office/drawing/2014/main" id="{A97B535E-13E6-4CD4-B0CB-F134067E0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2">
              <a:extLst>
                <a:ext uri="{FF2B5EF4-FFF2-40B4-BE49-F238E27FC236}">
                  <a16:creationId xmlns:a16="http://schemas.microsoft.com/office/drawing/2014/main" id="{01363FF8-98C4-4770-A3B0-EA685B131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3">
              <a:extLst>
                <a:ext uri="{FF2B5EF4-FFF2-40B4-BE49-F238E27FC236}">
                  <a16:creationId xmlns:a16="http://schemas.microsoft.com/office/drawing/2014/main" id="{CD9BE3BC-02AB-4A4C-B6B6-7C051E2AD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6" name="Freeform 14">
              <a:extLst>
                <a:ext uri="{FF2B5EF4-FFF2-40B4-BE49-F238E27FC236}">
                  <a16:creationId xmlns:a16="http://schemas.microsoft.com/office/drawing/2014/main" id="{8929B6E9-EB54-457B-84DF-78A08C3DD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5">
              <a:extLst>
                <a:ext uri="{FF2B5EF4-FFF2-40B4-BE49-F238E27FC236}">
                  <a16:creationId xmlns:a16="http://schemas.microsoft.com/office/drawing/2014/main" id="{169C48C0-6760-443F-95EC-D52440A0E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C492EDAD-1C87-46F4-B241-ED49A570C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7">
              <a:extLst>
                <a:ext uri="{FF2B5EF4-FFF2-40B4-BE49-F238E27FC236}">
                  <a16:creationId xmlns:a16="http://schemas.microsoft.com/office/drawing/2014/main" id="{F727176C-B415-40E0-AAC8-66407D603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8">
              <a:extLst>
                <a:ext uri="{FF2B5EF4-FFF2-40B4-BE49-F238E27FC236}">
                  <a16:creationId xmlns:a16="http://schemas.microsoft.com/office/drawing/2014/main" id="{4ADC1FD0-16B1-491A-B738-229644D8E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9">
              <a:extLst>
                <a:ext uri="{FF2B5EF4-FFF2-40B4-BE49-F238E27FC236}">
                  <a16:creationId xmlns:a16="http://schemas.microsoft.com/office/drawing/2014/main" id="{2F1EA84B-A17F-48BD-BCAF-0265E3378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20">
              <a:extLst>
                <a:ext uri="{FF2B5EF4-FFF2-40B4-BE49-F238E27FC236}">
                  <a16:creationId xmlns:a16="http://schemas.microsoft.com/office/drawing/2014/main" id="{B6159BAC-CC1E-46BA-8BD6-90F0B6A7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21">
              <a:extLst>
                <a:ext uri="{FF2B5EF4-FFF2-40B4-BE49-F238E27FC236}">
                  <a16:creationId xmlns:a16="http://schemas.microsoft.com/office/drawing/2014/main" id="{F500923A-5BC8-4177-B17D-5E7D13F0B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22">
              <a:extLst>
                <a:ext uri="{FF2B5EF4-FFF2-40B4-BE49-F238E27FC236}">
                  <a16:creationId xmlns:a16="http://schemas.microsoft.com/office/drawing/2014/main" id="{73C2A3F4-D96F-4E68-94A5-25AD3D544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9A9846C-A532-4FAB-AE08-76F688E8F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156" name="Freeform 27">
              <a:extLst>
                <a:ext uri="{FF2B5EF4-FFF2-40B4-BE49-F238E27FC236}">
                  <a16:creationId xmlns:a16="http://schemas.microsoft.com/office/drawing/2014/main" id="{871FE909-EBFF-4F62-AEB8-2064DBAC8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28">
              <a:extLst>
                <a:ext uri="{FF2B5EF4-FFF2-40B4-BE49-F238E27FC236}">
                  <a16:creationId xmlns:a16="http://schemas.microsoft.com/office/drawing/2014/main" id="{0007857F-A4C8-4917-91CB-7F03E749E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29">
              <a:extLst>
                <a:ext uri="{FF2B5EF4-FFF2-40B4-BE49-F238E27FC236}">
                  <a16:creationId xmlns:a16="http://schemas.microsoft.com/office/drawing/2014/main" id="{08C8B64C-4133-4EF5-A5EB-CAAD3E7E5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0">
              <a:extLst>
                <a:ext uri="{FF2B5EF4-FFF2-40B4-BE49-F238E27FC236}">
                  <a16:creationId xmlns:a16="http://schemas.microsoft.com/office/drawing/2014/main" id="{800B178D-DC7E-4AF2-A830-D273E4E55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1">
              <a:extLst>
                <a:ext uri="{FF2B5EF4-FFF2-40B4-BE49-F238E27FC236}">
                  <a16:creationId xmlns:a16="http://schemas.microsoft.com/office/drawing/2014/main" id="{8F606109-8F81-4D14-BADA-3F0F9CB969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2">
              <a:extLst>
                <a:ext uri="{FF2B5EF4-FFF2-40B4-BE49-F238E27FC236}">
                  <a16:creationId xmlns:a16="http://schemas.microsoft.com/office/drawing/2014/main" id="{442CD8CB-A2A8-4EDC-8BAE-CD55BC5AE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3">
              <a:extLst>
                <a:ext uri="{FF2B5EF4-FFF2-40B4-BE49-F238E27FC236}">
                  <a16:creationId xmlns:a16="http://schemas.microsoft.com/office/drawing/2014/main" id="{67C29503-B0A2-4E98-89B3-A3E013E9C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4">
              <a:extLst>
                <a:ext uri="{FF2B5EF4-FFF2-40B4-BE49-F238E27FC236}">
                  <a16:creationId xmlns:a16="http://schemas.microsoft.com/office/drawing/2014/main" id="{5DF7D2E7-830F-4709-9334-F3E2F08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5">
              <a:extLst>
                <a:ext uri="{FF2B5EF4-FFF2-40B4-BE49-F238E27FC236}">
                  <a16:creationId xmlns:a16="http://schemas.microsoft.com/office/drawing/2014/main" id="{9331AB2A-5AE7-49E2-8BB7-A8F9FB66D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6">
              <a:extLst>
                <a:ext uri="{FF2B5EF4-FFF2-40B4-BE49-F238E27FC236}">
                  <a16:creationId xmlns:a16="http://schemas.microsoft.com/office/drawing/2014/main" id="{FD86ADC4-D54A-4983-9D20-9CE43388B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7">
              <a:extLst>
                <a:ext uri="{FF2B5EF4-FFF2-40B4-BE49-F238E27FC236}">
                  <a16:creationId xmlns:a16="http://schemas.microsoft.com/office/drawing/2014/main" id="{A5EAE631-BFFD-4854-9FA2-229D61081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8">
              <a:extLst>
                <a:ext uri="{FF2B5EF4-FFF2-40B4-BE49-F238E27FC236}">
                  <a16:creationId xmlns:a16="http://schemas.microsoft.com/office/drawing/2014/main" id="{1D70CA22-C62F-4FD9-9D90-78B104393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B8100B-DBA6-422C-A134-1E5C3D15F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602" y="935646"/>
            <a:ext cx="3181597" cy="3841735"/>
          </a:xfrm>
        </p:spPr>
        <p:txBody>
          <a:bodyPr>
            <a:normAutofit/>
          </a:bodyPr>
          <a:lstStyle/>
          <a:p>
            <a:r>
              <a:rPr lang="en-CA" sz="4400">
                <a:latin typeface="Brush Script MT" panose="03060802040406070304" pitchFamily="66" charset="0"/>
              </a:rPr>
              <a:t>Kids’ Prophecy Corner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497F8-7FC8-4C28-BAB7-F83869477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602" y="4777379"/>
            <a:ext cx="3181598" cy="1126283"/>
          </a:xfrm>
        </p:spPr>
        <p:txBody>
          <a:bodyPr>
            <a:normAutofit/>
          </a:bodyPr>
          <a:lstStyle/>
          <a:p>
            <a:r>
              <a:rPr lang="en-CA">
                <a:latin typeface="Comic Sans MS" panose="030F0702030302020204" pitchFamily="66" charset="0"/>
              </a:rPr>
              <a:t>Revelation 13</a:t>
            </a:r>
            <a:endParaRPr lang="en-CA" dirty="0">
              <a:latin typeface="Comic Sans MS" panose="030F0702030302020204" pitchFamily="66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CBE9826-B2C1-49C8-8318-9CBB3F44E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group of sheep standing on top of a mountain&#10;&#10;Description automatically generated">
            <a:extLst>
              <a:ext uri="{FF2B5EF4-FFF2-40B4-BE49-F238E27FC236}">
                <a16:creationId xmlns:a16="http://schemas.microsoft.com/office/drawing/2014/main" id="{ED9571F6-353B-473D-9B68-95A17F1B4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r="-2" b="18602"/>
          <a:stretch/>
        </p:blipFill>
        <p:spPr>
          <a:xfrm>
            <a:off x="1" y="10"/>
            <a:ext cx="6100402" cy="3433196"/>
          </a:xfrm>
          <a:prstGeom prst="rect">
            <a:avLst/>
          </a:prstGeom>
        </p:spPr>
      </p:pic>
      <p:sp>
        <p:nvSpPr>
          <p:cNvPr id="171" name="Freeform 33">
            <a:extLst>
              <a:ext uri="{FF2B5EF4-FFF2-40B4-BE49-F238E27FC236}">
                <a16:creationId xmlns:a16="http://schemas.microsoft.com/office/drawing/2014/main" id="{39843567-C8F5-4027-87F5-B3DE86E09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6" name="Picture 2" descr="Image result for revelation 13 beasts picture">
            <a:extLst>
              <a:ext uri="{FF2B5EF4-FFF2-40B4-BE49-F238E27FC236}">
                <a16:creationId xmlns:a16="http://schemas.microsoft.com/office/drawing/2014/main" id="{9B1FBAA3-121C-4E3B-9EE9-6E4954E41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3" r="-2" b="12797"/>
          <a:stretch/>
        </p:blipFill>
        <p:spPr bwMode="auto">
          <a:xfrm>
            <a:off x="1" y="3481620"/>
            <a:ext cx="6100402" cy="341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A1AAE0B-6FBF-423E-A905-FF218DC54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6234"/>
            <a:ext cx="6225966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1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3A098-E4A5-4659-A913-C681B5D77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5975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Great Controversy 442 : Second phase – the speaking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BDE0F-F874-49BC-AA33-4E0A71DA6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07" y="1574276"/>
            <a:ext cx="4740021" cy="43369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CA" sz="1800" i="1" dirty="0"/>
              <a:t>The speaking of the nation is the action of its legislative and judicial authorities. </a:t>
            </a:r>
          </a:p>
          <a:p>
            <a:r>
              <a:rPr lang="en-CA" sz="1800" i="1" dirty="0"/>
              <a:t>{ GC 442.1}</a:t>
            </a:r>
          </a:p>
          <a:p>
            <a:r>
              <a:rPr lang="en-CA" sz="1800" b="1" dirty="0"/>
              <a:t>The legislative : </a:t>
            </a:r>
          </a:p>
          <a:p>
            <a:pPr marL="285750" lvl="0" indent="-285750">
              <a:buFontTx/>
              <a:buChar char="-"/>
            </a:pPr>
            <a:r>
              <a:rPr lang="en-CA" sz="1600" dirty="0"/>
              <a:t>Law</a:t>
            </a:r>
          </a:p>
          <a:p>
            <a:pPr marL="285750" lvl="0" indent="-285750">
              <a:buFontTx/>
              <a:buChar char="-"/>
            </a:pPr>
            <a:r>
              <a:rPr lang="en-CA" sz="1600" dirty="0"/>
              <a:t>Parliament – House of Representatives + Senate</a:t>
            </a:r>
          </a:p>
          <a:p>
            <a:r>
              <a:rPr lang="en-CA" sz="1800" b="1" i="1" dirty="0"/>
              <a:t>The Judiciary</a:t>
            </a:r>
            <a:r>
              <a:rPr lang="en-CA" sz="1800" dirty="0"/>
              <a:t> </a:t>
            </a:r>
          </a:p>
          <a:p>
            <a:r>
              <a:rPr lang="en-CA" dirty="0"/>
              <a:t> -  </a:t>
            </a:r>
            <a:r>
              <a:rPr lang="en-CA" sz="1600" dirty="0"/>
              <a:t>implements</a:t>
            </a:r>
          </a:p>
          <a:p>
            <a:r>
              <a:rPr lang="en-CA" sz="1600" dirty="0"/>
              <a:t> </a:t>
            </a:r>
            <a:r>
              <a:rPr lang="en-CA" sz="1600"/>
              <a:t>- Executes </a:t>
            </a:r>
            <a:r>
              <a:rPr lang="en-CA" sz="1600" dirty="0"/>
              <a:t>judgement</a:t>
            </a:r>
          </a:p>
          <a:p>
            <a:r>
              <a:rPr lang="en-CA" dirty="0"/>
              <a:t> </a:t>
            </a:r>
            <a:endParaRPr lang="en-CA" sz="1800" dirty="0"/>
          </a:p>
          <a:p>
            <a:r>
              <a:rPr lang="en-CA" sz="1800" b="1" i="1" dirty="0"/>
              <a:t>The executive</a:t>
            </a:r>
            <a:r>
              <a:rPr lang="en-CA" sz="1800" dirty="0"/>
              <a:t> is held by the presidency.</a:t>
            </a:r>
          </a:p>
          <a:p>
            <a:endParaRPr lang="en-CA" i="1" dirty="0"/>
          </a:p>
          <a:p>
            <a:pPr>
              <a:buFont typeface="Wingdings 3" charset="2"/>
              <a:buChar char="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9218" name="Picture 2" descr="Image result for legislative branch symbol">
            <a:extLst>
              <a:ext uri="{FF2B5EF4-FFF2-40B4-BE49-F238E27FC236}">
                <a16:creationId xmlns:a16="http://schemas.microsoft.com/office/drawing/2014/main" id="{4B49E1BC-D72B-430F-AF29-34B5E5B665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686630"/>
            <a:ext cx="5451627" cy="516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9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89ABE8-2955-4E6E-B407-910CD5FAF7E5}"/>
              </a:ext>
            </a:extLst>
          </p:cNvPr>
          <p:cNvSpPr txBox="1"/>
          <p:nvPr/>
        </p:nvSpPr>
        <p:spPr>
          <a:xfrm>
            <a:off x="3346514" y="1573673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u="sng" dirty="0"/>
              <a:t>Lamb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C8D61-0D81-4CA1-893C-35A8FB3244F6}"/>
              </a:ext>
            </a:extLst>
          </p:cNvPr>
          <p:cNvSpPr txBox="1"/>
          <p:nvPr/>
        </p:nvSpPr>
        <p:spPr>
          <a:xfrm>
            <a:off x="7714270" y="1560980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u="sng" dirty="0"/>
              <a:t>Dragon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7B97D-2110-441F-AA5D-D352CEF6751E}"/>
              </a:ext>
            </a:extLst>
          </p:cNvPr>
          <p:cNvSpPr txBox="1"/>
          <p:nvPr/>
        </p:nvSpPr>
        <p:spPr>
          <a:xfrm>
            <a:off x="3289953" y="2195238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Good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954BD-BC3B-4930-B7AB-C3CE093FF35E}"/>
              </a:ext>
            </a:extLst>
          </p:cNvPr>
          <p:cNvSpPr txBox="1"/>
          <p:nvPr/>
        </p:nvSpPr>
        <p:spPr>
          <a:xfrm>
            <a:off x="2894030" y="2786232"/>
            <a:ext cx="229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Speaks as a Lamb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EB8B9-40D3-4F50-BAB3-4645BE2D90F6}"/>
              </a:ext>
            </a:extLst>
          </p:cNvPr>
          <p:cNvSpPr txBox="1"/>
          <p:nvPr/>
        </p:nvSpPr>
        <p:spPr>
          <a:xfrm>
            <a:off x="2894030" y="3517771"/>
            <a:ext cx="214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Church //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77A01-E97B-4B58-8CCF-255AFA57C810}"/>
              </a:ext>
            </a:extLst>
          </p:cNvPr>
          <p:cNvSpPr txBox="1"/>
          <p:nvPr/>
        </p:nvSpPr>
        <p:spPr>
          <a:xfrm>
            <a:off x="7714269" y="2173606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B5B10-9A8E-402C-9DED-27812AE7DCA7}"/>
              </a:ext>
            </a:extLst>
          </p:cNvPr>
          <p:cNvSpPr txBox="1"/>
          <p:nvPr/>
        </p:nvSpPr>
        <p:spPr>
          <a:xfrm>
            <a:off x="6796726" y="2786232"/>
            <a:ext cx="262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Speaks as a Dragon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41B22-C72B-438C-8F31-3DFEF54227EC}"/>
              </a:ext>
            </a:extLst>
          </p:cNvPr>
          <p:cNvSpPr txBox="1"/>
          <p:nvPr/>
        </p:nvSpPr>
        <p:spPr>
          <a:xfrm>
            <a:off x="7275919" y="3515474"/>
            <a:ext cx="214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Church </a:t>
            </a:r>
          </a:p>
          <a:p>
            <a:pPr algn="ctr"/>
            <a:r>
              <a:rPr lang="en-CA" dirty="0"/>
              <a:t>State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EA059C-90FD-4CF7-BAC3-610E97072E93}"/>
              </a:ext>
            </a:extLst>
          </p:cNvPr>
          <p:cNvCxnSpPr/>
          <p:nvPr/>
        </p:nvCxnSpPr>
        <p:spPr>
          <a:xfrm>
            <a:off x="7899662" y="3887103"/>
            <a:ext cx="84841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1BB3B5-AF9D-4B17-A453-F1B80E35DBA7}"/>
              </a:ext>
            </a:extLst>
          </p:cNvPr>
          <p:cNvCxnSpPr/>
          <p:nvPr/>
        </p:nvCxnSpPr>
        <p:spPr>
          <a:xfrm>
            <a:off x="3535052" y="5750351"/>
            <a:ext cx="466626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32666A-E2DA-4B7C-B785-AB11D669E5D4}"/>
              </a:ext>
            </a:extLst>
          </p:cNvPr>
          <p:cNvCxnSpPr/>
          <p:nvPr/>
        </p:nvCxnSpPr>
        <p:spPr>
          <a:xfrm>
            <a:off x="8182466" y="5099901"/>
            <a:ext cx="0" cy="64102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6EF994-2384-46BF-AC96-AAE32A20D120}"/>
              </a:ext>
            </a:extLst>
          </p:cNvPr>
          <p:cNvCxnSpPr/>
          <p:nvPr/>
        </p:nvCxnSpPr>
        <p:spPr>
          <a:xfrm>
            <a:off x="3536623" y="5099901"/>
            <a:ext cx="0" cy="64102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AE95D83-8AF5-4E3F-884B-58FF2F6CE932}"/>
              </a:ext>
            </a:extLst>
          </p:cNvPr>
          <p:cNvSpPr txBox="1"/>
          <p:nvPr/>
        </p:nvSpPr>
        <p:spPr>
          <a:xfrm>
            <a:off x="2969443" y="4586746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1798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837CF3-14D9-40A0-A045-F8F7F1D58D37}"/>
              </a:ext>
            </a:extLst>
          </p:cNvPr>
          <p:cNvSpPr txBox="1"/>
          <p:nvPr/>
        </p:nvSpPr>
        <p:spPr>
          <a:xfrm>
            <a:off x="7616857" y="4640534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6C00BA-5500-43F6-9CEE-61E78E7BF40F}"/>
              </a:ext>
            </a:extLst>
          </p:cNvPr>
          <p:cNvCxnSpPr/>
          <p:nvPr/>
        </p:nvCxnSpPr>
        <p:spPr>
          <a:xfrm flipV="1">
            <a:off x="3535051" y="4956078"/>
            <a:ext cx="4556291" cy="784846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700D48A-7EA2-45DD-995C-766C36D6F615}"/>
              </a:ext>
            </a:extLst>
          </p:cNvPr>
          <p:cNvSpPr txBox="1"/>
          <p:nvPr/>
        </p:nvSpPr>
        <p:spPr>
          <a:xfrm>
            <a:off x="2969443" y="5700081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Lamb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86378-C20B-4954-A67E-E32EB229ED06}"/>
              </a:ext>
            </a:extLst>
          </p:cNvPr>
          <p:cNvSpPr txBox="1"/>
          <p:nvPr/>
        </p:nvSpPr>
        <p:spPr>
          <a:xfrm>
            <a:off x="7616856" y="5726555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Dragon</a:t>
            </a:r>
          </a:p>
        </p:txBody>
      </p:sp>
    </p:spTree>
    <p:extLst>
      <p:ext uri="{BB962C8B-B14F-4D97-AF65-F5344CB8AC3E}">
        <p14:creationId xmlns:p14="http://schemas.microsoft.com/office/powerpoint/2010/main" val="401774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6A55F051-97DE-49FF-BB21-0EDA63C24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7E1612B4-AD89-404E-AE2A-48CCF1FE0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C35A3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trump vs putin">
            <a:extLst>
              <a:ext uri="{FF2B5EF4-FFF2-40B4-BE49-F238E27FC236}">
                <a16:creationId xmlns:a16="http://schemas.microsoft.com/office/drawing/2014/main" id="{A5BB7358-7C24-48A0-837C-B9945B3D4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r="3858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52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898DB48-136A-4A3A-9ADF-9563220C4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542BCD2-34D4-487C-BB88-697F103D6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mitch mcconnell blocks obama supreme court">
            <a:extLst>
              <a:ext uri="{FF2B5EF4-FFF2-40B4-BE49-F238E27FC236}">
                <a16:creationId xmlns:a16="http://schemas.microsoft.com/office/drawing/2014/main" id="{D9A0704B-7DAF-49A3-8DEF-69DA1D3C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1558705"/>
            <a:ext cx="4814655" cy="373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BB54318-AD96-47DA-B7AE-9F3ACCC3D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13DC2CCC-3DCE-4CE1-A1C9-EA9360D73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87" y="1021926"/>
            <a:ext cx="4809065" cy="48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34B3-766C-42D2-A056-546AC50E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5643"/>
          </a:xfrm>
        </p:spPr>
        <p:txBody>
          <a:bodyPr/>
          <a:lstStyle/>
          <a:p>
            <a:r>
              <a:rPr lang="en-CA" dirty="0"/>
              <a:t>The United States And </a:t>
            </a:r>
            <a:r>
              <a:rPr lang="en-CA" dirty="0" err="1"/>
              <a:t>Medo</a:t>
            </a:r>
            <a:r>
              <a:rPr lang="en-CA" dirty="0"/>
              <a:t>-Persia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F874017-B001-4A86-939D-D242DDB43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56311"/>
              </p:ext>
            </p:extLst>
          </p:nvPr>
        </p:nvGraphicFramePr>
        <p:xfrm>
          <a:off x="2234153" y="2316480"/>
          <a:ext cx="8360033" cy="3594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25">
                  <a:extLst>
                    <a:ext uri="{9D8B030D-6E8A-4147-A177-3AD203B41FA5}">
                      <a16:colId xmlns:a16="http://schemas.microsoft.com/office/drawing/2014/main" val="31231281"/>
                    </a:ext>
                  </a:extLst>
                </a:gridCol>
                <a:gridCol w="2154236">
                  <a:extLst>
                    <a:ext uri="{9D8B030D-6E8A-4147-A177-3AD203B41FA5}">
                      <a16:colId xmlns:a16="http://schemas.microsoft.com/office/drawing/2014/main" val="394334128"/>
                    </a:ext>
                  </a:extLst>
                </a:gridCol>
                <a:gridCol w="2154236">
                  <a:extLst>
                    <a:ext uri="{9D8B030D-6E8A-4147-A177-3AD203B41FA5}">
                      <a16:colId xmlns:a16="http://schemas.microsoft.com/office/drawing/2014/main" val="1735241110"/>
                    </a:ext>
                  </a:extLst>
                </a:gridCol>
                <a:gridCol w="2154236">
                  <a:extLst>
                    <a:ext uri="{9D8B030D-6E8A-4147-A177-3AD203B41FA5}">
                      <a16:colId xmlns:a16="http://schemas.microsoft.com/office/drawing/2014/main" val="1774392377"/>
                    </a:ext>
                  </a:extLst>
                </a:gridCol>
              </a:tblGrid>
              <a:tr h="547798">
                <a:tc>
                  <a:txBody>
                    <a:bodyPr/>
                    <a:lstStyle/>
                    <a:p>
                      <a:r>
                        <a:rPr lang="en-CA" dirty="0"/>
                        <a:t>Daniel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Daniel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Daniel 8:3,20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Rev. 13:11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540871"/>
                  </a:ext>
                </a:extLst>
              </a:tr>
              <a:tr h="99726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The chest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The 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A beast ( bear)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The shoulders: one high, on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A beast ( ram)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Two horns: one higher than the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Lamb beast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Dragon beast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/>
                        <a:t>Two horns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032654"/>
                  </a:ext>
                </a:extLst>
              </a:tr>
              <a:tr h="185771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27694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02C2351-E586-458E-80D2-8227AEA2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53" y="4072379"/>
            <a:ext cx="1902940" cy="1838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60AB78-EAEE-4A19-9BC1-DDF8D37E7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094" y="4072379"/>
            <a:ext cx="2160012" cy="18383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E69783-7FC6-4804-98E4-D94BA9FFD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106" y="4072379"/>
            <a:ext cx="2168164" cy="18383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2440FF-ECC6-4FB5-8870-EEC8909E1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689" y="4072378"/>
            <a:ext cx="1202212" cy="18383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1C8876-C315-461B-AD5C-DB9D2DC59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353" y="4072376"/>
            <a:ext cx="1044833" cy="18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6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697AC-31DB-4E47-9F9F-AC83CB87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Lamb-beast and The Dragon-beast</a:t>
            </a:r>
          </a:p>
        </p:txBody>
      </p:sp>
      <p:pic>
        <p:nvPicPr>
          <p:cNvPr id="1026" name="Picture 2" descr="Image result for revelation 13:11 dragon">
            <a:extLst>
              <a:ext uri="{FF2B5EF4-FFF2-40B4-BE49-F238E27FC236}">
                <a16:creationId xmlns:a16="http://schemas.microsoft.com/office/drawing/2014/main" id="{ED1F2F38-AB9F-450B-8F4F-F613B3DD78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07" y="2955943"/>
            <a:ext cx="38004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velation 12 4 Dragon">
            <a:extLst>
              <a:ext uri="{FF2B5EF4-FFF2-40B4-BE49-F238E27FC236}">
                <a16:creationId xmlns:a16="http://schemas.microsoft.com/office/drawing/2014/main" id="{92C1B8D6-DAC7-4FE2-9CB6-EEF5D9C3499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779" y="2955941"/>
            <a:ext cx="1999437" cy="25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A0E29-8B2C-4036-B76D-0526740F4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767" y="2955941"/>
            <a:ext cx="1896700" cy="2533649"/>
          </a:xfrm>
          <a:prstGeom prst="rect">
            <a:avLst/>
          </a:prstGeom>
        </p:spPr>
      </p:pic>
      <p:pic>
        <p:nvPicPr>
          <p:cNvPr id="1032" name="Picture 8" descr="Image result for wrong clipart">
            <a:extLst>
              <a:ext uri="{FF2B5EF4-FFF2-40B4-BE49-F238E27FC236}">
                <a16:creationId xmlns:a16="http://schemas.microsoft.com/office/drawing/2014/main" id="{3732701C-0BB1-4A2C-AE0E-DFC506E73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78" y="1697026"/>
            <a:ext cx="1105931" cy="10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ight ClipArt">
            <a:extLst>
              <a:ext uri="{FF2B5EF4-FFF2-40B4-BE49-F238E27FC236}">
                <a16:creationId xmlns:a16="http://schemas.microsoft.com/office/drawing/2014/main" id="{AD7F0310-F24D-4A27-B601-62402E3A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093" y="1368410"/>
            <a:ext cx="1119983" cy="13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53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179DBEAA-367B-4941-8368-15EBD551F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tx2">
              <a:lumMod val="90000"/>
            </a:schemeClr>
          </a:solidFill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1E5E6F-97A9-470A-B15B-ADA30A44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756" y="1159566"/>
            <a:ext cx="3662939" cy="45682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</a:rPr>
              <a:t>Like = Equal to </a:t>
            </a:r>
          </a:p>
        </p:txBody>
      </p:sp>
      <p:sp>
        <p:nvSpPr>
          <p:cNvPr id="57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7560245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2FEF0-098E-47D5-AB1F-AEB185D921E2}"/>
              </a:ext>
            </a:extLst>
          </p:cNvPr>
          <p:cNvSpPr txBox="1"/>
          <p:nvPr/>
        </p:nvSpPr>
        <p:spPr>
          <a:xfrm>
            <a:off x="637310" y="1286934"/>
            <a:ext cx="5292436" cy="4284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700" b="1">
                <a:solidFill>
                  <a:srgbClr val="FFFFFF"/>
                </a:solidFill>
              </a:rPr>
              <a:t>Daniel 7: 4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7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700">
                <a:solidFill>
                  <a:srgbClr val="FFFFFF"/>
                </a:solidFill>
              </a:rPr>
              <a:t>7:4	The first [was</a:t>
            </a:r>
            <a:r>
              <a:rPr lang="en-US" sz="1700" b="1">
                <a:solidFill>
                  <a:srgbClr val="FFFFFF"/>
                </a:solidFill>
              </a:rPr>
              <a:t>] like </a:t>
            </a:r>
            <a:r>
              <a:rPr lang="en-US" sz="1700">
                <a:solidFill>
                  <a:srgbClr val="FFFFFF"/>
                </a:solidFill>
              </a:rPr>
              <a:t>a lion, and had eagle's wings: I beheld till the wings thereof were plucked, and it was lifted up from the earth, and made stand upon the feet as a man, and a man's heart was given to it.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7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700" b="1">
                <a:solidFill>
                  <a:srgbClr val="FFFFFF"/>
                </a:solidFill>
              </a:rPr>
              <a:t>Romans 8:3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700" b="1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700">
                <a:solidFill>
                  <a:srgbClr val="FFFFFF"/>
                </a:solidFill>
              </a:rPr>
              <a:t>8:3	For what the law could not do, in that it was weak through the flesh, God sending his own Son in the </a:t>
            </a:r>
            <a:r>
              <a:rPr lang="en-US" sz="1700" b="1">
                <a:solidFill>
                  <a:srgbClr val="FFFFFF"/>
                </a:solidFill>
              </a:rPr>
              <a:t>likeness</a:t>
            </a:r>
            <a:r>
              <a:rPr lang="en-US" sz="1700">
                <a:solidFill>
                  <a:srgbClr val="FFFFFF"/>
                </a:solidFill>
              </a:rPr>
              <a:t> of sinful flesh, and for sin, condemned sin in the flesh: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FC646-CAD0-49D0-8EC2-F143A04F4DB1}"/>
              </a:ext>
            </a:extLst>
          </p:cNvPr>
          <p:cNvSpPr txBox="1"/>
          <p:nvPr/>
        </p:nvSpPr>
        <p:spPr>
          <a:xfrm>
            <a:off x="5637229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689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697AC-31DB-4E47-9F9F-AC83CB87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Lamb-beast and The Dragon-beast</a:t>
            </a:r>
          </a:p>
        </p:txBody>
      </p:sp>
      <p:pic>
        <p:nvPicPr>
          <p:cNvPr id="1026" name="Picture 2" descr="Image result for revelation 13:11 dragon">
            <a:extLst>
              <a:ext uri="{FF2B5EF4-FFF2-40B4-BE49-F238E27FC236}">
                <a16:creationId xmlns:a16="http://schemas.microsoft.com/office/drawing/2014/main" id="{ED1F2F38-AB9F-450B-8F4F-F613B3DD78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007" y="2955943"/>
            <a:ext cx="38004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velation 12 4 Dragon">
            <a:extLst>
              <a:ext uri="{FF2B5EF4-FFF2-40B4-BE49-F238E27FC236}">
                <a16:creationId xmlns:a16="http://schemas.microsoft.com/office/drawing/2014/main" id="{92C1B8D6-DAC7-4FE2-9CB6-EEF5D9C3499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779" y="2955941"/>
            <a:ext cx="1999437" cy="25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A0E29-8B2C-4036-B76D-0526740F4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767" y="2955941"/>
            <a:ext cx="1896700" cy="2533649"/>
          </a:xfrm>
          <a:prstGeom prst="rect">
            <a:avLst/>
          </a:prstGeom>
        </p:spPr>
      </p:pic>
      <p:pic>
        <p:nvPicPr>
          <p:cNvPr id="1032" name="Picture 8" descr="Image result for wrong clipart">
            <a:extLst>
              <a:ext uri="{FF2B5EF4-FFF2-40B4-BE49-F238E27FC236}">
                <a16:creationId xmlns:a16="http://schemas.microsoft.com/office/drawing/2014/main" id="{3732701C-0BB1-4A2C-AE0E-DFC506E73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78" y="1697026"/>
            <a:ext cx="1105931" cy="10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ight ClipArt">
            <a:extLst>
              <a:ext uri="{FF2B5EF4-FFF2-40B4-BE49-F238E27FC236}">
                <a16:creationId xmlns:a16="http://schemas.microsoft.com/office/drawing/2014/main" id="{AD7F0310-F24D-4A27-B601-62402E3A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093" y="1368410"/>
            <a:ext cx="1119983" cy="13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06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AC7D-A17C-4FAA-A4DD-36369034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772" y="589169"/>
            <a:ext cx="3902144" cy="799337"/>
          </a:xfrm>
        </p:spPr>
        <p:txBody>
          <a:bodyPr/>
          <a:lstStyle/>
          <a:p>
            <a:r>
              <a:rPr lang="en-CA" dirty="0"/>
              <a:t>The Two Horns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79762F-3ADB-4BEB-9B85-3BABD8C9EE7A}"/>
              </a:ext>
            </a:extLst>
          </p:cNvPr>
          <p:cNvSpPr txBox="1">
            <a:spLocks/>
          </p:cNvSpPr>
          <p:nvPr/>
        </p:nvSpPr>
        <p:spPr>
          <a:xfrm>
            <a:off x="1478713" y="1477606"/>
            <a:ext cx="3102714" cy="694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Lamb-beast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9A6F0E-EFF2-45ED-97A4-BCF577217CAF}"/>
              </a:ext>
            </a:extLst>
          </p:cNvPr>
          <p:cNvSpPr txBox="1">
            <a:spLocks/>
          </p:cNvSpPr>
          <p:nvPr/>
        </p:nvSpPr>
        <p:spPr>
          <a:xfrm>
            <a:off x="7238490" y="1477606"/>
            <a:ext cx="3328957" cy="79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/>
              <a:t>Dragon-beast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5499F-409F-41FE-B75A-08FE3752456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534" r="2" b="4833"/>
          <a:stretch/>
        </p:blipFill>
        <p:spPr>
          <a:xfrm>
            <a:off x="1322493" y="2571345"/>
            <a:ext cx="3421279" cy="2909736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2050" name="Picture 2" descr="Image result for Black Dragon ClipArt">
            <a:extLst>
              <a:ext uri="{FF2B5EF4-FFF2-40B4-BE49-F238E27FC236}">
                <a16:creationId xmlns:a16="http://schemas.microsoft.com/office/drawing/2014/main" id="{4202A4F4-BD05-4967-B617-1EED72F83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85" y="2503102"/>
            <a:ext cx="3597965" cy="30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52787D-5AE2-42BD-B78A-583163B19653}"/>
              </a:ext>
            </a:extLst>
          </p:cNvPr>
          <p:cNvSpPr txBox="1"/>
          <p:nvPr/>
        </p:nvSpPr>
        <p:spPr>
          <a:xfrm>
            <a:off x="1322493" y="5995447"/>
            <a:ext cx="422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Civil </a:t>
            </a:r>
            <a:r>
              <a:rPr lang="en-CA" b="1" dirty="0">
                <a:solidFill>
                  <a:srgbClr val="00B050"/>
                </a:solidFill>
              </a:rPr>
              <a:t>liberty</a:t>
            </a:r>
            <a:r>
              <a:rPr lang="en-CA" b="1" dirty="0"/>
              <a:t> </a:t>
            </a:r>
            <a:r>
              <a:rPr lang="en-CA" dirty="0"/>
              <a:t>and </a:t>
            </a:r>
            <a:r>
              <a:rPr lang="en-CA" b="1" dirty="0"/>
              <a:t>Religious </a:t>
            </a:r>
            <a:r>
              <a:rPr lang="en-CA" b="1" dirty="0">
                <a:solidFill>
                  <a:srgbClr val="00B050"/>
                </a:solidFill>
              </a:rPr>
              <a:t>Liberty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90D87-30F4-4179-A808-3580995D634D}"/>
              </a:ext>
            </a:extLst>
          </p:cNvPr>
          <p:cNvSpPr txBox="1"/>
          <p:nvPr/>
        </p:nvSpPr>
        <p:spPr>
          <a:xfrm>
            <a:off x="6802159" y="5995447"/>
            <a:ext cx="476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Civil </a:t>
            </a:r>
            <a:r>
              <a:rPr lang="en-CA" b="1" dirty="0">
                <a:solidFill>
                  <a:srgbClr val="FF0000"/>
                </a:solidFill>
              </a:rPr>
              <a:t>oppression</a:t>
            </a:r>
            <a:r>
              <a:rPr lang="en-CA" dirty="0"/>
              <a:t> and </a:t>
            </a:r>
            <a:r>
              <a:rPr lang="en-CA" b="1" dirty="0"/>
              <a:t>Religious</a:t>
            </a:r>
            <a:r>
              <a:rPr lang="en-CA" dirty="0"/>
              <a:t> </a:t>
            </a:r>
            <a:r>
              <a:rPr lang="en-CA" b="1" dirty="0">
                <a:solidFill>
                  <a:srgbClr val="FF0000"/>
                </a:solidFill>
              </a:rPr>
              <a:t>oppression</a:t>
            </a:r>
          </a:p>
        </p:txBody>
      </p:sp>
    </p:spTree>
    <p:extLst>
      <p:ext uri="{BB962C8B-B14F-4D97-AF65-F5344CB8AC3E}">
        <p14:creationId xmlns:p14="http://schemas.microsoft.com/office/powerpoint/2010/main" val="256181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9FD-3AB5-464C-A201-2997BCF6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924" y="656923"/>
            <a:ext cx="3845583" cy="525630"/>
          </a:xfrm>
        </p:spPr>
        <p:txBody>
          <a:bodyPr>
            <a:normAutofit fontScale="90000"/>
          </a:bodyPr>
          <a:lstStyle/>
          <a:p>
            <a:r>
              <a:rPr lang="en-CA" dirty="0"/>
              <a:t>The 1260 &amp; “1260”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ADAD4F-9A0F-440A-91AB-9756A2418D6F}"/>
              </a:ext>
            </a:extLst>
          </p:cNvPr>
          <p:cNvCxnSpPr/>
          <p:nvPr/>
        </p:nvCxnSpPr>
        <p:spPr>
          <a:xfrm>
            <a:off x="3535052" y="5750351"/>
            <a:ext cx="466626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181AA-91BB-41B6-B7BE-F6EB5DAC16E0}"/>
              </a:ext>
            </a:extLst>
          </p:cNvPr>
          <p:cNvCxnSpPr/>
          <p:nvPr/>
        </p:nvCxnSpPr>
        <p:spPr>
          <a:xfrm>
            <a:off x="8182466" y="5099901"/>
            <a:ext cx="0" cy="64102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9F85F0-7AA5-4911-9185-2BDD82F5154F}"/>
              </a:ext>
            </a:extLst>
          </p:cNvPr>
          <p:cNvCxnSpPr/>
          <p:nvPr/>
        </p:nvCxnSpPr>
        <p:spPr>
          <a:xfrm>
            <a:off x="3536623" y="5099901"/>
            <a:ext cx="0" cy="64102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861AEC-B19B-48FB-9D83-2CD80422B595}"/>
              </a:ext>
            </a:extLst>
          </p:cNvPr>
          <p:cNvCxnSpPr/>
          <p:nvPr/>
        </p:nvCxnSpPr>
        <p:spPr>
          <a:xfrm>
            <a:off x="3645583" y="3429000"/>
            <a:ext cx="466626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C5E373-01EA-4D9F-8696-ED4FF24F820F}"/>
              </a:ext>
            </a:extLst>
          </p:cNvPr>
          <p:cNvCxnSpPr/>
          <p:nvPr/>
        </p:nvCxnSpPr>
        <p:spPr>
          <a:xfrm>
            <a:off x="8292997" y="2778550"/>
            <a:ext cx="0" cy="64102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5904BE-D9EC-4D30-BE00-6AF016D4EFBE}"/>
              </a:ext>
            </a:extLst>
          </p:cNvPr>
          <p:cNvCxnSpPr/>
          <p:nvPr/>
        </p:nvCxnSpPr>
        <p:spPr>
          <a:xfrm>
            <a:off x="3647154" y="2778550"/>
            <a:ext cx="0" cy="64102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82EE267-14BF-4BDB-9B0E-B006D3B53BB8}"/>
              </a:ext>
            </a:extLst>
          </p:cNvPr>
          <p:cNvSpPr txBox="1"/>
          <p:nvPr/>
        </p:nvSpPr>
        <p:spPr>
          <a:xfrm>
            <a:off x="7746242" y="2106750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1798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CD1768-A846-4C13-AFE6-558921A898C8}"/>
              </a:ext>
            </a:extLst>
          </p:cNvPr>
          <p:cNvSpPr txBox="1"/>
          <p:nvPr/>
        </p:nvSpPr>
        <p:spPr>
          <a:xfrm>
            <a:off x="7616857" y="4541190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C5E017-881B-414E-8BE6-55159837BACB}"/>
              </a:ext>
            </a:extLst>
          </p:cNvPr>
          <p:cNvSpPr txBox="1"/>
          <p:nvPr/>
        </p:nvSpPr>
        <p:spPr>
          <a:xfrm>
            <a:off x="3079973" y="2173970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538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4B0B1E-D880-4385-89EA-74C426C63DBC}"/>
              </a:ext>
            </a:extLst>
          </p:cNvPr>
          <p:cNvSpPr txBox="1"/>
          <p:nvPr/>
        </p:nvSpPr>
        <p:spPr>
          <a:xfrm>
            <a:off x="2969443" y="4586746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DE426B-102E-4E36-AF1B-12EB46AB3B43}"/>
              </a:ext>
            </a:extLst>
          </p:cNvPr>
          <p:cNvSpPr txBox="1"/>
          <p:nvPr/>
        </p:nvSpPr>
        <p:spPr>
          <a:xfrm>
            <a:off x="5413108" y="3532879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1260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48C268-DC74-437D-8A69-8D05D0202DC9}"/>
              </a:ext>
            </a:extLst>
          </p:cNvPr>
          <p:cNvSpPr txBox="1"/>
          <p:nvPr/>
        </p:nvSpPr>
        <p:spPr>
          <a:xfrm>
            <a:off x="5413108" y="5925590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“1260”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56C177-C869-4BE9-86EA-1E073E3B14BD}"/>
              </a:ext>
            </a:extLst>
          </p:cNvPr>
          <p:cNvSpPr txBox="1"/>
          <p:nvPr/>
        </p:nvSpPr>
        <p:spPr>
          <a:xfrm>
            <a:off x="4543722" y="2396488"/>
            <a:ext cx="259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Royal Oppression</a:t>
            </a:r>
          </a:p>
          <a:p>
            <a:pPr algn="ctr"/>
            <a:r>
              <a:rPr lang="en-CA" dirty="0"/>
              <a:t>Priestly intolerance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BC9742-459C-4E92-9318-49AEC66D163C}"/>
              </a:ext>
            </a:extLst>
          </p:cNvPr>
          <p:cNvSpPr txBox="1"/>
          <p:nvPr/>
        </p:nvSpPr>
        <p:spPr>
          <a:xfrm>
            <a:off x="4679920" y="4776735"/>
            <a:ext cx="259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Civil Oppression</a:t>
            </a:r>
          </a:p>
          <a:p>
            <a:pPr algn="ctr"/>
            <a:r>
              <a:rPr lang="en-CA" dirty="0"/>
              <a:t>Religious intolerance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200B54-D800-4FD0-937A-BDABD0A55161}"/>
              </a:ext>
            </a:extLst>
          </p:cNvPr>
          <p:cNvSpPr txBox="1"/>
          <p:nvPr/>
        </p:nvSpPr>
        <p:spPr>
          <a:xfrm>
            <a:off x="4627584" y="3771063"/>
            <a:ext cx="259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Church and State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AB8A49-543A-45F1-A80D-EA50A9DB672E}"/>
              </a:ext>
            </a:extLst>
          </p:cNvPr>
          <p:cNvSpPr txBox="1"/>
          <p:nvPr/>
        </p:nvSpPr>
        <p:spPr>
          <a:xfrm>
            <a:off x="4642766" y="6175293"/>
            <a:ext cx="259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Church and State</a:t>
            </a:r>
          </a:p>
        </p:txBody>
      </p:sp>
    </p:spTree>
    <p:extLst>
      <p:ext uri="{BB962C8B-B14F-4D97-AF65-F5344CB8AC3E}">
        <p14:creationId xmlns:p14="http://schemas.microsoft.com/office/powerpoint/2010/main" val="401282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7594-E0C7-4436-815B-BDC86C7E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563" y="618980"/>
            <a:ext cx="8911687" cy="1280890"/>
          </a:xfrm>
        </p:spPr>
        <p:txBody>
          <a:bodyPr/>
          <a:lstStyle/>
          <a:p>
            <a:pPr algn="ctr"/>
            <a:r>
              <a:rPr lang="en-CA" dirty="0"/>
              <a:t>The Two Beasts of Revelation 13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8C7C8-82B5-4533-A265-9FAADAAC6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6363" y="1372850"/>
            <a:ext cx="3257615" cy="1829300"/>
          </a:xfrm>
        </p:spPr>
        <p:txBody>
          <a:bodyPr/>
          <a:lstStyle/>
          <a:p>
            <a:endParaRPr lang="en-CA" dirty="0"/>
          </a:p>
          <a:p>
            <a:pPr algn="ctr"/>
            <a:r>
              <a:rPr lang="en-CA" b="1" u="sng" dirty="0"/>
              <a:t>1</a:t>
            </a:r>
            <a:r>
              <a:rPr lang="en-CA" b="1" u="sng" baseline="30000" dirty="0"/>
              <a:t>st</a:t>
            </a:r>
            <a:r>
              <a:rPr lang="en-CA" b="1" u="sng" dirty="0"/>
              <a:t> beast</a:t>
            </a:r>
          </a:p>
          <a:p>
            <a:pPr algn="ctr"/>
            <a:r>
              <a:rPr lang="en-CA" dirty="0"/>
              <a:t>Sea</a:t>
            </a:r>
          </a:p>
          <a:p>
            <a:pPr algn="ctr"/>
            <a:r>
              <a:rPr lang="en-CA" dirty="0"/>
              <a:t>Object</a:t>
            </a:r>
          </a:p>
          <a:p>
            <a:pPr algn="ctr"/>
            <a:r>
              <a:rPr lang="en-CA" dirty="0"/>
              <a:t>Many People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13080-EC47-4C77-8E54-CA52D15F4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99575" y="1372850"/>
            <a:ext cx="3999001" cy="1829300"/>
          </a:xfrm>
        </p:spPr>
        <p:txBody>
          <a:bodyPr/>
          <a:lstStyle/>
          <a:p>
            <a:pPr algn="ctr"/>
            <a:r>
              <a:rPr lang="en-CA" b="1" u="sng" dirty="0"/>
              <a:t>2</a:t>
            </a:r>
            <a:r>
              <a:rPr lang="en-CA" b="1" u="sng" baseline="30000" dirty="0"/>
              <a:t>nd</a:t>
            </a:r>
            <a:r>
              <a:rPr lang="en-CA" b="1" u="sng" dirty="0"/>
              <a:t> beast</a:t>
            </a:r>
          </a:p>
          <a:p>
            <a:pPr algn="ctr"/>
            <a:r>
              <a:rPr lang="en-CA" dirty="0"/>
              <a:t>Earth</a:t>
            </a:r>
          </a:p>
          <a:p>
            <a:pPr algn="ctr"/>
            <a:r>
              <a:rPr lang="en-CA" dirty="0"/>
              <a:t>Image</a:t>
            </a:r>
          </a:p>
          <a:p>
            <a:pPr algn="ctr"/>
            <a:r>
              <a:rPr lang="en-CA" dirty="0"/>
              <a:t>Few people</a:t>
            </a:r>
          </a:p>
        </p:txBody>
      </p:sp>
      <p:pic>
        <p:nvPicPr>
          <p:cNvPr id="2052" name="Picture 4" descr="Image result for Lamb Like Beast of Revelation 13">
            <a:extLst>
              <a:ext uri="{FF2B5EF4-FFF2-40B4-BE49-F238E27FC236}">
                <a16:creationId xmlns:a16="http://schemas.microsoft.com/office/drawing/2014/main" id="{963FCDFA-E5EB-46CF-A495-96ECC58EB4C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75" y="3429000"/>
            <a:ext cx="3495675" cy="280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revelation 13 beasts picture">
            <a:extLst>
              <a:ext uri="{FF2B5EF4-FFF2-40B4-BE49-F238E27FC236}">
                <a16:creationId xmlns:a16="http://schemas.microsoft.com/office/drawing/2014/main" id="{43949F4F-694E-4A16-A7B9-92E7C00607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3" r="-2" b="12797"/>
          <a:stretch/>
        </p:blipFill>
        <p:spPr bwMode="auto">
          <a:xfrm>
            <a:off x="1746364" y="3416964"/>
            <a:ext cx="325761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30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7594-E0C7-4436-815B-BDC86C7E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563" y="618980"/>
            <a:ext cx="8911687" cy="1280890"/>
          </a:xfrm>
        </p:spPr>
        <p:txBody>
          <a:bodyPr/>
          <a:lstStyle/>
          <a:p>
            <a:pPr algn="ctr"/>
            <a:r>
              <a:rPr lang="en-CA" dirty="0"/>
              <a:t>The Two Beasts of Revelation 13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13080-EC47-4C77-8E54-CA52D15F4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6957" y="1928296"/>
            <a:ext cx="3576366" cy="576262"/>
          </a:xfrm>
        </p:spPr>
        <p:txBody>
          <a:bodyPr/>
          <a:lstStyle/>
          <a:p>
            <a:r>
              <a:rPr lang="en-CA" b="1" u="sng" dirty="0"/>
              <a:t>2</a:t>
            </a:r>
            <a:r>
              <a:rPr lang="en-CA" b="1" u="sng" baseline="30000" dirty="0"/>
              <a:t>nd</a:t>
            </a:r>
            <a:r>
              <a:rPr lang="en-CA" b="1" u="sng" dirty="0"/>
              <a:t> beast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4E83AD-0279-4DA7-AF26-838939195A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Sea</a:t>
            </a:r>
          </a:p>
          <a:p>
            <a:r>
              <a:rPr lang="en-CA" dirty="0"/>
              <a:t>Object</a:t>
            </a:r>
          </a:p>
          <a:p>
            <a:r>
              <a:rPr lang="en-CA" dirty="0"/>
              <a:t>Many People</a:t>
            </a:r>
          </a:p>
          <a:p>
            <a:r>
              <a:rPr lang="en-CA" dirty="0"/>
              <a:t>Bad beast</a:t>
            </a:r>
          </a:p>
          <a:p>
            <a:r>
              <a:rPr lang="en-CA" dirty="0"/>
              <a:t>Old world</a:t>
            </a:r>
          </a:p>
          <a:p>
            <a:r>
              <a:rPr lang="en-CA" dirty="0"/>
              <a:t>dragon</a:t>
            </a:r>
          </a:p>
          <a:p>
            <a:r>
              <a:rPr lang="en-CA" dirty="0"/>
              <a:t>1260</a:t>
            </a:r>
          </a:p>
          <a:p>
            <a:r>
              <a:rPr lang="en-CA" dirty="0"/>
              <a:t>Change time and law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687909-AD7D-43A5-9B8C-B5BB3CD220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Earth</a:t>
            </a:r>
          </a:p>
          <a:p>
            <a:r>
              <a:rPr lang="en-CA" dirty="0"/>
              <a:t>Image</a:t>
            </a:r>
          </a:p>
          <a:p>
            <a:r>
              <a:rPr lang="en-CA" dirty="0"/>
              <a:t>Few people</a:t>
            </a:r>
          </a:p>
          <a:p>
            <a:r>
              <a:rPr lang="en-CA" dirty="0"/>
              <a:t>Good beast</a:t>
            </a:r>
          </a:p>
          <a:p>
            <a:r>
              <a:rPr lang="en-CA" dirty="0"/>
              <a:t>New world</a:t>
            </a:r>
          </a:p>
          <a:p>
            <a:r>
              <a:rPr lang="en-CA" dirty="0"/>
              <a:t>dragon</a:t>
            </a:r>
          </a:p>
          <a:p>
            <a:r>
              <a:rPr lang="en-CA" dirty="0"/>
              <a:t>“1260”</a:t>
            </a:r>
          </a:p>
          <a:p>
            <a:r>
              <a:rPr lang="en-CA" dirty="0"/>
              <a:t>Change time and law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FE7DB9-8B7E-4FB1-BDE9-D1A54DFE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4524" y="1801535"/>
            <a:ext cx="3992732" cy="576262"/>
          </a:xfrm>
        </p:spPr>
        <p:txBody>
          <a:bodyPr/>
          <a:lstStyle/>
          <a:p>
            <a:pPr algn="ctr"/>
            <a:r>
              <a:rPr lang="en-CA" b="1" u="sng" dirty="0"/>
              <a:t>1</a:t>
            </a:r>
            <a:r>
              <a:rPr lang="en-CA" b="1" u="sng" baseline="30000" dirty="0"/>
              <a:t>st</a:t>
            </a:r>
            <a:r>
              <a:rPr lang="en-CA" b="1" u="sng" dirty="0"/>
              <a:t> beast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2BD87859-3B04-4DDB-81A3-8F27F9CB7030}"/>
              </a:ext>
            </a:extLst>
          </p:cNvPr>
          <p:cNvSpPr/>
          <p:nvPr/>
        </p:nvSpPr>
        <p:spPr>
          <a:xfrm>
            <a:off x="1913641" y="2677212"/>
            <a:ext cx="564193" cy="188536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4EAAF13-08D7-434C-B76E-DC042CB2AC75}"/>
              </a:ext>
            </a:extLst>
          </p:cNvPr>
          <p:cNvSpPr/>
          <p:nvPr/>
        </p:nvSpPr>
        <p:spPr>
          <a:xfrm>
            <a:off x="1901466" y="4713402"/>
            <a:ext cx="564193" cy="103694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6421EDA-247D-418F-95D1-E532D89F4438}"/>
              </a:ext>
            </a:extLst>
          </p:cNvPr>
          <p:cNvSpPr/>
          <p:nvPr/>
        </p:nvSpPr>
        <p:spPr>
          <a:xfrm>
            <a:off x="9336294" y="2677212"/>
            <a:ext cx="495863" cy="188536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D089DCD-4DD3-4847-87F5-60E44AB5F52E}"/>
              </a:ext>
            </a:extLst>
          </p:cNvPr>
          <p:cNvSpPr/>
          <p:nvPr/>
        </p:nvSpPr>
        <p:spPr>
          <a:xfrm>
            <a:off x="10039546" y="4713402"/>
            <a:ext cx="703777" cy="1112363"/>
          </a:xfrm>
          <a:prstGeom prst="rightBrace">
            <a:avLst>
              <a:gd name="adj1" fmla="val 8333"/>
              <a:gd name="adj2" fmla="val 528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BC825-63D2-4E37-9082-001D40EF21DC}"/>
              </a:ext>
            </a:extLst>
          </p:cNvPr>
          <p:cNvSpPr txBox="1"/>
          <p:nvPr/>
        </p:nvSpPr>
        <p:spPr>
          <a:xfrm>
            <a:off x="622169" y="3429000"/>
            <a:ext cx="12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Dragon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E9A5A9-3E3C-490E-9DCE-BEE0A958E3D0}"/>
              </a:ext>
            </a:extLst>
          </p:cNvPr>
          <p:cNvSpPr txBox="1"/>
          <p:nvPr/>
        </p:nvSpPr>
        <p:spPr>
          <a:xfrm>
            <a:off x="634344" y="5047210"/>
            <a:ext cx="12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Dragon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44314-310A-44FB-95F4-1D46414D432C}"/>
              </a:ext>
            </a:extLst>
          </p:cNvPr>
          <p:cNvSpPr txBox="1"/>
          <p:nvPr/>
        </p:nvSpPr>
        <p:spPr>
          <a:xfrm>
            <a:off x="10607488" y="5084917"/>
            <a:ext cx="12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Dragon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C5EA13-F954-47F1-948F-3B949324A6F5}"/>
              </a:ext>
            </a:extLst>
          </p:cNvPr>
          <p:cNvSpPr txBox="1"/>
          <p:nvPr/>
        </p:nvSpPr>
        <p:spPr>
          <a:xfrm>
            <a:off x="9832157" y="3445996"/>
            <a:ext cx="12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Lamb</a:t>
            </a:r>
          </a:p>
        </p:txBody>
      </p:sp>
    </p:spTree>
    <p:extLst>
      <p:ext uri="{BB962C8B-B14F-4D97-AF65-F5344CB8AC3E}">
        <p14:creationId xmlns:p14="http://schemas.microsoft.com/office/powerpoint/2010/main" val="18317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7594-E0C7-4436-815B-BDC86C7E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563" y="618980"/>
            <a:ext cx="8911687" cy="1280890"/>
          </a:xfrm>
        </p:spPr>
        <p:txBody>
          <a:bodyPr/>
          <a:lstStyle/>
          <a:p>
            <a:pPr algn="ctr"/>
            <a:r>
              <a:rPr lang="en-CA" dirty="0"/>
              <a:t>The Two Beasts of Revelation 13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8C7C8-82B5-4533-A265-9FAADAAC6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6363" y="1372850"/>
            <a:ext cx="3257615" cy="1829300"/>
          </a:xfrm>
        </p:spPr>
        <p:txBody>
          <a:bodyPr/>
          <a:lstStyle/>
          <a:p>
            <a:endParaRPr lang="en-CA" dirty="0"/>
          </a:p>
          <a:p>
            <a:pPr algn="ctr"/>
            <a:r>
              <a:rPr lang="en-CA" b="1" u="sng" dirty="0"/>
              <a:t>1</a:t>
            </a:r>
            <a:r>
              <a:rPr lang="en-CA" b="1" u="sng" baseline="30000" dirty="0"/>
              <a:t>st</a:t>
            </a:r>
            <a:r>
              <a:rPr lang="en-CA" b="1" u="sng" dirty="0"/>
              <a:t> beast</a:t>
            </a:r>
          </a:p>
          <a:p>
            <a:pPr algn="ctr"/>
            <a:r>
              <a:rPr lang="en-CA" dirty="0"/>
              <a:t>Sea</a:t>
            </a:r>
          </a:p>
          <a:p>
            <a:pPr algn="ctr"/>
            <a:r>
              <a:rPr lang="en-CA" dirty="0"/>
              <a:t>Object</a:t>
            </a:r>
          </a:p>
          <a:p>
            <a:pPr algn="ctr"/>
            <a:r>
              <a:rPr lang="en-CA" dirty="0"/>
              <a:t>Many People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13080-EC47-4C77-8E54-CA52D15F4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99575" y="1372850"/>
            <a:ext cx="3999001" cy="1829300"/>
          </a:xfrm>
        </p:spPr>
        <p:txBody>
          <a:bodyPr/>
          <a:lstStyle/>
          <a:p>
            <a:pPr algn="ctr"/>
            <a:r>
              <a:rPr lang="en-CA" b="1" u="sng" dirty="0"/>
              <a:t>2</a:t>
            </a:r>
            <a:r>
              <a:rPr lang="en-CA" b="1" u="sng" baseline="30000" dirty="0"/>
              <a:t>nd</a:t>
            </a:r>
            <a:r>
              <a:rPr lang="en-CA" b="1" u="sng" dirty="0"/>
              <a:t> beast</a:t>
            </a:r>
          </a:p>
          <a:p>
            <a:pPr algn="ctr"/>
            <a:r>
              <a:rPr lang="en-CA" dirty="0"/>
              <a:t>Earth</a:t>
            </a:r>
          </a:p>
          <a:p>
            <a:pPr algn="ctr"/>
            <a:r>
              <a:rPr lang="en-CA" dirty="0"/>
              <a:t>Image</a:t>
            </a:r>
          </a:p>
          <a:p>
            <a:pPr algn="ctr"/>
            <a:r>
              <a:rPr lang="en-CA" dirty="0"/>
              <a:t>Few people</a:t>
            </a:r>
          </a:p>
        </p:txBody>
      </p:sp>
      <p:pic>
        <p:nvPicPr>
          <p:cNvPr id="2052" name="Picture 4" descr="Image result for Lamb Like Beast of Revelation 13">
            <a:extLst>
              <a:ext uri="{FF2B5EF4-FFF2-40B4-BE49-F238E27FC236}">
                <a16:creationId xmlns:a16="http://schemas.microsoft.com/office/drawing/2014/main" id="{963FCDFA-E5EB-46CF-A495-96ECC58EB4C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75" y="3429000"/>
            <a:ext cx="3495675" cy="280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revelation 13 beasts picture">
            <a:extLst>
              <a:ext uri="{FF2B5EF4-FFF2-40B4-BE49-F238E27FC236}">
                <a16:creationId xmlns:a16="http://schemas.microsoft.com/office/drawing/2014/main" id="{43949F4F-694E-4A16-A7B9-92E7C00607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3" r="-2" b="12797"/>
          <a:stretch/>
        </p:blipFill>
        <p:spPr bwMode="auto">
          <a:xfrm>
            <a:off x="1746364" y="3416964"/>
            <a:ext cx="325761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26E048-5DE4-4DBD-B1D1-99B260537285}"/>
              </a:ext>
            </a:extLst>
          </p:cNvPr>
          <p:cNvSpPr txBox="1"/>
          <p:nvPr/>
        </p:nvSpPr>
        <p:spPr>
          <a:xfrm>
            <a:off x="2064470" y="6381946"/>
            <a:ext cx="285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Bad beast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BF580-3D37-4FBD-91F0-EF6ED1260C43}"/>
              </a:ext>
            </a:extLst>
          </p:cNvPr>
          <p:cNvSpPr txBox="1"/>
          <p:nvPr/>
        </p:nvSpPr>
        <p:spPr>
          <a:xfrm>
            <a:off x="8533845" y="6422681"/>
            <a:ext cx="244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Good beast / USA</a:t>
            </a:r>
          </a:p>
        </p:txBody>
      </p:sp>
    </p:spTree>
    <p:extLst>
      <p:ext uri="{BB962C8B-B14F-4D97-AF65-F5344CB8AC3E}">
        <p14:creationId xmlns:p14="http://schemas.microsoft.com/office/powerpoint/2010/main" val="36704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7594-E0C7-4436-815B-BDC86C7E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563" y="618980"/>
            <a:ext cx="8911687" cy="1280890"/>
          </a:xfrm>
        </p:spPr>
        <p:txBody>
          <a:bodyPr/>
          <a:lstStyle/>
          <a:p>
            <a:pPr algn="ctr"/>
            <a:r>
              <a:rPr lang="en-CA" dirty="0"/>
              <a:t>The Two Beasts of Revelation 13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13080-EC47-4C77-8E54-CA52D15F4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6957" y="1928296"/>
            <a:ext cx="3576366" cy="576262"/>
          </a:xfrm>
        </p:spPr>
        <p:txBody>
          <a:bodyPr/>
          <a:lstStyle/>
          <a:p>
            <a:r>
              <a:rPr lang="en-CA" b="1" u="sng" dirty="0"/>
              <a:t>2</a:t>
            </a:r>
            <a:r>
              <a:rPr lang="en-CA" b="1" u="sng" baseline="30000" dirty="0"/>
              <a:t>nd</a:t>
            </a:r>
            <a:r>
              <a:rPr lang="en-CA" b="1" u="sng" dirty="0"/>
              <a:t> beast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4E83AD-0279-4DA7-AF26-838939195A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Sea</a:t>
            </a:r>
          </a:p>
          <a:p>
            <a:r>
              <a:rPr lang="en-CA" dirty="0"/>
              <a:t>Object</a:t>
            </a:r>
          </a:p>
          <a:p>
            <a:r>
              <a:rPr lang="en-CA" dirty="0"/>
              <a:t>Many People</a:t>
            </a:r>
          </a:p>
          <a:p>
            <a:r>
              <a:rPr lang="en-CA" dirty="0"/>
              <a:t>Bad beast</a:t>
            </a:r>
          </a:p>
          <a:p>
            <a:r>
              <a:rPr lang="en-CA" dirty="0"/>
              <a:t>Old world</a:t>
            </a:r>
          </a:p>
          <a:p>
            <a:r>
              <a:rPr lang="en-CA" dirty="0"/>
              <a:t>dragon</a:t>
            </a:r>
          </a:p>
          <a:p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687909-AD7D-43A5-9B8C-B5BB3CD220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Earth</a:t>
            </a:r>
          </a:p>
          <a:p>
            <a:r>
              <a:rPr lang="en-CA" dirty="0"/>
              <a:t>Image</a:t>
            </a:r>
          </a:p>
          <a:p>
            <a:r>
              <a:rPr lang="en-CA" dirty="0"/>
              <a:t>Few people</a:t>
            </a:r>
          </a:p>
          <a:p>
            <a:r>
              <a:rPr lang="en-CA" dirty="0"/>
              <a:t>Good beast</a:t>
            </a:r>
          </a:p>
          <a:p>
            <a:r>
              <a:rPr lang="en-CA" dirty="0"/>
              <a:t>New world</a:t>
            </a:r>
          </a:p>
          <a:p>
            <a:r>
              <a:rPr lang="en-CA" dirty="0"/>
              <a:t>dragon</a:t>
            </a:r>
          </a:p>
          <a:p>
            <a:endParaRPr lang="en-C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FE7DB9-8B7E-4FB1-BDE9-D1A54DFE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4524" y="1801535"/>
            <a:ext cx="3992732" cy="576262"/>
          </a:xfrm>
        </p:spPr>
        <p:txBody>
          <a:bodyPr/>
          <a:lstStyle/>
          <a:p>
            <a:pPr algn="ctr"/>
            <a:r>
              <a:rPr lang="en-CA" b="1" u="sng" dirty="0"/>
              <a:t>1</a:t>
            </a:r>
            <a:r>
              <a:rPr lang="en-CA" b="1" u="sng" baseline="30000" dirty="0"/>
              <a:t>st</a:t>
            </a:r>
            <a:r>
              <a:rPr lang="en-CA" b="1" u="sng" dirty="0"/>
              <a:t> beast</a:t>
            </a:r>
          </a:p>
        </p:txBody>
      </p:sp>
    </p:spTree>
    <p:extLst>
      <p:ext uri="{BB962C8B-B14F-4D97-AF65-F5344CB8AC3E}">
        <p14:creationId xmlns:p14="http://schemas.microsoft.com/office/powerpoint/2010/main" val="126716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7594-E0C7-4436-815B-BDC86C7E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563" y="618980"/>
            <a:ext cx="8911687" cy="1280890"/>
          </a:xfrm>
        </p:spPr>
        <p:txBody>
          <a:bodyPr/>
          <a:lstStyle/>
          <a:p>
            <a:pPr algn="ctr"/>
            <a:r>
              <a:rPr lang="en-CA" dirty="0"/>
              <a:t>The Two Beasts of Revelation 13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13080-EC47-4C77-8E54-CA52D15F4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6957" y="1928296"/>
            <a:ext cx="3576366" cy="576262"/>
          </a:xfrm>
        </p:spPr>
        <p:txBody>
          <a:bodyPr/>
          <a:lstStyle/>
          <a:p>
            <a:r>
              <a:rPr lang="en-CA" b="1" u="sng" dirty="0"/>
              <a:t>2</a:t>
            </a:r>
            <a:r>
              <a:rPr lang="en-CA" b="1" u="sng" baseline="30000" dirty="0"/>
              <a:t>nd</a:t>
            </a:r>
            <a:r>
              <a:rPr lang="en-CA" b="1" u="sng" dirty="0"/>
              <a:t> beast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4E83AD-0279-4DA7-AF26-838939195A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Sea</a:t>
            </a:r>
          </a:p>
          <a:p>
            <a:r>
              <a:rPr lang="en-CA" dirty="0"/>
              <a:t>Object</a:t>
            </a:r>
          </a:p>
          <a:p>
            <a:r>
              <a:rPr lang="en-CA" dirty="0"/>
              <a:t>Many People</a:t>
            </a:r>
          </a:p>
          <a:p>
            <a:r>
              <a:rPr lang="en-CA" dirty="0"/>
              <a:t>Bad beast</a:t>
            </a:r>
          </a:p>
          <a:p>
            <a:r>
              <a:rPr lang="en-CA" dirty="0"/>
              <a:t>Old world</a:t>
            </a:r>
          </a:p>
          <a:p>
            <a:r>
              <a:rPr lang="en-CA" dirty="0"/>
              <a:t>dragon</a:t>
            </a:r>
          </a:p>
          <a:p>
            <a:r>
              <a:rPr lang="en-CA" dirty="0"/>
              <a:t>1260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687909-AD7D-43A5-9B8C-B5BB3CD220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Earth</a:t>
            </a:r>
          </a:p>
          <a:p>
            <a:r>
              <a:rPr lang="en-CA" dirty="0"/>
              <a:t>Image</a:t>
            </a:r>
          </a:p>
          <a:p>
            <a:r>
              <a:rPr lang="en-CA" dirty="0"/>
              <a:t>Few people</a:t>
            </a:r>
          </a:p>
          <a:p>
            <a:r>
              <a:rPr lang="en-CA" dirty="0"/>
              <a:t>Good beast</a:t>
            </a:r>
          </a:p>
          <a:p>
            <a:r>
              <a:rPr lang="en-CA" dirty="0"/>
              <a:t>Old world</a:t>
            </a:r>
          </a:p>
          <a:p>
            <a:r>
              <a:rPr lang="en-CA" dirty="0"/>
              <a:t>dragon</a:t>
            </a:r>
          </a:p>
          <a:p>
            <a:r>
              <a:rPr lang="en-CA" dirty="0"/>
              <a:t>“1260”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FE7DB9-8B7E-4FB1-BDE9-D1A54DFE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4524" y="1801535"/>
            <a:ext cx="3992732" cy="576262"/>
          </a:xfrm>
        </p:spPr>
        <p:txBody>
          <a:bodyPr/>
          <a:lstStyle/>
          <a:p>
            <a:pPr algn="ctr"/>
            <a:r>
              <a:rPr lang="en-CA" b="1" u="sng" dirty="0"/>
              <a:t>1</a:t>
            </a:r>
            <a:r>
              <a:rPr lang="en-CA" b="1" u="sng" baseline="30000" dirty="0"/>
              <a:t>st</a:t>
            </a:r>
            <a:r>
              <a:rPr lang="en-CA" b="1" u="sng" dirty="0"/>
              <a:t> beast</a:t>
            </a:r>
          </a:p>
        </p:txBody>
      </p:sp>
    </p:spTree>
    <p:extLst>
      <p:ext uri="{BB962C8B-B14F-4D97-AF65-F5344CB8AC3E}">
        <p14:creationId xmlns:p14="http://schemas.microsoft.com/office/powerpoint/2010/main" val="233275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7594-E0C7-4436-815B-BDC86C7E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563" y="618980"/>
            <a:ext cx="8911687" cy="1280890"/>
          </a:xfrm>
        </p:spPr>
        <p:txBody>
          <a:bodyPr/>
          <a:lstStyle/>
          <a:p>
            <a:pPr algn="ctr"/>
            <a:r>
              <a:rPr lang="en-CA" dirty="0"/>
              <a:t>The Two Beasts of Revelation 13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13080-EC47-4C77-8E54-CA52D15F4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6957" y="1928296"/>
            <a:ext cx="3576366" cy="576262"/>
          </a:xfrm>
        </p:spPr>
        <p:txBody>
          <a:bodyPr/>
          <a:lstStyle/>
          <a:p>
            <a:r>
              <a:rPr lang="en-CA" b="1" u="sng" dirty="0"/>
              <a:t>2</a:t>
            </a:r>
            <a:r>
              <a:rPr lang="en-CA" b="1" u="sng" baseline="30000" dirty="0"/>
              <a:t>nd</a:t>
            </a:r>
            <a:r>
              <a:rPr lang="en-CA" b="1" u="sng" dirty="0"/>
              <a:t> beast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4E83AD-0279-4DA7-AF26-838939195A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Sea</a:t>
            </a:r>
          </a:p>
          <a:p>
            <a:r>
              <a:rPr lang="en-CA" dirty="0"/>
              <a:t>Object</a:t>
            </a:r>
          </a:p>
          <a:p>
            <a:r>
              <a:rPr lang="en-CA" dirty="0"/>
              <a:t>Many People</a:t>
            </a:r>
          </a:p>
          <a:p>
            <a:r>
              <a:rPr lang="en-CA" dirty="0"/>
              <a:t>Bad beast</a:t>
            </a:r>
          </a:p>
          <a:p>
            <a:r>
              <a:rPr lang="en-CA" dirty="0"/>
              <a:t>Old world</a:t>
            </a:r>
          </a:p>
          <a:p>
            <a:r>
              <a:rPr lang="en-CA" dirty="0"/>
              <a:t>dragon</a:t>
            </a:r>
          </a:p>
          <a:p>
            <a:r>
              <a:rPr lang="en-CA" dirty="0"/>
              <a:t>1260</a:t>
            </a:r>
          </a:p>
          <a:p>
            <a:r>
              <a:rPr lang="en-CA" dirty="0"/>
              <a:t>Change time and law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687909-AD7D-43A5-9B8C-B5BB3CD220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Earth</a:t>
            </a:r>
          </a:p>
          <a:p>
            <a:r>
              <a:rPr lang="en-CA" dirty="0"/>
              <a:t>Image</a:t>
            </a:r>
          </a:p>
          <a:p>
            <a:r>
              <a:rPr lang="en-CA" dirty="0"/>
              <a:t>Few people</a:t>
            </a:r>
          </a:p>
          <a:p>
            <a:r>
              <a:rPr lang="en-CA" dirty="0"/>
              <a:t>Good beast</a:t>
            </a:r>
          </a:p>
          <a:p>
            <a:r>
              <a:rPr lang="en-CA" dirty="0"/>
              <a:t>Old world</a:t>
            </a:r>
          </a:p>
          <a:p>
            <a:r>
              <a:rPr lang="en-CA" dirty="0"/>
              <a:t>dragon</a:t>
            </a:r>
          </a:p>
          <a:p>
            <a:r>
              <a:rPr lang="en-CA" dirty="0"/>
              <a:t>“1260”</a:t>
            </a:r>
          </a:p>
          <a:p>
            <a:r>
              <a:rPr lang="en-CA" dirty="0"/>
              <a:t>Change time and law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FE7DB9-8B7E-4FB1-BDE9-D1A54DFE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4524" y="1801535"/>
            <a:ext cx="3992732" cy="576262"/>
          </a:xfrm>
        </p:spPr>
        <p:txBody>
          <a:bodyPr/>
          <a:lstStyle/>
          <a:p>
            <a:pPr algn="ctr"/>
            <a:r>
              <a:rPr lang="en-CA" b="1" u="sng" dirty="0"/>
              <a:t>1</a:t>
            </a:r>
            <a:r>
              <a:rPr lang="en-CA" b="1" u="sng" baseline="30000" dirty="0"/>
              <a:t>st</a:t>
            </a:r>
            <a:r>
              <a:rPr lang="en-CA" b="1" u="sng" dirty="0"/>
              <a:t> beast</a:t>
            </a:r>
          </a:p>
        </p:txBody>
      </p:sp>
    </p:spTree>
    <p:extLst>
      <p:ext uri="{BB962C8B-B14F-4D97-AF65-F5344CB8AC3E}">
        <p14:creationId xmlns:p14="http://schemas.microsoft.com/office/powerpoint/2010/main" val="120030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7594-E0C7-4436-815B-BDC86C7E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563" y="618980"/>
            <a:ext cx="8911687" cy="1280890"/>
          </a:xfrm>
        </p:spPr>
        <p:txBody>
          <a:bodyPr/>
          <a:lstStyle/>
          <a:p>
            <a:pPr algn="ctr"/>
            <a:r>
              <a:rPr lang="en-CA" dirty="0"/>
              <a:t>The Two Beasts of Revelation 13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13080-EC47-4C77-8E54-CA52D15F4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6957" y="1928296"/>
            <a:ext cx="3576366" cy="576262"/>
          </a:xfrm>
        </p:spPr>
        <p:txBody>
          <a:bodyPr/>
          <a:lstStyle/>
          <a:p>
            <a:r>
              <a:rPr lang="en-CA" b="1" u="sng" dirty="0"/>
              <a:t>2</a:t>
            </a:r>
            <a:r>
              <a:rPr lang="en-CA" b="1" u="sng" baseline="30000" dirty="0"/>
              <a:t>nd</a:t>
            </a:r>
            <a:r>
              <a:rPr lang="en-CA" b="1" u="sng" dirty="0"/>
              <a:t> beast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4E83AD-0279-4DA7-AF26-838939195A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Sea</a:t>
            </a:r>
          </a:p>
          <a:p>
            <a:r>
              <a:rPr lang="en-CA" dirty="0"/>
              <a:t>Object</a:t>
            </a:r>
          </a:p>
          <a:p>
            <a:r>
              <a:rPr lang="en-CA" dirty="0"/>
              <a:t>Many People</a:t>
            </a:r>
          </a:p>
          <a:p>
            <a:r>
              <a:rPr lang="en-CA" dirty="0"/>
              <a:t>Bad beast</a:t>
            </a:r>
          </a:p>
          <a:p>
            <a:r>
              <a:rPr lang="en-CA" dirty="0"/>
              <a:t>Old world</a:t>
            </a:r>
          </a:p>
          <a:p>
            <a:r>
              <a:rPr lang="en-CA" dirty="0"/>
              <a:t>dragon</a:t>
            </a:r>
          </a:p>
          <a:p>
            <a:r>
              <a:rPr lang="en-CA" dirty="0"/>
              <a:t>1260</a:t>
            </a:r>
          </a:p>
          <a:p>
            <a:r>
              <a:rPr lang="en-CA" dirty="0"/>
              <a:t>Change time and law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687909-AD7D-43A5-9B8C-B5BB3CD220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Earth</a:t>
            </a:r>
          </a:p>
          <a:p>
            <a:r>
              <a:rPr lang="en-CA" dirty="0"/>
              <a:t>Image</a:t>
            </a:r>
          </a:p>
          <a:p>
            <a:r>
              <a:rPr lang="en-CA" dirty="0"/>
              <a:t>Few people</a:t>
            </a:r>
          </a:p>
          <a:p>
            <a:r>
              <a:rPr lang="en-CA" dirty="0"/>
              <a:t>Good beast</a:t>
            </a:r>
          </a:p>
          <a:p>
            <a:r>
              <a:rPr lang="en-CA" dirty="0"/>
              <a:t>New world</a:t>
            </a:r>
          </a:p>
          <a:p>
            <a:r>
              <a:rPr lang="en-CA" dirty="0"/>
              <a:t>dragon</a:t>
            </a:r>
          </a:p>
          <a:p>
            <a:r>
              <a:rPr lang="en-CA" dirty="0"/>
              <a:t>“1260”</a:t>
            </a:r>
          </a:p>
          <a:p>
            <a:r>
              <a:rPr lang="en-CA" dirty="0"/>
              <a:t>Change time and law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FE7DB9-8B7E-4FB1-BDE9-D1A54DFE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4524" y="1801535"/>
            <a:ext cx="3992732" cy="576262"/>
          </a:xfrm>
        </p:spPr>
        <p:txBody>
          <a:bodyPr/>
          <a:lstStyle/>
          <a:p>
            <a:pPr algn="ctr"/>
            <a:r>
              <a:rPr lang="en-CA" b="1" u="sng" dirty="0"/>
              <a:t>1</a:t>
            </a:r>
            <a:r>
              <a:rPr lang="en-CA" b="1" u="sng" baseline="30000" dirty="0"/>
              <a:t>st</a:t>
            </a:r>
            <a:r>
              <a:rPr lang="en-CA" b="1" u="sng" dirty="0"/>
              <a:t> beast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2BD87859-3B04-4DDB-81A3-8F27F9CB7030}"/>
              </a:ext>
            </a:extLst>
          </p:cNvPr>
          <p:cNvSpPr/>
          <p:nvPr/>
        </p:nvSpPr>
        <p:spPr>
          <a:xfrm>
            <a:off x="1913641" y="2677212"/>
            <a:ext cx="564193" cy="188536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4EAAF13-08D7-434C-B76E-DC042CB2AC75}"/>
              </a:ext>
            </a:extLst>
          </p:cNvPr>
          <p:cNvSpPr/>
          <p:nvPr/>
        </p:nvSpPr>
        <p:spPr>
          <a:xfrm>
            <a:off x="1901466" y="4713402"/>
            <a:ext cx="564193" cy="103694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6421EDA-247D-418F-95D1-E532D89F4438}"/>
              </a:ext>
            </a:extLst>
          </p:cNvPr>
          <p:cNvSpPr/>
          <p:nvPr/>
        </p:nvSpPr>
        <p:spPr>
          <a:xfrm>
            <a:off x="9336294" y="2677212"/>
            <a:ext cx="495863" cy="188536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D089DCD-4DD3-4847-87F5-60E44AB5F52E}"/>
              </a:ext>
            </a:extLst>
          </p:cNvPr>
          <p:cNvSpPr/>
          <p:nvPr/>
        </p:nvSpPr>
        <p:spPr>
          <a:xfrm>
            <a:off x="10039546" y="4713402"/>
            <a:ext cx="703777" cy="1112363"/>
          </a:xfrm>
          <a:prstGeom prst="rightBrace">
            <a:avLst>
              <a:gd name="adj1" fmla="val 8333"/>
              <a:gd name="adj2" fmla="val 5283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BC825-63D2-4E37-9082-001D40EF21DC}"/>
              </a:ext>
            </a:extLst>
          </p:cNvPr>
          <p:cNvSpPr txBox="1"/>
          <p:nvPr/>
        </p:nvSpPr>
        <p:spPr>
          <a:xfrm>
            <a:off x="622169" y="3429000"/>
            <a:ext cx="12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Dragon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E9A5A9-3E3C-490E-9DCE-BEE0A958E3D0}"/>
              </a:ext>
            </a:extLst>
          </p:cNvPr>
          <p:cNvSpPr txBox="1"/>
          <p:nvPr/>
        </p:nvSpPr>
        <p:spPr>
          <a:xfrm>
            <a:off x="634344" y="5047210"/>
            <a:ext cx="12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Dragon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44314-310A-44FB-95F4-1D46414D432C}"/>
              </a:ext>
            </a:extLst>
          </p:cNvPr>
          <p:cNvSpPr txBox="1"/>
          <p:nvPr/>
        </p:nvSpPr>
        <p:spPr>
          <a:xfrm>
            <a:off x="10607488" y="5084917"/>
            <a:ext cx="12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Dragon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C5EA13-F954-47F1-948F-3B949324A6F5}"/>
              </a:ext>
            </a:extLst>
          </p:cNvPr>
          <p:cNvSpPr txBox="1"/>
          <p:nvPr/>
        </p:nvSpPr>
        <p:spPr>
          <a:xfrm>
            <a:off x="9832157" y="3445996"/>
            <a:ext cx="12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Lamb</a:t>
            </a:r>
          </a:p>
        </p:txBody>
      </p:sp>
    </p:spTree>
    <p:extLst>
      <p:ext uri="{BB962C8B-B14F-4D97-AF65-F5344CB8AC3E}">
        <p14:creationId xmlns:p14="http://schemas.microsoft.com/office/powerpoint/2010/main" val="425391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0E82-08C5-4CC5-B4E5-041EBAE2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Two Phases Of The Second Beast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58C40-2519-47A5-998B-51A25588F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509" y="1706252"/>
            <a:ext cx="10411103" cy="49490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sz="2900" b="1" dirty="0"/>
              <a:t>Great Controversy pages 440.1 to 441.1 : 1</a:t>
            </a:r>
            <a:r>
              <a:rPr lang="en-CA" sz="2900" b="1" baseline="30000" dirty="0"/>
              <a:t>st</a:t>
            </a:r>
            <a:r>
              <a:rPr lang="en-CA" sz="2900" b="1" dirty="0"/>
              <a:t> phase – church and state separated 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indent="0">
              <a:buNone/>
            </a:pPr>
            <a:r>
              <a:rPr lang="en-CA" dirty="0"/>
              <a:t>-	</a:t>
            </a:r>
            <a:r>
              <a:rPr lang="en-CA" sz="2900" dirty="0"/>
              <a:t>There is a lamb like beast coming out of the earth.</a:t>
            </a:r>
          </a:p>
          <a:p>
            <a:pPr marL="0" indent="0">
              <a:buNone/>
            </a:pPr>
            <a:r>
              <a:rPr lang="en-CA" sz="2900" dirty="0"/>
              <a:t>-	It did not come through the overthrowing of other powers, but it rises in a territory previously 		unoccupied</a:t>
            </a:r>
          </a:p>
          <a:p>
            <a:pPr marL="0" indent="0">
              <a:buNone/>
            </a:pPr>
            <a:r>
              <a:rPr lang="en-CA" sz="2900" dirty="0"/>
              <a:t>-	It grows up gradually and peacefully.</a:t>
            </a:r>
          </a:p>
          <a:p>
            <a:pPr marL="0" indent="0">
              <a:buNone/>
            </a:pPr>
            <a:r>
              <a:rPr lang="en-CA" sz="2900" dirty="0"/>
              <a:t>-	Its developments were from being peaceful, being lamb-like to being a dragon and being harmful.</a:t>
            </a:r>
          </a:p>
          <a:p>
            <a:pPr marL="0" indent="0">
              <a:buNone/>
            </a:pPr>
            <a:r>
              <a:rPr lang="en-CA" sz="2900" dirty="0"/>
              <a:t>-	She explains what the old world is by quoting Revelation 17:15. The Old World—that turbulent sea of 	“peoples, and multitudes, and nations, and tongues.”</a:t>
            </a:r>
          </a:p>
          <a:p>
            <a:pPr marL="0" indent="0">
              <a:buNone/>
            </a:pPr>
            <a:r>
              <a:rPr lang="en-CA" sz="2900" dirty="0"/>
              <a:t>-	The nation in 1798 that was rising into power giving promise of strength and greatness was 	unmistakably the United States of America.</a:t>
            </a:r>
          </a:p>
          <a:p>
            <a:pPr marL="0" indent="0">
              <a:buNone/>
            </a:pPr>
            <a:r>
              <a:rPr lang="en-CA" sz="2900" dirty="0"/>
              <a:t>-	She then describes the principles of its success as a nation: </a:t>
            </a:r>
            <a:r>
              <a:rPr lang="en-CA" sz="2900" b="1" dirty="0"/>
              <a:t>Republicanism and Protestantism</a:t>
            </a:r>
            <a:r>
              <a:rPr lang="en-CA" sz="2900" dirty="0"/>
              <a:t>. These 	principles are the secret of its power and prosperity.</a:t>
            </a:r>
          </a:p>
          <a:p>
            <a:pPr marL="0" indent="0">
              <a:buNone/>
            </a:pPr>
            <a:r>
              <a:rPr lang="en-CA" sz="2900" dirty="0"/>
              <a:t>-	Also attached to these two principles is </a:t>
            </a:r>
            <a:r>
              <a:rPr lang="en-CA" sz="2900" b="1" dirty="0"/>
              <a:t>the constitution</a:t>
            </a:r>
            <a:r>
              <a:rPr lang="en-CA" sz="2900" dirty="0"/>
              <a:t> which guarantees to the people the right of 	self-	government, providing that representatives elected by the popular vote shall enact and 	administer the laws.</a:t>
            </a:r>
          </a:p>
          <a:p>
            <a:pPr marL="0" indent="0">
              <a:buNone/>
            </a:pPr>
            <a:r>
              <a:rPr lang="en-CA" sz="2900" dirty="0"/>
              <a:t>-	Also, freedom of religious faith was granted.</a:t>
            </a:r>
          </a:p>
          <a:p>
            <a:pPr marL="0" indent="0">
              <a:buNone/>
            </a:pPr>
            <a:r>
              <a:rPr lang="en-CA" sz="2900" dirty="0"/>
              <a:t> 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72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1C6D932-DFF5-4EAB-9FB1-5073B3305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8574" y="3962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4204DE-9152-4400-BC18-87250C9A2A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534" r="2" b="4833"/>
          <a:stretch/>
        </p:blipFill>
        <p:spPr>
          <a:xfrm>
            <a:off x="643467" y="649395"/>
            <a:ext cx="5303959" cy="5234142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7704B-B7C3-467A-BB92-DAD17786C69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534" r="2" b="4833"/>
          <a:stretch/>
        </p:blipFill>
        <p:spPr>
          <a:xfrm>
            <a:off x="6256866" y="649395"/>
            <a:ext cx="5303959" cy="5234142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5EB690-7864-4E43-B828-81E99D03B9B4}"/>
              </a:ext>
            </a:extLst>
          </p:cNvPr>
          <p:cNvSpPr txBox="1"/>
          <p:nvPr/>
        </p:nvSpPr>
        <p:spPr>
          <a:xfrm>
            <a:off x="2156239" y="4766634"/>
            <a:ext cx="226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b="1"/>
              <a:t>Republicanism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BF5A57-1354-4130-AACD-8FDB5B5481EF}"/>
              </a:ext>
            </a:extLst>
          </p:cNvPr>
          <p:cNvSpPr txBox="1"/>
          <p:nvPr/>
        </p:nvSpPr>
        <p:spPr>
          <a:xfrm>
            <a:off x="8050328" y="4749332"/>
            <a:ext cx="226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b="1"/>
              <a:t>Protestantism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D220A-2AA5-4DD8-AA42-DA6DFCCE94BB}"/>
              </a:ext>
            </a:extLst>
          </p:cNvPr>
          <p:cNvSpPr txBox="1"/>
          <p:nvPr/>
        </p:nvSpPr>
        <p:spPr>
          <a:xfrm rot="4800354">
            <a:off x="3648003" y="3271806"/>
            <a:ext cx="553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b="1">
                <a:solidFill>
                  <a:srgbClr val="FF0000"/>
                </a:solidFill>
              </a:rPr>
              <a:t>Declaration of Independence + Constitution</a:t>
            </a:r>
          </a:p>
        </p:txBody>
      </p:sp>
    </p:spTree>
    <p:extLst>
      <p:ext uri="{BB962C8B-B14F-4D97-AF65-F5344CB8AC3E}">
        <p14:creationId xmlns:p14="http://schemas.microsoft.com/office/powerpoint/2010/main" val="56660831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758</Words>
  <Application>Microsoft Office PowerPoint</Application>
  <PresentationFormat>Widescreen</PresentationFormat>
  <Paragraphs>203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Brush Script MT</vt:lpstr>
      <vt:lpstr>Century Gothic</vt:lpstr>
      <vt:lpstr>Comic Sans MS</vt:lpstr>
      <vt:lpstr>Wingdings 3</vt:lpstr>
      <vt:lpstr>Wisp</vt:lpstr>
      <vt:lpstr>Kids’ Prophecy Corner</vt:lpstr>
      <vt:lpstr>The Two Beasts of Revelation 13</vt:lpstr>
      <vt:lpstr>The Two Beasts of Revelation 13</vt:lpstr>
      <vt:lpstr>The Two Beasts of Revelation 13</vt:lpstr>
      <vt:lpstr>The Two Beasts of Revelation 13</vt:lpstr>
      <vt:lpstr>The Two Beasts of Revelation 13</vt:lpstr>
      <vt:lpstr>The Two Beasts of Revelation 13</vt:lpstr>
      <vt:lpstr>The Two Phases Of The Second Beast</vt:lpstr>
      <vt:lpstr>PowerPoint Presentation</vt:lpstr>
      <vt:lpstr>Great Controversy 442 : Second phase – the speaking</vt:lpstr>
      <vt:lpstr>PowerPoint Presentation</vt:lpstr>
      <vt:lpstr>PowerPoint Presentation</vt:lpstr>
      <vt:lpstr>PowerPoint Presentation</vt:lpstr>
      <vt:lpstr>The United States And Medo-Persia</vt:lpstr>
      <vt:lpstr>The Lamb-beast and The Dragon-beast</vt:lpstr>
      <vt:lpstr>Like = Equal to </vt:lpstr>
      <vt:lpstr>The Lamb-beast and The Dragon-beast</vt:lpstr>
      <vt:lpstr>The Two Horns</vt:lpstr>
      <vt:lpstr>The 1260 &amp; “1260”</vt:lpstr>
      <vt:lpstr>The Two Beasts of Revelation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Kids’ Prophecy Corner</dc:title>
  <dc:creator>Katia Marion</dc:creator>
  <cp:lastModifiedBy>Katia Marion</cp:lastModifiedBy>
  <cp:revision>3</cp:revision>
  <dcterms:created xsi:type="dcterms:W3CDTF">2020-08-08T14:19:57Z</dcterms:created>
  <dcterms:modified xsi:type="dcterms:W3CDTF">2020-08-08T17:16:23Z</dcterms:modified>
</cp:coreProperties>
</file>