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4" r:id="rId3"/>
    <p:sldId id="258" r:id="rId4"/>
    <p:sldId id="285" r:id="rId5"/>
    <p:sldId id="262" r:id="rId6"/>
    <p:sldId id="270" r:id="rId7"/>
    <p:sldId id="283" r:id="rId8"/>
    <p:sldId id="271" r:id="rId9"/>
    <p:sldId id="272" r:id="rId10"/>
    <p:sldId id="273" r:id="rId11"/>
    <p:sldId id="274" r:id="rId12"/>
    <p:sldId id="275" r:id="rId13"/>
    <p:sldId id="282" r:id="rId14"/>
    <p:sldId id="276" r:id="rId15"/>
    <p:sldId id="277" r:id="rId16"/>
    <p:sldId id="286" r:id="rId17"/>
    <p:sldId id="278" r:id="rId18"/>
    <p:sldId id="260" r:id="rId19"/>
    <p:sldId id="279" r:id="rId20"/>
    <p:sldId id="280" r:id="rId21"/>
    <p:sldId id="281" r:id="rId2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88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87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636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26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8369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85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37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16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26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19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84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99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0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46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62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1E4F-31E7-48CD-ACFE-A48FB4CFD4A5}" type="datetimeFigureOut">
              <a:rPr lang="en-CA" smtClean="0"/>
              <a:t>2020-07-25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4EDEBE-786D-42FF-A5CD-631892D191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99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8D371DD5-1248-484F-AD54-775B88B37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10">
            <a:extLst>
              <a:ext uri="{FF2B5EF4-FFF2-40B4-BE49-F238E27FC236}">
                <a16:creationId xmlns:a16="http://schemas.microsoft.com/office/drawing/2014/main" id="{1DBBA65E-444E-4392-86BD-24972726C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347FEC9-97DC-488B-A06F-4CC496501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53CE3E8-4313-4DAD-A6A2-AF9EA66A0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4AADB34-568F-47BB-B5FF-A454B38B7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315E5A3-676A-47BC-B3AC-929663687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F9CE9B2-398B-4193-BBA4-DAAF3978C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BCA996D-E05D-4419-BB14-5AB57DEDB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BCCD188-3E6B-480B-A4B6-6714F006F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2DE7471-5815-4CDB-AF60-02A6962DF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6889FF-820D-4514-9010-C24DAA10C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7A6CC1F-EE76-4270-AA19-D6E706A54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337E230-6826-442D-A894-F14C3C008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3BBEF39-9B9E-4F60-B20D-F946645CF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5" name="Group 24">
            <a:extLst>
              <a:ext uri="{FF2B5EF4-FFF2-40B4-BE49-F238E27FC236}">
                <a16:creationId xmlns:a16="http://schemas.microsoft.com/office/drawing/2014/main" id="{CB9121D2-9F80-4F15-B0CD-D35E04A5F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0933F220-6B63-4FF3-9C79-8F2078D7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98B5B790-4A1F-4A9E-83B7-29EE88F81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57A0F0BA-BD32-43BE-B431-AE784C8F9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4A8EE064-BDA3-40CE-9176-5CAFCD6C85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D1FAF1F6-F75A-44D4-8E9B-EA83F97F3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038D247-96B1-40DA-8634-E7DD4B87F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E42019B4-29CD-40A3-B46A-539E1E3B8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80DDBB9D-1E41-425D-AC56-254DC02D6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485E9B03-F21A-427E-9F5E-AFE41B3550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D1B7768-600F-4D18-958A-F16B48B80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300E9383-D185-4A5A-97A6-072CD8426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E8A2608-4179-40C9-B4F3-DDA1C6EA8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B8100B-DBA6-422C-A134-1E5C3D15F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602" y="935646"/>
            <a:ext cx="3181597" cy="3841735"/>
          </a:xfrm>
        </p:spPr>
        <p:txBody>
          <a:bodyPr>
            <a:normAutofit/>
          </a:bodyPr>
          <a:lstStyle/>
          <a:p>
            <a:r>
              <a:rPr lang="en-CA" sz="4400">
                <a:latin typeface="Brush Script MT" panose="03060802040406070304" pitchFamily="66" charset="0"/>
              </a:rPr>
              <a:t>Kids’ Prophecy Corner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497F8-7FC8-4C28-BAB7-F83869477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4602" y="4777379"/>
            <a:ext cx="3181598" cy="1126283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latin typeface="Comic Sans MS" panose="030F0702030302020204" pitchFamily="66" charset="0"/>
              </a:rPr>
              <a:t>David and Goliath</a:t>
            </a:r>
          </a:p>
          <a:p>
            <a:pPr algn="ctr"/>
            <a:r>
              <a:rPr lang="en-CA" dirty="0">
                <a:latin typeface="Comic Sans MS" panose="030F0702030302020204" pitchFamily="66" charset="0"/>
              </a:rPr>
              <a:t>1 Samuel 17</a:t>
            </a:r>
          </a:p>
        </p:txBody>
      </p:sp>
      <p:sp>
        <p:nvSpPr>
          <p:cNvPr id="46" name="Rectangle 38">
            <a:extLst>
              <a:ext uri="{FF2B5EF4-FFF2-40B4-BE49-F238E27FC236}">
                <a16:creationId xmlns:a16="http://schemas.microsoft.com/office/drawing/2014/main" id="{80103E92-048D-4E5B-9638-6479E0227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 33">
            <a:extLst>
              <a:ext uri="{FF2B5EF4-FFF2-40B4-BE49-F238E27FC236}">
                <a16:creationId xmlns:a16="http://schemas.microsoft.com/office/drawing/2014/main" id="{B0F800ED-C7E7-4672-8343-2639F79B6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Picture 2" descr="Image result for david and goliath images">
            <a:extLst>
              <a:ext uri="{FF2B5EF4-FFF2-40B4-BE49-F238E27FC236}">
                <a16:creationId xmlns:a16="http://schemas.microsoft.com/office/drawing/2014/main" id="{E53C3CED-304B-42DA-8E50-CE804C19D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3" r="1" b="1"/>
          <a:stretch/>
        </p:blipFill>
        <p:spPr bwMode="auto">
          <a:xfrm>
            <a:off x="20" y="10"/>
            <a:ext cx="610038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61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74">
            <a:extLst>
              <a:ext uri="{FF2B5EF4-FFF2-40B4-BE49-F238E27FC236}">
                <a16:creationId xmlns:a16="http://schemas.microsoft.com/office/drawing/2014/main" id="{40F598D0-0F0E-4968-B1D9-18A8CA154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9ED33622-15D2-4E4B-BD6A-604E6F0C2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8F2B4AA9-8625-42A4-A35C-D08B4B597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8DC48271-8FB3-41F6-B59C-9B259D3D8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BB796F2E-8BC6-4BC1-8654-F3CAC4E0F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CE77FC17-3BC6-42D4-9763-2752F87FB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4918A71A-AED7-4F14-9BB0-D0C219571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9B21D4F9-D813-4E4F-A3E3-4F107BBA9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4DEC9723-DD9D-46D0-A2F5-241C76034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82979E29-0BC5-4E7B-99A9-47B6E3DDC7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5F769BCF-F673-4CFF-8A95-87A84F25B2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0AAD3DF5-7E6E-4407-B68B-38D6A7180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4113E7BF-10C7-4448-8E77-E13F7D157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057" name="Group 88">
            <a:extLst>
              <a:ext uri="{FF2B5EF4-FFF2-40B4-BE49-F238E27FC236}">
                <a16:creationId xmlns:a16="http://schemas.microsoft.com/office/drawing/2014/main" id="{A45A5D64-394A-4ABB-938B-187FE288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6DA75D72-CB63-467A-B30B-407ECBAFE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72EF1374-F5FE-4D95-8998-6219AB8D9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F9189B74-0722-49CD-B74C-828181E22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BFD4E0E1-0114-47F7-84AA-DDE8D9AF1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C16F5C4C-7D4C-49ED-B130-1F398AB83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D308A7F6-F8C6-42AE-971E-CB028A9C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306C015B-8BC9-4594-9D06-8521B4A64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8A8EBD12-7A6A-45F8-B659-E43EF19B2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819856B3-6DAB-4B2F-9E37-5081209E4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949D6AD6-7E14-477A-BEA1-DE6386908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9C284209-3117-4AAD-B8F6-A9816FB77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29E1D2FF-07FA-46E2-8D64-F666BBFC9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058" name="Rectangle 102">
            <a:extLst>
              <a:ext uri="{FF2B5EF4-FFF2-40B4-BE49-F238E27FC236}">
                <a16:creationId xmlns:a16="http://schemas.microsoft.com/office/drawing/2014/main" id="{D927AF5C-4415-4C75-96FF-D34E2CF73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9" name="Freeform 11">
            <a:extLst>
              <a:ext uri="{FF2B5EF4-FFF2-40B4-BE49-F238E27FC236}">
                <a16:creationId xmlns:a16="http://schemas.microsoft.com/office/drawing/2014/main" id="{DCCE0A12-FB20-4549-A76B-194AB069C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D5C941-E6D9-4C22-B287-52AD5FDF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B696-CD29-47DE-A6C6-D9F7878B6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6964" y="1935890"/>
            <a:ext cx="4802188" cy="387075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17:32	And David said to Saul, Let no man's heart fail because of him; thy servant will go and fight with this Philistine. 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 17:33	And Saul said to David, Thou art not able to go against this Philistine to fight with him: for thou [art but] a youth, and he a man of war from his youth. 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 17:34	And David said unto Saul, Thy servant kept his father's sheep, and there came </a:t>
            </a:r>
            <a:r>
              <a:rPr lang="en-US" sz="1300" b="1" dirty="0"/>
              <a:t>a lion</a:t>
            </a:r>
            <a:r>
              <a:rPr lang="en-US" sz="1300" dirty="0"/>
              <a:t>, and </a:t>
            </a:r>
            <a:r>
              <a:rPr lang="en-US" sz="1300" b="1" dirty="0"/>
              <a:t>a bear</a:t>
            </a:r>
            <a:r>
              <a:rPr lang="en-US" sz="1300" dirty="0"/>
              <a:t>, and took a lamb out of the flock: 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 17:35	And I went out after him, and </a:t>
            </a:r>
            <a:r>
              <a:rPr lang="en-US" sz="1300" b="1" dirty="0"/>
              <a:t>smote </a:t>
            </a:r>
            <a:r>
              <a:rPr lang="en-US" sz="1300" dirty="0"/>
              <a:t>him, and delivered [it] out of his mouth: and when he arose against me, I caught [him</a:t>
            </a:r>
            <a:r>
              <a:rPr lang="en-US" sz="1300" b="1" dirty="0"/>
              <a:t>] by his beard</a:t>
            </a:r>
            <a:r>
              <a:rPr lang="en-US" sz="1300" dirty="0"/>
              <a:t>, and smote him, and slew him. 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 17:36	Thy servant slew </a:t>
            </a:r>
            <a:r>
              <a:rPr lang="en-US" sz="1300" b="1" dirty="0"/>
              <a:t>both the lion and the bear</a:t>
            </a:r>
            <a:r>
              <a:rPr lang="en-US" sz="1300" dirty="0"/>
              <a:t>: and this uncircumcised Philistine shall be </a:t>
            </a:r>
            <a:r>
              <a:rPr lang="en-US" sz="1300" b="1" dirty="0"/>
              <a:t>as</a:t>
            </a:r>
            <a:r>
              <a:rPr lang="en-US" sz="1300" dirty="0"/>
              <a:t> one of them, seeing he hath defied the armies of the living God.  </a:t>
            </a:r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2050" name="Picture 2" descr="Image result for david kills lion and bear">
            <a:extLst>
              <a:ext uri="{FF2B5EF4-FFF2-40B4-BE49-F238E27FC236}">
                <a16:creationId xmlns:a16="http://schemas.microsoft.com/office/drawing/2014/main" id="{5C6B0263-D893-4D65-B54D-51076703532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9" r="1" b="15687"/>
          <a:stretch/>
        </p:blipFill>
        <p:spPr bwMode="auto">
          <a:xfrm>
            <a:off x="6930167" y="141472"/>
            <a:ext cx="5234609" cy="320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david kills a bear">
            <a:extLst>
              <a:ext uri="{FF2B5EF4-FFF2-40B4-BE49-F238E27FC236}">
                <a16:creationId xmlns:a16="http://schemas.microsoft.com/office/drawing/2014/main" id="{C871E224-7FD9-47DA-B5EC-F6974FF7C2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 r="-4" b="-4"/>
          <a:stretch/>
        </p:blipFill>
        <p:spPr bwMode="auto">
          <a:xfrm>
            <a:off x="6842556" y="3520939"/>
            <a:ext cx="5311209" cy="320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99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4982-1B2F-4382-9F66-8E7F5E64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183" y="548695"/>
            <a:ext cx="8911687" cy="1280890"/>
          </a:xfrm>
        </p:spPr>
        <p:txBody>
          <a:bodyPr/>
          <a:lstStyle/>
          <a:p>
            <a:r>
              <a:rPr lang="en-CA" dirty="0"/>
              <a:t>Natural and Spiritual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9D52D-7BC8-486B-BF56-A7103EFA9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363" y="1640264"/>
            <a:ext cx="10392249" cy="427095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u="sng" dirty="0"/>
              <a:t>Natural</a:t>
            </a:r>
            <a:r>
              <a:rPr lang="en-CA" b="1" dirty="0"/>
              <a:t>		</a:t>
            </a:r>
            <a:r>
              <a:rPr lang="en-CA" dirty="0"/>
              <a:t>								</a:t>
            </a:r>
            <a:r>
              <a:rPr lang="en-CA" b="1" u="sng" dirty="0"/>
              <a:t>Spiritual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		Lion												</a:t>
            </a:r>
          </a:p>
          <a:p>
            <a:pPr marL="0" indent="0">
              <a:buNone/>
            </a:pPr>
            <a:r>
              <a:rPr lang="en-CA" dirty="0"/>
              <a:t>																																					</a:t>
            </a:r>
          </a:p>
          <a:p>
            <a:pPr marL="0" indent="0">
              <a:buNone/>
            </a:pPr>
            <a:r>
              <a:rPr lang="en-CA" dirty="0"/>
              <a:t>  </a:t>
            </a:r>
          </a:p>
          <a:p>
            <a:pPr marL="0" indent="0">
              <a:buNone/>
            </a:pPr>
            <a:r>
              <a:rPr lang="en-CA" dirty="0"/>
              <a:t>					Bear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CCC34343-4F51-418D-BBAC-4D85AF4FD0E0}"/>
              </a:ext>
            </a:extLst>
          </p:cNvPr>
          <p:cNvSpPr/>
          <p:nvPr/>
        </p:nvSpPr>
        <p:spPr>
          <a:xfrm>
            <a:off x="4600280" y="2526384"/>
            <a:ext cx="1772240" cy="174395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03DE7C34-E4F0-4D57-9CDF-0C30A203E8A6}"/>
              </a:ext>
            </a:extLst>
          </p:cNvPr>
          <p:cNvSpPr txBox="1"/>
          <p:nvPr/>
        </p:nvSpPr>
        <p:spPr>
          <a:xfrm>
            <a:off x="8258405" y="3217413"/>
            <a:ext cx="1027506" cy="361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Goliath</a:t>
            </a:r>
            <a:endParaRPr lang="en-C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25E810ED-073A-4896-8B47-73D0504557C3}"/>
              </a:ext>
            </a:extLst>
          </p:cNvPr>
          <p:cNvSpPr txBox="1"/>
          <p:nvPr/>
        </p:nvSpPr>
        <p:spPr>
          <a:xfrm>
            <a:off x="6454364" y="3187221"/>
            <a:ext cx="1027506" cy="361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/>
              <a:t>“as</a:t>
            </a:r>
            <a:r>
              <a:rPr lang="en-CA" dirty="0"/>
              <a:t>” </a:t>
            </a:r>
            <a:endParaRPr lang="en-C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0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41901B5-54FD-4B44-A07E-D651282DF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11549-1827-49FB-A71C-419F82CE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61818"/>
            <a:ext cx="9712998" cy="1280890"/>
          </a:xfrm>
        </p:spPr>
        <p:txBody>
          <a:bodyPr>
            <a:normAutofit/>
          </a:bodyPr>
          <a:lstStyle/>
          <a:p>
            <a:r>
              <a:rPr lang="en-CA" dirty="0"/>
              <a:t>1Samuel 17 and Daniel 2,7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27405D71-C37E-449D-A61C-11064F76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6C97661C-87C2-4FD2-AE84-0FA740CF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C90F7B-C37D-447D-85EB-CCD428F0AB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910265"/>
              </p:ext>
            </p:extLst>
          </p:nvPr>
        </p:nvGraphicFramePr>
        <p:xfrm>
          <a:off x="1794897" y="2381825"/>
          <a:ext cx="8987404" cy="333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675">
                  <a:extLst>
                    <a:ext uri="{9D8B030D-6E8A-4147-A177-3AD203B41FA5}">
                      <a16:colId xmlns:a16="http://schemas.microsoft.com/office/drawing/2014/main" val="3960955126"/>
                    </a:ext>
                  </a:extLst>
                </a:gridCol>
                <a:gridCol w="4559729">
                  <a:extLst>
                    <a:ext uri="{9D8B030D-6E8A-4147-A177-3AD203B41FA5}">
                      <a16:colId xmlns:a16="http://schemas.microsoft.com/office/drawing/2014/main" val="340348558"/>
                    </a:ext>
                  </a:extLst>
                </a:gridCol>
              </a:tblGrid>
              <a:tr h="667252">
                <a:tc>
                  <a:txBody>
                    <a:bodyPr/>
                    <a:lstStyle/>
                    <a:p>
                      <a:r>
                        <a:rPr lang="en-CA" sz="3000"/>
                        <a:t>2 Samuel 17</a:t>
                      </a:r>
                    </a:p>
                  </a:txBody>
                  <a:tcPr marL="151648" marR="151648" marT="75824" marB="75824"/>
                </a:tc>
                <a:tc>
                  <a:txBody>
                    <a:bodyPr/>
                    <a:lstStyle/>
                    <a:p>
                      <a:r>
                        <a:rPr lang="en-CA" sz="3000"/>
                        <a:t>Daniel 2,7</a:t>
                      </a:r>
                    </a:p>
                  </a:txBody>
                  <a:tcPr marL="151648" marR="151648" marT="75824" marB="75824"/>
                </a:tc>
                <a:extLst>
                  <a:ext uri="{0D108BD9-81ED-4DB2-BD59-A6C34878D82A}">
                    <a16:rowId xmlns:a16="http://schemas.microsoft.com/office/drawing/2014/main" val="1220488186"/>
                  </a:ext>
                </a:extLst>
              </a:tr>
              <a:tr h="667252">
                <a:tc>
                  <a:txBody>
                    <a:bodyPr/>
                    <a:lstStyle/>
                    <a:p>
                      <a:r>
                        <a:rPr lang="en-CA" sz="3000"/>
                        <a:t>Lion</a:t>
                      </a:r>
                    </a:p>
                  </a:txBody>
                  <a:tcPr marL="151648" marR="151648" marT="75824" marB="75824"/>
                </a:tc>
                <a:tc>
                  <a:txBody>
                    <a:bodyPr/>
                    <a:lstStyle/>
                    <a:p>
                      <a:r>
                        <a:rPr lang="en-CA" sz="3000"/>
                        <a:t>Babylon</a:t>
                      </a:r>
                    </a:p>
                  </a:txBody>
                  <a:tcPr marL="151648" marR="151648" marT="75824" marB="75824"/>
                </a:tc>
                <a:extLst>
                  <a:ext uri="{0D108BD9-81ED-4DB2-BD59-A6C34878D82A}">
                    <a16:rowId xmlns:a16="http://schemas.microsoft.com/office/drawing/2014/main" val="4154753684"/>
                  </a:ext>
                </a:extLst>
              </a:tr>
              <a:tr h="667252">
                <a:tc>
                  <a:txBody>
                    <a:bodyPr/>
                    <a:lstStyle/>
                    <a:p>
                      <a:r>
                        <a:rPr lang="en-CA" sz="3000"/>
                        <a:t>Bear</a:t>
                      </a:r>
                    </a:p>
                  </a:txBody>
                  <a:tcPr marL="151648" marR="151648" marT="75824" marB="75824"/>
                </a:tc>
                <a:tc>
                  <a:txBody>
                    <a:bodyPr/>
                    <a:lstStyle/>
                    <a:p>
                      <a:r>
                        <a:rPr lang="en-CA" sz="3000"/>
                        <a:t>Medo-Persia</a:t>
                      </a:r>
                    </a:p>
                  </a:txBody>
                  <a:tcPr marL="151648" marR="151648" marT="75824" marB="75824"/>
                </a:tc>
                <a:extLst>
                  <a:ext uri="{0D108BD9-81ED-4DB2-BD59-A6C34878D82A}">
                    <a16:rowId xmlns:a16="http://schemas.microsoft.com/office/drawing/2014/main" val="3429214637"/>
                  </a:ext>
                </a:extLst>
              </a:tr>
              <a:tr h="667252">
                <a:tc>
                  <a:txBody>
                    <a:bodyPr/>
                    <a:lstStyle/>
                    <a:p>
                      <a:r>
                        <a:rPr lang="en-CA" sz="3000"/>
                        <a:t>Brass</a:t>
                      </a:r>
                    </a:p>
                  </a:txBody>
                  <a:tcPr marL="151648" marR="151648" marT="75824" marB="75824"/>
                </a:tc>
                <a:tc>
                  <a:txBody>
                    <a:bodyPr/>
                    <a:lstStyle/>
                    <a:p>
                      <a:r>
                        <a:rPr lang="en-CA" sz="3000"/>
                        <a:t>Greece</a:t>
                      </a:r>
                    </a:p>
                  </a:txBody>
                  <a:tcPr marL="151648" marR="151648" marT="75824" marB="75824"/>
                </a:tc>
                <a:extLst>
                  <a:ext uri="{0D108BD9-81ED-4DB2-BD59-A6C34878D82A}">
                    <a16:rowId xmlns:a16="http://schemas.microsoft.com/office/drawing/2014/main" val="137251013"/>
                  </a:ext>
                </a:extLst>
              </a:tr>
              <a:tr h="667252">
                <a:tc>
                  <a:txBody>
                    <a:bodyPr/>
                    <a:lstStyle/>
                    <a:p>
                      <a:r>
                        <a:rPr lang="en-CA" sz="3000"/>
                        <a:t>Iron</a:t>
                      </a:r>
                    </a:p>
                  </a:txBody>
                  <a:tcPr marL="151648" marR="151648" marT="75824" marB="75824"/>
                </a:tc>
                <a:tc>
                  <a:txBody>
                    <a:bodyPr/>
                    <a:lstStyle/>
                    <a:p>
                      <a:r>
                        <a:rPr lang="en-CA" sz="3000"/>
                        <a:t>Rome</a:t>
                      </a:r>
                    </a:p>
                  </a:txBody>
                  <a:tcPr marL="151648" marR="151648" marT="75824" marB="75824"/>
                </a:tc>
                <a:extLst>
                  <a:ext uri="{0D108BD9-81ED-4DB2-BD59-A6C34878D82A}">
                    <a16:rowId xmlns:a16="http://schemas.microsoft.com/office/drawing/2014/main" val="83207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39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3FD456BE-F905-48FA-8270-1057CAD4B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Image result for david kills lion and bear">
            <a:extLst>
              <a:ext uri="{FF2B5EF4-FFF2-40B4-BE49-F238E27FC236}">
                <a16:creationId xmlns:a16="http://schemas.microsoft.com/office/drawing/2014/main" id="{441BFB81-A291-4EC5-85BE-3FC8C699A0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5" b="12072"/>
          <a:stretch/>
        </p:blipFill>
        <p:spPr bwMode="auto">
          <a:xfrm>
            <a:off x="3190874" y="10"/>
            <a:ext cx="9001125" cy="6867134"/>
          </a:xfrm>
          <a:custGeom>
            <a:avLst/>
            <a:gdLst/>
            <a:ahLst/>
            <a:cxnLst/>
            <a:rect l="l" t="t" r="r" b="b"/>
            <a:pathLst>
              <a:path w="9001125" h="6867144">
                <a:moveTo>
                  <a:pt x="1707470" y="0"/>
                </a:moveTo>
                <a:lnTo>
                  <a:pt x="9001125" y="0"/>
                </a:lnTo>
                <a:lnTo>
                  <a:pt x="9001125" y="6867144"/>
                </a:lnTo>
                <a:lnTo>
                  <a:pt x="0" y="6867144"/>
                </a:lnTo>
                <a:lnTo>
                  <a:pt x="0" y="6858000"/>
                </a:lnTo>
                <a:lnTo>
                  <a:pt x="129960" y="6858000"/>
                </a:lnTo>
                <a:cubicBezTo>
                  <a:pt x="1702712" y="6858000"/>
                  <a:pt x="1702712" y="6858000"/>
                  <a:pt x="1702712" y="6858000"/>
                </a:cubicBezTo>
                <a:cubicBezTo>
                  <a:pt x="4933488" y="3626507"/>
                  <a:pt x="4933488" y="3626507"/>
                  <a:pt x="4933488" y="3626507"/>
                </a:cubicBezTo>
                <a:cubicBezTo>
                  <a:pt x="5042925" y="3517045"/>
                  <a:pt x="5042925" y="3336196"/>
                  <a:pt x="4933488" y="3226734"/>
                </a:cubicBezTo>
                <a:cubicBezTo>
                  <a:pt x="1707470" y="0"/>
                  <a:pt x="1707470" y="0"/>
                  <a:pt x="170747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head statue of daniel 2">
            <a:extLst>
              <a:ext uri="{FF2B5EF4-FFF2-40B4-BE49-F238E27FC236}">
                <a16:creationId xmlns:a16="http://schemas.microsoft.com/office/drawing/2014/main" id="{3B9CB78E-09D9-45CF-AAA3-80C3B38648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048" b="-1"/>
          <a:stretch/>
        </p:blipFill>
        <p:spPr bwMode="auto">
          <a:xfrm>
            <a:off x="3371" y="9144"/>
            <a:ext cx="8035837" cy="6858000"/>
          </a:xfrm>
          <a:custGeom>
            <a:avLst/>
            <a:gdLst/>
            <a:ahLst/>
            <a:cxnLst/>
            <a:rect l="l" t="t" r="r" b="b"/>
            <a:pathLst>
              <a:path w="8035837" h="6858000">
                <a:moveTo>
                  <a:pt x="0" y="0"/>
                </a:moveTo>
                <a:lnTo>
                  <a:pt x="291486" y="0"/>
                </a:lnTo>
                <a:cubicBezTo>
                  <a:pt x="1316728" y="0"/>
                  <a:pt x="2743152" y="0"/>
                  <a:pt x="4727743" y="0"/>
                </a:cubicBezTo>
                <a:cubicBezTo>
                  <a:pt x="4727743" y="0"/>
                  <a:pt x="4727743" y="0"/>
                  <a:pt x="7953760" y="3226734"/>
                </a:cubicBezTo>
                <a:cubicBezTo>
                  <a:pt x="8063197" y="3336196"/>
                  <a:pt x="8063197" y="3517045"/>
                  <a:pt x="7953760" y="3626507"/>
                </a:cubicBezTo>
                <a:cubicBezTo>
                  <a:pt x="7953760" y="3626507"/>
                  <a:pt x="7953760" y="3626507"/>
                  <a:pt x="4722984" y="6858000"/>
                </a:cubicBezTo>
                <a:cubicBezTo>
                  <a:pt x="4722984" y="6858000"/>
                  <a:pt x="4722984" y="6858000"/>
                  <a:pt x="487269" y="6858000"/>
                </a:cubicBez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04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320B936-E5F4-4F95-812F-B040DB918D81}"/>
              </a:ext>
            </a:extLst>
          </p:cNvPr>
          <p:cNvSpPr/>
          <p:nvPr/>
        </p:nvSpPr>
        <p:spPr>
          <a:xfrm>
            <a:off x="5105400" y="1628775"/>
            <a:ext cx="1114425" cy="134302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2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1FD99D-C806-47F9-8BF8-BB74FB79668D}"/>
              </a:ext>
            </a:extLst>
          </p:cNvPr>
          <p:cNvCxnSpPr>
            <a:cxnSpLocks/>
          </p:cNvCxnSpPr>
          <p:nvPr/>
        </p:nvCxnSpPr>
        <p:spPr>
          <a:xfrm>
            <a:off x="5686425" y="2971800"/>
            <a:ext cx="0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49CC8E-5225-4AB9-951B-BAFB1E78BE53}"/>
              </a:ext>
            </a:extLst>
          </p:cNvPr>
          <p:cNvCxnSpPr/>
          <p:nvPr/>
        </p:nvCxnSpPr>
        <p:spPr>
          <a:xfrm>
            <a:off x="4552949" y="371475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C1B82E-07E4-42B5-AE79-C1C5F5A1BD1D}"/>
              </a:ext>
            </a:extLst>
          </p:cNvPr>
          <p:cNvCxnSpPr>
            <a:cxnSpLocks/>
          </p:cNvCxnSpPr>
          <p:nvPr/>
        </p:nvCxnSpPr>
        <p:spPr>
          <a:xfrm flipH="1">
            <a:off x="5105400" y="4400550"/>
            <a:ext cx="566740" cy="112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12DBFB-8EEF-4915-8B04-5258981C7020}"/>
              </a:ext>
            </a:extLst>
          </p:cNvPr>
          <p:cNvCxnSpPr>
            <a:cxnSpLocks/>
          </p:cNvCxnSpPr>
          <p:nvPr/>
        </p:nvCxnSpPr>
        <p:spPr>
          <a:xfrm>
            <a:off x="5691187" y="4386262"/>
            <a:ext cx="576263" cy="118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F51D8-B1C2-45DA-9D11-B1493CEB2456}"/>
              </a:ext>
            </a:extLst>
          </p:cNvPr>
          <p:cNvCxnSpPr/>
          <p:nvPr/>
        </p:nvCxnSpPr>
        <p:spPr>
          <a:xfrm>
            <a:off x="5105400" y="5529263"/>
            <a:ext cx="247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548949-C1B8-435F-9C0B-38C890E1B415}"/>
              </a:ext>
            </a:extLst>
          </p:cNvPr>
          <p:cNvCxnSpPr/>
          <p:nvPr/>
        </p:nvCxnSpPr>
        <p:spPr>
          <a:xfrm>
            <a:off x="6267450" y="5572125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24">
            <a:extLst>
              <a:ext uri="{FF2B5EF4-FFF2-40B4-BE49-F238E27FC236}">
                <a16:creationId xmlns:a16="http://schemas.microsoft.com/office/drawing/2014/main" id="{3A51EEE6-1AAD-4FE9-8DBF-558A56BB6FE7}"/>
              </a:ext>
            </a:extLst>
          </p:cNvPr>
          <p:cNvSpPr txBox="1"/>
          <p:nvPr/>
        </p:nvSpPr>
        <p:spPr>
          <a:xfrm>
            <a:off x="5227362" y="5558938"/>
            <a:ext cx="1150043" cy="3692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Collapses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728BC-EC5F-4E3D-8F5F-01A10A69F16F}"/>
              </a:ext>
            </a:extLst>
          </p:cNvPr>
          <p:cNvCxnSpPr>
            <a:cxnSpLocks/>
          </p:cNvCxnSpPr>
          <p:nvPr/>
        </p:nvCxnSpPr>
        <p:spPr>
          <a:xfrm flipV="1">
            <a:off x="7202421" y="4705339"/>
            <a:ext cx="685800" cy="5072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060C9A-4719-4151-867B-0DCDC71E23F8}"/>
              </a:ext>
            </a:extLst>
          </p:cNvPr>
          <p:cNvCxnSpPr/>
          <p:nvPr/>
        </p:nvCxnSpPr>
        <p:spPr>
          <a:xfrm flipV="1">
            <a:off x="7088530" y="4471218"/>
            <a:ext cx="733425" cy="5429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3A4B9E7-DE6A-4458-A0B2-52FE67E2FB1D}"/>
              </a:ext>
            </a:extLst>
          </p:cNvPr>
          <p:cNvSpPr/>
          <p:nvPr/>
        </p:nvSpPr>
        <p:spPr>
          <a:xfrm>
            <a:off x="6584199" y="5014143"/>
            <a:ext cx="482942" cy="50429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709E7D-99A6-4F83-8D4B-D3FBBFDC51D1}"/>
              </a:ext>
            </a:extLst>
          </p:cNvPr>
          <p:cNvSpPr txBox="1"/>
          <p:nvPr/>
        </p:nvSpPr>
        <p:spPr>
          <a:xfrm>
            <a:off x="2535221" y="2071834"/>
            <a:ext cx="123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Babylon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CD85D1-1748-4791-BB5F-C76E2836530F}"/>
              </a:ext>
            </a:extLst>
          </p:cNvPr>
          <p:cNvSpPr txBox="1"/>
          <p:nvPr/>
        </p:nvSpPr>
        <p:spPr>
          <a:xfrm>
            <a:off x="7136007" y="2079198"/>
            <a:ext cx="174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David</a:t>
            </a:r>
            <a:endParaRPr lang="en-C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E3FB72-D410-429A-AC86-ADC0CB68785B}"/>
              </a:ext>
            </a:extLst>
          </p:cNvPr>
          <p:cNvSpPr txBox="1"/>
          <p:nvPr/>
        </p:nvSpPr>
        <p:spPr>
          <a:xfrm>
            <a:off x="1981972" y="5344597"/>
            <a:ext cx="2177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Spiritual Babylon</a:t>
            </a:r>
            <a:endParaRPr lang="en-C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5D73DA-0BE8-48F2-9742-45C9A40274B4}"/>
              </a:ext>
            </a:extLst>
          </p:cNvPr>
          <p:cNvSpPr txBox="1"/>
          <p:nvPr/>
        </p:nvSpPr>
        <p:spPr>
          <a:xfrm>
            <a:off x="3596881" y="416280"/>
            <a:ext cx="4411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/>
              <a:t>Babylon</a:t>
            </a:r>
          </a:p>
          <a:p>
            <a:pPr algn="ctr"/>
            <a:r>
              <a:rPr lang="en-CA" sz="2400" b="1" dirty="0"/>
              <a:t>Destroyed from Head to toe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4F4B4F24-616E-46C2-B52D-5B2A031AD879}"/>
              </a:ext>
            </a:extLst>
          </p:cNvPr>
          <p:cNvSpPr/>
          <p:nvPr/>
        </p:nvSpPr>
        <p:spPr>
          <a:xfrm>
            <a:off x="6584199" y="2046929"/>
            <a:ext cx="482942" cy="50429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476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70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077" name="Group 84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078" name="Rectangle 98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9" name="Freeform 11">
            <a:extLst>
              <a:ext uri="{FF2B5EF4-FFF2-40B4-BE49-F238E27FC236}">
                <a16:creationId xmlns:a16="http://schemas.microsoft.com/office/drawing/2014/main" id="{664D6319-AE80-458F-A2C6-1F035126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D13BA9-3604-449F-839A-6DBE873A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The Instruments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9157-B4C8-48D0-A20A-CDFDF648E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111" y="207109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17:40	And he took </a:t>
            </a:r>
            <a:r>
              <a:rPr lang="en-US" sz="1600" b="1" dirty="0">
                <a:solidFill>
                  <a:srgbClr val="000000"/>
                </a:solidFill>
              </a:rPr>
              <a:t>his staff</a:t>
            </a:r>
            <a:r>
              <a:rPr lang="en-US" sz="1600" dirty="0">
                <a:solidFill>
                  <a:srgbClr val="000000"/>
                </a:solidFill>
              </a:rPr>
              <a:t> in his hand, and chose him five smooth </a:t>
            </a:r>
            <a:r>
              <a:rPr lang="en-US" sz="1600" b="1" dirty="0">
                <a:solidFill>
                  <a:srgbClr val="000000"/>
                </a:solidFill>
              </a:rPr>
              <a:t>stones</a:t>
            </a:r>
            <a:r>
              <a:rPr lang="en-US" sz="1600" dirty="0">
                <a:solidFill>
                  <a:srgbClr val="000000"/>
                </a:solidFill>
              </a:rPr>
              <a:t> out of the brook, and put them in a shepherd's bag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which he had, even in a scrip; and his sling [was] in his hand: and he drew near to the Philistine.  </a:t>
            </a: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A77BA8E1-F4EF-427A-970C-67F12387E0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23801" b="-1"/>
          <a:stretch/>
        </p:blipFill>
        <p:spPr bwMode="auto">
          <a:xfrm>
            <a:off x="5659120" y="-1"/>
            <a:ext cx="6519102" cy="686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79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Jesus the rock of age">
            <a:extLst>
              <a:ext uri="{FF2B5EF4-FFF2-40B4-BE49-F238E27FC236}">
                <a16:creationId xmlns:a16="http://schemas.microsoft.com/office/drawing/2014/main" id="{F20737CA-76B6-407F-A798-077237FF8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" y="0"/>
            <a:ext cx="5700558" cy="686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0EC1F228-9B92-45C8-92E0-ADECE178E7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23801" b="-1"/>
          <a:stretch/>
        </p:blipFill>
        <p:spPr bwMode="auto">
          <a:xfrm>
            <a:off x="5659120" y="-1"/>
            <a:ext cx="6519102" cy="686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47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320B936-E5F4-4F95-812F-B040DB918D81}"/>
              </a:ext>
            </a:extLst>
          </p:cNvPr>
          <p:cNvSpPr/>
          <p:nvPr/>
        </p:nvSpPr>
        <p:spPr>
          <a:xfrm>
            <a:off x="5105400" y="1628775"/>
            <a:ext cx="1114425" cy="134302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2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1FD99D-C806-47F9-8BF8-BB74FB79668D}"/>
              </a:ext>
            </a:extLst>
          </p:cNvPr>
          <p:cNvCxnSpPr>
            <a:cxnSpLocks/>
          </p:cNvCxnSpPr>
          <p:nvPr/>
        </p:nvCxnSpPr>
        <p:spPr>
          <a:xfrm>
            <a:off x="5686425" y="2971800"/>
            <a:ext cx="0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49CC8E-5225-4AB9-951B-BAFB1E78BE53}"/>
              </a:ext>
            </a:extLst>
          </p:cNvPr>
          <p:cNvCxnSpPr/>
          <p:nvPr/>
        </p:nvCxnSpPr>
        <p:spPr>
          <a:xfrm>
            <a:off x="4552949" y="371475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C1B82E-07E4-42B5-AE79-C1C5F5A1BD1D}"/>
              </a:ext>
            </a:extLst>
          </p:cNvPr>
          <p:cNvCxnSpPr>
            <a:cxnSpLocks/>
          </p:cNvCxnSpPr>
          <p:nvPr/>
        </p:nvCxnSpPr>
        <p:spPr>
          <a:xfrm flipH="1">
            <a:off x="5105400" y="4400550"/>
            <a:ext cx="566740" cy="112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12DBFB-8EEF-4915-8B04-5258981C7020}"/>
              </a:ext>
            </a:extLst>
          </p:cNvPr>
          <p:cNvCxnSpPr>
            <a:cxnSpLocks/>
          </p:cNvCxnSpPr>
          <p:nvPr/>
        </p:nvCxnSpPr>
        <p:spPr>
          <a:xfrm>
            <a:off x="5691187" y="4386262"/>
            <a:ext cx="576263" cy="118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F51D8-B1C2-45DA-9D11-B1493CEB2456}"/>
              </a:ext>
            </a:extLst>
          </p:cNvPr>
          <p:cNvCxnSpPr/>
          <p:nvPr/>
        </p:nvCxnSpPr>
        <p:spPr>
          <a:xfrm>
            <a:off x="5105400" y="5529263"/>
            <a:ext cx="247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548949-C1B8-435F-9C0B-38C890E1B415}"/>
              </a:ext>
            </a:extLst>
          </p:cNvPr>
          <p:cNvCxnSpPr/>
          <p:nvPr/>
        </p:nvCxnSpPr>
        <p:spPr>
          <a:xfrm>
            <a:off x="6267450" y="5572125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3A4B9E7-DE6A-4458-A0B2-52FE67E2FB1D}"/>
              </a:ext>
            </a:extLst>
          </p:cNvPr>
          <p:cNvSpPr/>
          <p:nvPr/>
        </p:nvSpPr>
        <p:spPr>
          <a:xfrm>
            <a:off x="4177928" y="3534464"/>
            <a:ext cx="316758" cy="3605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709E7D-99A6-4F83-8D4B-D3FBBFDC51D1}"/>
              </a:ext>
            </a:extLst>
          </p:cNvPr>
          <p:cNvSpPr txBox="1"/>
          <p:nvPr/>
        </p:nvSpPr>
        <p:spPr>
          <a:xfrm>
            <a:off x="2231600" y="3525703"/>
            <a:ext cx="1235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Stone to destroy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CD85D1-1748-4791-BB5F-C76E2836530F}"/>
              </a:ext>
            </a:extLst>
          </p:cNvPr>
          <p:cNvSpPr txBox="1"/>
          <p:nvPr/>
        </p:nvSpPr>
        <p:spPr>
          <a:xfrm>
            <a:off x="8119716" y="3525703"/>
            <a:ext cx="174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Staff to </a:t>
            </a:r>
            <a:r>
              <a:rPr lang="fr-CA" dirty="0" err="1"/>
              <a:t>save</a:t>
            </a:r>
            <a:endParaRPr lang="en-CA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7B2D7F-3FBC-491D-9280-14140A625229}"/>
              </a:ext>
            </a:extLst>
          </p:cNvPr>
          <p:cNvCxnSpPr/>
          <p:nvPr/>
        </p:nvCxnSpPr>
        <p:spPr>
          <a:xfrm>
            <a:off x="6828835" y="2698423"/>
            <a:ext cx="0" cy="25574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E102A9D2-AE6A-4EB4-ACCE-942E6DFDB7A8}"/>
              </a:ext>
            </a:extLst>
          </p:cNvPr>
          <p:cNvSpPr/>
          <p:nvPr/>
        </p:nvSpPr>
        <p:spPr>
          <a:xfrm rot="20123147">
            <a:off x="6759257" y="2034410"/>
            <a:ext cx="1718989" cy="765182"/>
          </a:xfrm>
          <a:prstGeom prst="arc">
            <a:avLst>
              <a:gd name="adj1" fmla="val 10831252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845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320B936-E5F4-4F95-812F-B040DB918D81}"/>
              </a:ext>
            </a:extLst>
          </p:cNvPr>
          <p:cNvSpPr/>
          <p:nvPr/>
        </p:nvSpPr>
        <p:spPr>
          <a:xfrm>
            <a:off x="5105400" y="1628775"/>
            <a:ext cx="1114425" cy="134302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2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1FD99D-C806-47F9-8BF8-BB74FB79668D}"/>
              </a:ext>
            </a:extLst>
          </p:cNvPr>
          <p:cNvCxnSpPr>
            <a:cxnSpLocks/>
          </p:cNvCxnSpPr>
          <p:nvPr/>
        </p:nvCxnSpPr>
        <p:spPr>
          <a:xfrm>
            <a:off x="5686425" y="2971800"/>
            <a:ext cx="0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49CC8E-5225-4AB9-951B-BAFB1E78BE53}"/>
              </a:ext>
            </a:extLst>
          </p:cNvPr>
          <p:cNvCxnSpPr/>
          <p:nvPr/>
        </p:nvCxnSpPr>
        <p:spPr>
          <a:xfrm>
            <a:off x="4552949" y="371475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C1B82E-07E4-42B5-AE79-C1C5F5A1BD1D}"/>
              </a:ext>
            </a:extLst>
          </p:cNvPr>
          <p:cNvCxnSpPr>
            <a:cxnSpLocks/>
          </p:cNvCxnSpPr>
          <p:nvPr/>
        </p:nvCxnSpPr>
        <p:spPr>
          <a:xfrm flipH="1">
            <a:off x="5105400" y="4400550"/>
            <a:ext cx="566740" cy="112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12DBFB-8EEF-4915-8B04-5258981C7020}"/>
              </a:ext>
            </a:extLst>
          </p:cNvPr>
          <p:cNvCxnSpPr>
            <a:cxnSpLocks/>
          </p:cNvCxnSpPr>
          <p:nvPr/>
        </p:nvCxnSpPr>
        <p:spPr>
          <a:xfrm>
            <a:off x="5691187" y="4386262"/>
            <a:ext cx="576263" cy="118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F51D8-B1C2-45DA-9D11-B1493CEB2456}"/>
              </a:ext>
            </a:extLst>
          </p:cNvPr>
          <p:cNvCxnSpPr/>
          <p:nvPr/>
        </p:nvCxnSpPr>
        <p:spPr>
          <a:xfrm>
            <a:off x="5105400" y="5529263"/>
            <a:ext cx="247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548949-C1B8-435F-9C0B-38C890E1B415}"/>
              </a:ext>
            </a:extLst>
          </p:cNvPr>
          <p:cNvCxnSpPr/>
          <p:nvPr/>
        </p:nvCxnSpPr>
        <p:spPr>
          <a:xfrm>
            <a:off x="6267450" y="5572125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24">
            <a:extLst>
              <a:ext uri="{FF2B5EF4-FFF2-40B4-BE49-F238E27FC236}">
                <a16:creationId xmlns:a16="http://schemas.microsoft.com/office/drawing/2014/main" id="{3A51EEE6-1AAD-4FE9-8DBF-558A56BB6FE7}"/>
              </a:ext>
            </a:extLst>
          </p:cNvPr>
          <p:cNvSpPr txBox="1"/>
          <p:nvPr/>
        </p:nvSpPr>
        <p:spPr>
          <a:xfrm>
            <a:off x="7620736" y="4360909"/>
            <a:ext cx="4351300" cy="22944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 in the Hand of God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Christ  </a:t>
            </a:r>
            <a:r>
              <a:rPr lang="fr-CA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Stone will do a </a:t>
            </a:r>
            <a:r>
              <a:rPr lang="fr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fr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destruction and of </a:t>
            </a:r>
            <a:r>
              <a:rPr lang="fr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redemption</a:t>
            </a:r>
            <a:endParaRPr lang="fr-CA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Stone = </a:t>
            </a:r>
            <a:r>
              <a:rPr lang="fr-CA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Priests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CA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Levites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This movement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728BC-EC5F-4E3D-8F5F-01A10A69F16F}"/>
              </a:ext>
            </a:extLst>
          </p:cNvPr>
          <p:cNvCxnSpPr>
            <a:cxnSpLocks/>
          </p:cNvCxnSpPr>
          <p:nvPr/>
        </p:nvCxnSpPr>
        <p:spPr>
          <a:xfrm flipV="1">
            <a:off x="7202421" y="4705339"/>
            <a:ext cx="685800" cy="5072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060C9A-4719-4151-867B-0DCDC71E23F8}"/>
              </a:ext>
            </a:extLst>
          </p:cNvPr>
          <p:cNvCxnSpPr/>
          <p:nvPr/>
        </p:nvCxnSpPr>
        <p:spPr>
          <a:xfrm flipV="1">
            <a:off x="7088530" y="4471218"/>
            <a:ext cx="733425" cy="5429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3A4B9E7-DE6A-4458-A0B2-52FE67E2FB1D}"/>
              </a:ext>
            </a:extLst>
          </p:cNvPr>
          <p:cNvSpPr/>
          <p:nvPr/>
        </p:nvSpPr>
        <p:spPr>
          <a:xfrm>
            <a:off x="6581494" y="5014143"/>
            <a:ext cx="482942" cy="50429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C91469-355D-4003-B49E-22B97919B7D0}"/>
              </a:ext>
            </a:extLst>
          </p:cNvPr>
          <p:cNvSpPr txBox="1"/>
          <p:nvPr/>
        </p:nvSpPr>
        <p:spPr>
          <a:xfrm>
            <a:off x="4364953" y="615911"/>
            <a:ext cx="2837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/>
              <a:t>The Stone</a:t>
            </a:r>
            <a:endParaRPr lang="en-CA" sz="3200" b="1" dirty="0"/>
          </a:p>
        </p:txBody>
      </p:sp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69E1B14F-8852-40E1-80B2-76FEC8185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00475" y="4360909"/>
            <a:ext cx="507207" cy="50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7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5266D9-7534-4975-8FC7-98358332DADA}"/>
              </a:ext>
            </a:extLst>
          </p:cNvPr>
          <p:cNvSpPr txBox="1"/>
          <p:nvPr/>
        </p:nvSpPr>
        <p:spPr>
          <a:xfrm>
            <a:off x="4836901" y="600964"/>
            <a:ext cx="2837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/>
              <a:t>The Stone</a:t>
            </a:r>
            <a:endParaRPr lang="en-CA" sz="3200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4FA178-7420-490A-9E7B-F1C14C65FF2D}"/>
              </a:ext>
            </a:extLst>
          </p:cNvPr>
          <p:cNvCxnSpPr/>
          <p:nvPr/>
        </p:nvCxnSpPr>
        <p:spPr>
          <a:xfrm>
            <a:off x="3114136" y="4192438"/>
            <a:ext cx="710816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56E57C-54DC-42AA-8B80-CB2087822623}"/>
              </a:ext>
            </a:extLst>
          </p:cNvPr>
          <p:cNvCxnSpPr/>
          <p:nvPr/>
        </p:nvCxnSpPr>
        <p:spPr>
          <a:xfrm>
            <a:off x="3114136" y="2967487"/>
            <a:ext cx="0" cy="12249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A23CE0-CA19-4E95-8784-994EF27789AF}"/>
              </a:ext>
            </a:extLst>
          </p:cNvPr>
          <p:cNvCxnSpPr/>
          <p:nvPr/>
        </p:nvCxnSpPr>
        <p:spPr>
          <a:xfrm>
            <a:off x="6570453" y="2968925"/>
            <a:ext cx="0" cy="12249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A3F3D4-789B-43C0-9431-F9B6450FEB6C}"/>
              </a:ext>
            </a:extLst>
          </p:cNvPr>
          <p:cNvCxnSpPr/>
          <p:nvPr/>
        </p:nvCxnSpPr>
        <p:spPr>
          <a:xfrm>
            <a:off x="10222302" y="2967487"/>
            <a:ext cx="0" cy="12249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99DD81-A92C-4DBD-8B10-B92EFD9D26FD}"/>
              </a:ext>
            </a:extLst>
          </p:cNvPr>
          <p:cNvSpPr txBox="1"/>
          <p:nvPr/>
        </p:nvSpPr>
        <p:spPr>
          <a:xfrm>
            <a:off x="2729788" y="2480897"/>
            <a:ext cx="76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2019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302026-5EE1-4175-A3CE-B3BD40CB6082}"/>
              </a:ext>
            </a:extLst>
          </p:cNvPr>
          <p:cNvSpPr txBox="1"/>
          <p:nvPr/>
        </p:nvSpPr>
        <p:spPr>
          <a:xfrm>
            <a:off x="9837954" y="2503269"/>
            <a:ext cx="634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SL</a:t>
            </a:r>
            <a:endParaRPr lang="en-C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E9FDAD-ECB5-4806-8D15-5475539BBA4F}"/>
              </a:ext>
            </a:extLst>
          </p:cNvPr>
          <p:cNvSpPr txBox="1"/>
          <p:nvPr/>
        </p:nvSpPr>
        <p:spPr>
          <a:xfrm>
            <a:off x="6186105" y="2358229"/>
            <a:ext cx="76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2021</a:t>
            </a:r>
            <a:endParaRPr lang="en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ACB88D-85C3-44A4-9656-60859DA3D7D7}"/>
              </a:ext>
            </a:extLst>
          </p:cNvPr>
          <p:cNvSpPr txBox="1"/>
          <p:nvPr/>
        </p:nvSpPr>
        <p:spPr>
          <a:xfrm>
            <a:off x="3948257" y="3105834"/>
            <a:ext cx="1414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/>
              <a:t>Priests</a:t>
            </a:r>
            <a:r>
              <a:rPr lang="fr-CA" dirty="0"/>
              <a:t> </a:t>
            </a:r>
            <a:r>
              <a:rPr lang="fr-CA" dirty="0" err="1"/>
              <a:t>succesfully</a:t>
            </a:r>
            <a:r>
              <a:rPr lang="fr-CA" dirty="0"/>
              <a:t> </a:t>
            </a:r>
            <a:r>
              <a:rPr lang="fr-CA" dirty="0" err="1"/>
              <a:t>Harvested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0C07C3-FB3A-49F0-8613-C45DDAF9965F}"/>
              </a:ext>
            </a:extLst>
          </p:cNvPr>
          <p:cNvSpPr txBox="1"/>
          <p:nvPr/>
        </p:nvSpPr>
        <p:spPr>
          <a:xfrm>
            <a:off x="7778635" y="3105833"/>
            <a:ext cx="160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/>
              <a:t>Levites</a:t>
            </a:r>
            <a:r>
              <a:rPr lang="fr-CA" dirty="0"/>
              <a:t> </a:t>
            </a:r>
            <a:r>
              <a:rPr lang="fr-CA" dirty="0" err="1"/>
              <a:t>succesfully</a:t>
            </a:r>
            <a:r>
              <a:rPr lang="fr-CA" dirty="0"/>
              <a:t> </a:t>
            </a:r>
            <a:r>
              <a:rPr lang="fr-CA" dirty="0" err="1"/>
              <a:t>Harvested</a:t>
            </a:r>
            <a:endParaRPr lang="en-CA" dirty="0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5DE4908B-A480-4483-82A0-EEE72471248A}"/>
              </a:ext>
            </a:extLst>
          </p:cNvPr>
          <p:cNvSpPr/>
          <p:nvPr/>
        </p:nvSpPr>
        <p:spPr>
          <a:xfrm>
            <a:off x="9980831" y="4462052"/>
            <a:ext cx="482942" cy="50429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C237EA-268F-43CA-AF43-0E3B0DCD2192}"/>
              </a:ext>
            </a:extLst>
          </p:cNvPr>
          <p:cNvSpPr txBox="1"/>
          <p:nvPr/>
        </p:nvSpPr>
        <p:spPr>
          <a:xfrm>
            <a:off x="9515294" y="5112449"/>
            <a:ext cx="165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Stone </a:t>
            </a:r>
            <a:r>
              <a:rPr lang="fr-CA" dirty="0" err="1"/>
              <a:t>fully</a:t>
            </a:r>
            <a:r>
              <a:rPr lang="fr-CA" dirty="0"/>
              <a:t> </a:t>
            </a:r>
            <a:r>
              <a:rPr lang="fr-CA" dirty="0" err="1"/>
              <a:t>formed</a:t>
            </a:r>
            <a:r>
              <a:rPr lang="fr-CA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054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70F7-2D7A-41E5-A76B-5797BEFA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DB4B9-7CD5-4A11-B7AE-6C3BFCAF14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b="1" dirty="0"/>
              <a:t>Daniel 2</a:t>
            </a:r>
          </a:p>
        </p:txBody>
      </p:sp>
    </p:spTree>
    <p:extLst>
      <p:ext uri="{BB962C8B-B14F-4D97-AF65-F5344CB8AC3E}">
        <p14:creationId xmlns:p14="http://schemas.microsoft.com/office/powerpoint/2010/main" val="989559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1BFA-E2C1-4FEF-91B0-DC512C06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90" y="624109"/>
            <a:ext cx="9892121" cy="1479993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The chaff and the Wheat</a:t>
            </a:r>
            <a:br>
              <a:rPr lang="en-CA" dirty="0"/>
            </a:br>
            <a:r>
              <a:rPr lang="en-CA" sz="1600" dirty="0">
                <a:solidFill>
                  <a:schemeClr val="tx1"/>
                </a:solidFill>
              </a:rPr>
              <a:t>2: 35 Then was the iron, the clay, the brass, the silver, and the gold, broken to pieces together, </a:t>
            </a:r>
            <a:r>
              <a:rPr lang="en-CA" sz="1600" b="1" dirty="0">
                <a:solidFill>
                  <a:schemeClr val="tx1"/>
                </a:solidFill>
              </a:rPr>
              <a:t>and became like the chaff of the summer </a:t>
            </a:r>
            <a:r>
              <a:rPr lang="en-CA" sz="1600" b="1" dirty="0" err="1">
                <a:solidFill>
                  <a:schemeClr val="tx1"/>
                </a:solidFill>
              </a:rPr>
              <a:t>threshingfloors</a:t>
            </a:r>
            <a:r>
              <a:rPr lang="en-CA" sz="1600" b="1" dirty="0">
                <a:solidFill>
                  <a:schemeClr val="tx1"/>
                </a:solidFill>
              </a:rPr>
              <a:t>; and the wind carried them away, that no place was found for them</a:t>
            </a:r>
            <a:r>
              <a:rPr lang="en-CA" sz="1600" dirty="0">
                <a:solidFill>
                  <a:schemeClr val="tx1"/>
                </a:solidFill>
              </a:rPr>
              <a:t>: and the stone that smote the image became a great mountain, and filled the whole earth. </a:t>
            </a:r>
          </a:p>
        </p:txBody>
      </p:sp>
      <p:pic>
        <p:nvPicPr>
          <p:cNvPr id="1026" name="Picture 2" descr="Image result for Wheat vs Chaff">
            <a:extLst>
              <a:ext uri="{FF2B5EF4-FFF2-40B4-BE49-F238E27FC236}">
                <a16:creationId xmlns:a16="http://schemas.microsoft.com/office/drawing/2014/main" id="{BFC5A62B-DC25-452A-AFA3-4D7A276F7F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67" y="2381251"/>
            <a:ext cx="4875081" cy="3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haff Wind">
            <a:extLst>
              <a:ext uri="{FF2B5EF4-FFF2-40B4-BE49-F238E27FC236}">
                <a16:creationId xmlns:a16="http://schemas.microsoft.com/office/drawing/2014/main" id="{0719E942-9B5C-42E6-833B-C2BDC306AA9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121" y="2381251"/>
            <a:ext cx="4603879" cy="398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05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david and goliath images">
            <a:extLst>
              <a:ext uri="{FF2B5EF4-FFF2-40B4-BE49-F238E27FC236}">
                <a16:creationId xmlns:a16="http://schemas.microsoft.com/office/drawing/2014/main" id="{6081FF0E-3C91-4649-8A71-75D306BAB0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3" r="1" b="1"/>
          <a:stretch/>
        </p:blipFill>
        <p:spPr bwMode="auto">
          <a:xfrm>
            <a:off x="20" y="10"/>
            <a:ext cx="610038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tatue in Daniel 2">
            <a:extLst>
              <a:ext uri="{FF2B5EF4-FFF2-40B4-BE49-F238E27FC236}">
                <a16:creationId xmlns:a16="http://schemas.microsoft.com/office/drawing/2014/main" id="{DA2ECC48-1B9F-4B7D-9B9E-15EBFF4B2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4" r="15280" b="-2"/>
          <a:stretch/>
        </p:blipFill>
        <p:spPr bwMode="auto">
          <a:xfrm>
            <a:off x="6100403" y="0"/>
            <a:ext cx="6091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40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517C-1A35-44D5-B825-8F224CA1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37" y="557311"/>
            <a:ext cx="7145866" cy="778933"/>
          </a:xfrm>
        </p:spPr>
        <p:txBody>
          <a:bodyPr anchor="ctr">
            <a:norm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Daniel 2: 44-45 / 2:34-35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11CE3-3891-41B8-B346-5B2C34A3C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549711" cy="387922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CA" sz="1100" b="1" dirty="0">
                <a:solidFill>
                  <a:schemeClr val="tx1"/>
                </a:solidFill>
              </a:rPr>
              <a:t>V.44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dirty="0">
                <a:solidFill>
                  <a:schemeClr val="accent4">
                    <a:lumMod val="50000"/>
                  </a:schemeClr>
                </a:solidFill>
              </a:rPr>
              <a:t>God of Heaven</a:t>
            </a:r>
            <a:r>
              <a:rPr lang="en-US" sz="1100" dirty="0">
                <a:solidFill>
                  <a:schemeClr val="tx1"/>
                </a:solidFill>
              </a:rPr>
              <a:t>		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Kingdom</a:t>
            </a:r>
            <a:r>
              <a:rPr lang="en-US" sz="1100" dirty="0">
                <a:solidFill>
                  <a:schemeClr val="tx1"/>
                </a:solidFill>
              </a:rPr>
              <a:t>		</a:t>
            </a:r>
            <a:r>
              <a:rPr lang="en-US" sz="1100" b="1" dirty="0">
                <a:solidFill>
                  <a:srgbClr val="C00000"/>
                </a:solidFill>
              </a:rPr>
              <a:t>break in pieces</a:t>
            </a:r>
            <a:r>
              <a:rPr lang="en-US" sz="1100" dirty="0">
                <a:solidFill>
                  <a:schemeClr val="tx1"/>
                </a:solidFill>
              </a:rPr>
              <a:t>	    </a:t>
            </a:r>
            <a:r>
              <a:rPr lang="en-US" sz="1100" b="1" dirty="0">
                <a:solidFill>
                  <a:schemeClr val="tx1"/>
                </a:solidFill>
              </a:rPr>
              <a:t>these kingdoms (these Kings)</a:t>
            </a:r>
            <a:endParaRPr lang="en-CA" sz="11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100" dirty="0">
                <a:solidFill>
                  <a:schemeClr val="tx1"/>
                </a:solidFill>
              </a:rPr>
              <a:t>									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dirty="0">
                <a:solidFill>
                  <a:schemeClr val="tx1"/>
                </a:solidFill>
              </a:rPr>
              <a:t>V.45</a:t>
            </a:r>
            <a:r>
              <a:rPr lang="en-US" sz="1100" dirty="0">
                <a:solidFill>
                  <a:schemeClr val="tx1"/>
                </a:solidFill>
              </a:rPr>
              <a:t>					</a:t>
            </a:r>
            <a:endParaRPr lang="en-CA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dirty="0">
                <a:solidFill>
                  <a:schemeClr val="accent4">
                    <a:lumMod val="50000"/>
                  </a:schemeClr>
                </a:solidFill>
              </a:rPr>
              <a:t>Cut out without </a:t>
            </a:r>
            <a:r>
              <a:rPr lang="en-US" sz="1100" dirty="0">
                <a:solidFill>
                  <a:schemeClr val="tx1"/>
                </a:solidFill>
              </a:rPr>
              <a:t>		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stone	</a:t>
            </a:r>
            <a:r>
              <a:rPr lang="en-US" sz="1100" dirty="0">
                <a:solidFill>
                  <a:schemeClr val="tx1"/>
                </a:solidFill>
              </a:rPr>
              <a:t>		</a:t>
            </a:r>
            <a:r>
              <a:rPr lang="en-US" sz="1100" b="1" dirty="0">
                <a:solidFill>
                  <a:srgbClr val="C00000"/>
                </a:solidFill>
              </a:rPr>
              <a:t>brake in pieces</a:t>
            </a:r>
            <a:r>
              <a:rPr lang="en-US" sz="1100" dirty="0">
                <a:solidFill>
                  <a:schemeClr val="tx1"/>
                </a:solidFill>
              </a:rPr>
              <a:t>	    </a:t>
            </a:r>
            <a:r>
              <a:rPr lang="en-US" sz="1100" b="1" dirty="0">
                <a:solidFill>
                  <a:schemeClr val="tx1"/>
                </a:solidFill>
              </a:rPr>
              <a:t>iron, brass, clay, silver, gold</a:t>
            </a:r>
            <a:endParaRPr lang="en-CA" sz="11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dirty="0">
                <a:solidFill>
                  <a:schemeClr val="accent4">
                    <a:lumMod val="50000"/>
                  </a:schemeClr>
                </a:solidFill>
              </a:rPr>
              <a:t>Hands</a:t>
            </a:r>
            <a:endParaRPr lang="en-CA" sz="11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1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dirty="0">
                <a:solidFill>
                  <a:schemeClr val="tx1"/>
                </a:solidFill>
              </a:rPr>
              <a:t>V.34-35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dirty="0">
                <a:solidFill>
                  <a:schemeClr val="accent4">
                    <a:lumMod val="50000"/>
                  </a:schemeClr>
                </a:solidFill>
              </a:rPr>
              <a:t>Cut without hands</a:t>
            </a:r>
            <a:r>
              <a:rPr lang="en-US" sz="1100" dirty="0">
                <a:solidFill>
                  <a:schemeClr val="tx1"/>
                </a:solidFill>
              </a:rPr>
              <a:t>	         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stone	</a:t>
            </a:r>
            <a:r>
              <a:rPr lang="en-US" sz="1100" b="1" dirty="0">
                <a:solidFill>
                  <a:srgbClr val="C00000"/>
                </a:solidFill>
              </a:rPr>
              <a:t>               broken to pieces together   </a:t>
            </a:r>
            <a:r>
              <a:rPr lang="en-US" sz="1100" b="1" dirty="0">
                <a:solidFill>
                  <a:schemeClr val="tx1"/>
                </a:solidFill>
              </a:rPr>
              <a:t>iron and clay, brass, silver and gold </a:t>
            </a:r>
            <a:r>
              <a:rPr lang="en-US" sz="1100" dirty="0">
                <a:solidFill>
                  <a:schemeClr val="tx1"/>
                </a:solidFill>
              </a:rPr>
              <a:t>														</a:t>
            </a:r>
            <a:endParaRPr lang="en-CA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100" dirty="0">
                <a:solidFill>
                  <a:schemeClr val="tx1"/>
                </a:solidFill>
              </a:rPr>
              <a:t>						 </a:t>
            </a:r>
            <a:endParaRPr lang="en-CA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CA" sz="1100" dirty="0">
              <a:solidFill>
                <a:schemeClr val="tx1"/>
              </a:solidFill>
            </a:endParaRPr>
          </a:p>
        </p:txBody>
      </p:sp>
      <p:pic>
        <p:nvPicPr>
          <p:cNvPr id="8" name="Picture 2" descr="Statue in Daniel 2">
            <a:extLst>
              <a:ext uri="{FF2B5EF4-FFF2-40B4-BE49-F238E27FC236}">
                <a16:creationId xmlns:a16="http://schemas.microsoft.com/office/drawing/2014/main" id="{D07B64B8-3EDC-405A-9D14-31C1DECF4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4" r="15280" b="-2"/>
          <a:stretch/>
        </p:blipFill>
        <p:spPr bwMode="auto">
          <a:xfrm>
            <a:off x="8341359" y="0"/>
            <a:ext cx="3850641" cy="676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2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320B936-E5F4-4F95-812F-B040DB918D81}"/>
              </a:ext>
            </a:extLst>
          </p:cNvPr>
          <p:cNvSpPr/>
          <p:nvPr/>
        </p:nvSpPr>
        <p:spPr>
          <a:xfrm>
            <a:off x="5105400" y="1628775"/>
            <a:ext cx="1114425" cy="134302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2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1FD99D-C806-47F9-8BF8-BB74FB79668D}"/>
              </a:ext>
            </a:extLst>
          </p:cNvPr>
          <p:cNvCxnSpPr>
            <a:cxnSpLocks/>
          </p:cNvCxnSpPr>
          <p:nvPr/>
        </p:nvCxnSpPr>
        <p:spPr>
          <a:xfrm>
            <a:off x="5686425" y="2971800"/>
            <a:ext cx="0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49CC8E-5225-4AB9-951B-BAFB1E78BE53}"/>
              </a:ext>
            </a:extLst>
          </p:cNvPr>
          <p:cNvCxnSpPr/>
          <p:nvPr/>
        </p:nvCxnSpPr>
        <p:spPr>
          <a:xfrm>
            <a:off x="4552949" y="371475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C1B82E-07E4-42B5-AE79-C1C5F5A1BD1D}"/>
              </a:ext>
            </a:extLst>
          </p:cNvPr>
          <p:cNvCxnSpPr>
            <a:cxnSpLocks/>
          </p:cNvCxnSpPr>
          <p:nvPr/>
        </p:nvCxnSpPr>
        <p:spPr>
          <a:xfrm flipH="1">
            <a:off x="5105400" y="4400550"/>
            <a:ext cx="566740" cy="112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12DBFB-8EEF-4915-8B04-5258981C7020}"/>
              </a:ext>
            </a:extLst>
          </p:cNvPr>
          <p:cNvCxnSpPr>
            <a:cxnSpLocks/>
          </p:cNvCxnSpPr>
          <p:nvPr/>
        </p:nvCxnSpPr>
        <p:spPr>
          <a:xfrm>
            <a:off x="5691187" y="4386262"/>
            <a:ext cx="576263" cy="118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F51D8-B1C2-45DA-9D11-B1493CEB2456}"/>
              </a:ext>
            </a:extLst>
          </p:cNvPr>
          <p:cNvCxnSpPr/>
          <p:nvPr/>
        </p:nvCxnSpPr>
        <p:spPr>
          <a:xfrm>
            <a:off x="5105400" y="5529263"/>
            <a:ext cx="247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548949-C1B8-435F-9C0B-38C890E1B415}"/>
              </a:ext>
            </a:extLst>
          </p:cNvPr>
          <p:cNvCxnSpPr/>
          <p:nvPr/>
        </p:nvCxnSpPr>
        <p:spPr>
          <a:xfrm>
            <a:off x="6267450" y="5572125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24">
            <a:extLst>
              <a:ext uri="{FF2B5EF4-FFF2-40B4-BE49-F238E27FC236}">
                <a16:creationId xmlns:a16="http://schemas.microsoft.com/office/drawing/2014/main" id="{3A51EEE6-1AAD-4FE9-8DBF-558A56BB6FE7}"/>
              </a:ext>
            </a:extLst>
          </p:cNvPr>
          <p:cNvSpPr txBox="1"/>
          <p:nvPr/>
        </p:nvSpPr>
        <p:spPr>
          <a:xfrm>
            <a:off x="4184912" y="5586413"/>
            <a:ext cx="2903605" cy="7271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CA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fr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hole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Image </a:t>
            </a:r>
            <a:r>
              <a:rPr lang="fr-CA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Collapses </a:t>
            </a:r>
            <a:r>
              <a:rPr lang="fr-CA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Just </a:t>
            </a:r>
            <a:r>
              <a:rPr lang="fr-CA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CA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Feet</a:t>
            </a:r>
            <a:r>
              <a:rPr lang="fr-CA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728BC-EC5F-4E3D-8F5F-01A10A69F16F}"/>
              </a:ext>
            </a:extLst>
          </p:cNvPr>
          <p:cNvCxnSpPr>
            <a:cxnSpLocks/>
          </p:cNvCxnSpPr>
          <p:nvPr/>
        </p:nvCxnSpPr>
        <p:spPr>
          <a:xfrm flipV="1">
            <a:off x="7202421" y="4705339"/>
            <a:ext cx="685800" cy="5072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060C9A-4719-4151-867B-0DCDC71E23F8}"/>
              </a:ext>
            </a:extLst>
          </p:cNvPr>
          <p:cNvCxnSpPr/>
          <p:nvPr/>
        </p:nvCxnSpPr>
        <p:spPr>
          <a:xfrm flipV="1">
            <a:off x="7088530" y="4471218"/>
            <a:ext cx="733425" cy="5429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3A4B9E7-DE6A-4458-A0B2-52FE67E2FB1D}"/>
              </a:ext>
            </a:extLst>
          </p:cNvPr>
          <p:cNvSpPr/>
          <p:nvPr/>
        </p:nvSpPr>
        <p:spPr>
          <a:xfrm>
            <a:off x="6584199" y="5014143"/>
            <a:ext cx="482942" cy="50429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709E7D-99A6-4F83-8D4B-D3FBBFDC51D1}"/>
              </a:ext>
            </a:extLst>
          </p:cNvPr>
          <p:cNvSpPr txBox="1"/>
          <p:nvPr/>
        </p:nvSpPr>
        <p:spPr>
          <a:xfrm>
            <a:off x="2535221" y="2071834"/>
            <a:ext cx="123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Babylon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CD85D1-1748-4791-BB5F-C76E2836530F}"/>
              </a:ext>
            </a:extLst>
          </p:cNvPr>
          <p:cNvSpPr txBox="1"/>
          <p:nvPr/>
        </p:nvSpPr>
        <p:spPr>
          <a:xfrm>
            <a:off x="2441149" y="3530084"/>
            <a:ext cx="174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Medo</a:t>
            </a:r>
            <a:r>
              <a:rPr lang="fr-CA" dirty="0"/>
              <a:t> </a:t>
            </a:r>
            <a:r>
              <a:rPr lang="fr-CA" dirty="0" err="1"/>
              <a:t>Persia</a:t>
            </a:r>
            <a:endParaRPr lang="en-C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B9CF15-0A76-440C-BB1F-A915E1D3D62D}"/>
              </a:ext>
            </a:extLst>
          </p:cNvPr>
          <p:cNvSpPr txBox="1"/>
          <p:nvPr/>
        </p:nvSpPr>
        <p:spPr>
          <a:xfrm>
            <a:off x="2441149" y="4031218"/>
            <a:ext cx="124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Greece</a:t>
            </a:r>
            <a:endParaRPr lang="en-C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E3FB72-D410-429A-AC86-ADC0CB68785B}"/>
              </a:ext>
            </a:extLst>
          </p:cNvPr>
          <p:cNvSpPr txBox="1"/>
          <p:nvPr/>
        </p:nvSpPr>
        <p:spPr>
          <a:xfrm>
            <a:off x="2441149" y="5014143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Rome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531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47C1-BACE-48E8-A069-2EFF8D66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554" y="615988"/>
            <a:ext cx="7145866" cy="778933"/>
          </a:xfrm>
        </p:spPr>
        <p:txBody>
          <a:bodyPr anchor="ctr">
            <a:normAutofit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Daniel 7: 11-12 And Revelation 17:5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4786-7075-48A1-AA0A-69151FD0A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3109" y="2553684"/>
            <a:ext cx="5322499" cy="957268"/>
          </a:xfrm>
        </p:spPr>
        <p:txBody>
          <a:bodyPr>
            <a:norm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Papal Rome = Mystery Babylon = Spiritual Babylon</a:t>
            </a:r>
          </a:p>
          <a:p>
            <a:endParaRPr lang="en-CA" dirty="0">
              <a:solidFill>
                <a:srgbClr val="FE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586EB-0C01-4346-9219-1384FC54EDA1}"/>
              </a:ext>
            </a:extLst>
          </p:cNvPr>
          <p:cNvSpPr txBox="1"/>
          <p:nvPr/>
        </p:nvSpPr>
        <p:spPr>
          <a:xfrm>
            <a:off x="1384207" y="2338716"/>
            <a:ext cx="26140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Babylon 	Lion</a:t>
            </a:r>
          </a:p>
          <a:p>
            <a:endParaRPr lang="en-CA" b="1" dirty="0"/>
          </a:p>
          <a:p>
            <a:r>
              <a:rPr lang="en-US" b="1" dirty="0"/>
              <a:t>MP		       Bear			</a:t>
            </a:r>
            <a:endParaRPr lang="en-CA" b="1" dirty="0"/>
          </a:p>
          <a:p>
            <a:r>
              <a:rPr lang="en-US" b="1" dirty="0"/>
              <a:t>Greece		Leopard</a:t>
            </a:r>
          </a:p>
          <a:p>
            <a:endParaRPr lang="en-CA" b="1" dirty="0"/>
          </a:p>
          <a:p>
            <a:r>
              <a:rPr lang="en-US" b="1" dirty="0"/>
              <a:t>Pag. Rome	Dreadful 			beast</a:t>
            </a:r>
          </a:p>
          <a:p>
            <a:endParaRPr lang="en-CA" b="1" dirty="0"/>
          </a:p>
          <a:p>
            <a:r>
              <a:rPr lang="en-US" b="1" dirty="0" err="1"/>
              <a:t>Pap.Rome</a:t>
            </a:r>
            <a:r>
              <a:rPr lang="en-US" b="1" dirty="0"/>
              <a:t>	Little horn</a:t>
            </a:r>
            <a:endParaRPr lang="en-CA" b="1" dirty="0"/>
          </a:p>
          <a:p>
            <a:endParaRPr lang="en-CA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7B4B1DBD-3B7E-49B7-83B0-8B209A9EB560}"/>
              </a:ext>
            </a:extLst>
          </p:cNvPr>
          <p:cNvSpPr/>
          <p:nvPr/>
        </p:nvSpPr>
        <p:spPr>
          <a:xfrm>
            <a:off x="4018893" y="2414227"/>
            <a:ext cx="263950" cy="2988297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9B6EBA-C8D7-4ABC-9638-43182947BE92}"/>
              </a:ext>
            </a:extLst>
          </p:cNvPr>
          <p:cNvSpPr txBox="1"/>
          <p:nvPr/>
        </p:nvSpPr>
        <p:spPr>
          <a:xfrm>
            <a:off x="4358639" y="3739098"/>
            <a:ext cx="3329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FF0000"/>
                </a:solidFill>
              </a:rPr>
              <a:t>Dominion taken, life prolonged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D8211A-0B85-4EED-9429-D05EFB779864}"/>
              </a:ext>
            </a:extLst>
          </p:cNvPr>
          <p:cNvSpPr txBox="1"/>
          <p:nvPr/>
        </p:nvSpPr>
        <p:spPr>
          <a:xfrm>
            <a:off x="1587260" y="1846053"/>
            <a:ext cx="1880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>
                <a:solidFill>
                  <a:schemeClr val="accent1"/>
                </a:solidFill>
              </a:rPr>
              <a:t>Daniel 7:11-12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B94234-FABA-4421-B578-3B2B4A91EBB1}"/>
              </a:ext>
            </a:extLst>
          </p:cNvPr>
          <p:cNvSpPr txBox="1"/>
          <p:nvPr/>
        </p:nvSpPr>
        <p:spPr>
          <a:xfrm>
            <a:off x="8330240" y="1819027"/>
            <a:ext cx="1880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>
                <a:solidFill>
                  <a:schemeClr val="accent1"/>
                </a:solidFill>
              </a:rPr>
              <a:t>Revelation 17:5</a:t>
            </a:r>
          </a:p>
        </p:txBody>
      </p:sp>
    </p:spTree>
    <p:extLst>
      <p:ext uri="{BB962C8B-B14F-4D97-AF65-F5344CB8AC3E}">
        <p14:creationId xmlns:p14="http://schemas.microsoft.com/office/powerpoint/2010/main" val="302400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320B936-E5F4-4F95-812F-B040DB918D81}"/>
              </a:ext>
            </a:extLst>
          </p:cNvPr>
          <p:cNvSpPr/>
          <p:nvPr/>
        </p:nvSpPr>
        <p:spPr>
          <a:xfrm>
            <a:off x="3601050" y="1528762"/>
            <a:ext cx="1114425" cy="134302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2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1FD99D-C806-47F9-8BF8-BB74FB79668D}"/>
              </a:ext>
            </a:extLst>
          </p:cNvPr>
          <p:cNvCxnSpPr>
            <a:cxnSpLocks/>
          </p:cNvCxnSpPr>
          <p:nvPr/>
        </p:nvCxnSpPr>
        <p:spPr>
          <a:xfrm>
            <a:off x="4198031" y="2898407"/>
            <a:ext cx="0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49CC8E-5225-4AB9-951B-BAFB1E78BE53}"/>
              </a:ext>
            </a:extLst>
          </p:cNvPr>
          <p:cNvCxnSpPr/>
          <p:nvPr/>
        </p:nvCxnSpPr>
        <p:spPr>
          <a:xfrm>
            <a:off x="3133724" y="342359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C1B82E-07E4-42B5-AE79-C1C5F5A1BD1D}"/>
              </a:ext>
            </a:extLst>
          </p:cNvPr>
          <p:cNvCxnSpPr>
            <a:cxnSpLocks/>
          </p:cNvCxnSpPr>
          <p:nvPr/>
        </p:nvCxnSpPr>
        <p:spPr>
          <a:xfrm flipH="1">
            <a:off x="3606667" y="4327157"/>
            <a:ext cx="566740" cy="112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12DBFB-8EEF-4915-8B04-5258981C7020}"/>
              </a:ext>
            </a:extLst>
          </p:cNvPr>
          <p:cNvCxnSpPr>
            <a:cxnSpLocks/>
          </p:cNvCxnSpPr>
          <p:nvPr/>
        </p:nvCxnSpPr>
        <p:spPr>
          <a:xfrm>
            <a:off x="4201355" y="4339685"/>
            <a:ext cx="576263" cy="118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F51D8-B1C2-45DA-9D11-B1493CEB2456}"/>
              </a:ext>
            </a:extLst>
          </p:cNvPr>
          <p:cNvCxnSpPr/>
          <p:nvPr/>
        </p:nvCxnSpPr>
        <p:spPr>
          <a:xfrm>
            <a:off x="3601050" y="5455870"/>
            <a:ext cx="247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548949-C1B8-435F-9C0B-38C890E1B415}"/>
              </a:ext>
            </a:extLst>
          </p:cNvPr>
          <p:cNvCxnSpPr>
            <a:cxnSpLocks/>
          </p:cNvCxnSpPr>
          <p:nvPr/>
        </p:nvCxnSpPr>
        <p:spPr>
          <a:xfrm flipV="1">
            <a:off x="4760755" y="5525547"/>
            <a:ext cx="23379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1709E7D-99A6-4F83-8D4B-D3FBBFDC51D1}"/>
              </a:ext>
            </a:extLst>
          </p:cNvPr>
          <p:cNvSpPr txBox="1"/>
          <p:nvPr/>
        </p:nvSpPr>
        <p:spPr>
          <a:xfrm>
            <a:off x="6477000" y="1754834"/>
            <a:ext cx="123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Babylon</a:t>
            </a:r>
            <a:endParaRPr lang="en-C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E3FB72-D410-429A-AC86-ADC0CB68785B}"/>
              </a:ext>
            </a:extLst>
          </p:cNvPr>
          <p:cNvSpPr txBox="1"/>
          <p:nvPr/>
        </p:nvSpPr>
        <p:spPr>
          <a:xfrm>
            <a:off x="1894326" y="438234"/>
            <a:ext cx="4511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/>
              <a:t>King of the </a:t>
            </a:r>
            <a:r>
              <a:rPr lang="fr-CA" sz="3200" b="1" dirty="0" err="1"/>
              <a:t>North’s</a:t>
            </a:r>
            <a:r>
              <a:rPr lang="fr-CA" sz="3200" b="1" dirty="0"/>
              <a:t> </a:t>
            </a:r>
            <a:r>
              <a:rPr lang="fr-CA" sz="3200" b="1" dirty="0" err="1"/>
              <a:t>Kingdom</a:t>
            </a:r>
            <a:endParaRPr lang="en-CA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2AF353-2B0A-4A74-A07A-239D04D9E0EF}"/>
              </a:ext>
            </a:extLst>
          </p:cNvPr>
          <p:cNvSpPr txBox="1"/>
          <p:nvPr/>
        </p:nvSpPr>
        <p:spPr>
          <a:xfrm>
            <a:off x="5545484" y="174795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Gold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F871AD-1BD7-4834-880A-045D9D87DC60}"/>
              </a:ext>
            </a:extLst>
          </p:cNvPr>
          <p:cNvSpPr txBox="1"/>
          <p:nvPr/>
        </p:nvSpPr>
        <p:spPr>
          <a:xfrm>
            <a:off x="7570002" y="1772169"/>
            <a:ext cx="2045279" cy="368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Church + State</a:t>
            </a:r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FE7267-8275-4B48-95B9-F98F2FEC4DD2}"/>
              </a:ext>
            </a:extLst>
          </p:cNvPr>
          <p:cNvSpPr txBox="1"/>
          <p:nvPr/>
        </p:nvSpPr>
        <p:spPr>
          <a:xfrm>
            <a:off x="5421895" y="322657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Silver</a:t>
            </a:r>
            <a:endParaRPr lang="en-C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976B2E-CE58-4DC9-BC4E-70BEAC250A5F}"/>
              </a:ext>
            </a:extLst>
          </p:cNvPr>
          <p:cNvSpPr txBox="1"/>
          <p:nvPr/>
        </p:nvSpPr>
        <p:spPr>
          <a:xfrm>
            <a:off x="6468082" y="3235856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M- P</a:t>
            </a:r>
            <a:endParaRPr lang="en-C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9612C7-F253-4207-8D7C-A06E65B0CF6F}"/>
              </a:ext>
            </a:extLst>
          </p:cNvPr>
          <p:cNvSpPr txBox="1"/>
          <p:nvPr/>
        </p:nvSpPr>
        <p:spPr>
          <a:xfrm>
            <a:off x="7587289" y="3235856"/>
            <a:ext cx="2045279" cy="368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Dual Parts</a:t>
            </a:r>
            <a:endParaRPr lang="en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86D2DA-346E-40E5-B669-CA397610A712}"/>
              </a:ext>
            </a:extLst>
          </p:cNvPr>
          <p:cNvSpPr txBox="1"/>
          <p:nvPr/>
        </p:nvSpPr>
        <p:spPr>
          <a:xfrm>
            <a:off x="5377418" y="395660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Brass</a:t>
            </a:r>
            <a:endParaRPr lang="en-C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E915C3-1251-4F62-A545-6F928F4E3A76}"/>
              </a:ext>
            </a:extLst>
          </p:cNvPr>
          <p:cNvSpPr txBox="1"/>
          <p:nvPr/>
        </p:nvSpPr>
        <p:spPr>
          <a:xfrm>
            <a:off x="6284640" y="3957049"/>
            <a:ext cx="1128883" cy="368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Greece</a:t>
            </a:r>
            <a:endParaRPr lang="en-C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DA1047-3200-4908-B710-B0110F2714E3}"/>
              </a:ext>
            </a:extLst>
          </p:cNvPr>
          <p:cNvSpPr txBox="1"/>
          <p:nvPr/>
        </p:nvSpPr>
        <p:spPr>
          <a:xfrm>
            <a:off x="7477186" y="3985698"/>
            <a:ext cx="264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Rules the whole </a:t>
            </a:r>
            <a:r>
              <a:rPr lang="fr-CA" dirty="0" err="1"/>
              <a:t>earth</a:t>
            </a:r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B05477-E6B4-4083-95A7-BF91E8066C94}"/>
              </a:ext>
            </a:extLst>
          </p:cNvPr>
          <p:cNvSpPr txBox="1"/>
          <p:nvPr/>
        </p:nvSpPr>
        <p:spPr>
          <a:xfrm>
            <a:off x="5377418" y="4686142"/>
            <a:ext cx="657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Iron</a:t>
            </a:r>
            <a:endParaRPr lang="en-C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2F7669-A526-48CF-874E-F5B43A56FB54}"/>
              </a:ext>
            </a:extLst>
          </p:cNvPr>
          <p:cNvSpPr txBox="1"/>
          <p:nvPr/>
        </p:nvSpPr>
        <p:spPr>
          <a:xfrm>
            <a:off x="5382909" y="5287980"/>
            <a:ext cx="901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Iron</a:t>
            </a:r>
            <a:r>
              <a:rPr lang="fr-CA" dirty="0"/>
              <a:t> + </a:t>
            </a:r>
            <a:r>
              <a:rPr lang="fr-CA" dirty="0" err="1"/>
              <a:t>clay</a:t>
            </a:r>
            <a:endParaRPr lang="en-C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9C73C8-D686-41DE-881D-62ACF68CBCD7}"/>
              </a:ext>
            </a:extLst>
          </p:cNvPr>
          <p:cNvSpPr txBox="1"/>
          <p:nvPr/>
        </p:nvSpPr>
        <p:spPr>
          <a:xfrm>
            <a:off x="6370094" y="4656028"/>
            <a:ext cx="95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Pagan Rome</a:t>
            </a:r>
            <a:endParaRPr lang="en-CA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0E1AF0-525D-477C-8BDD-4C150DF19E7A}"/>
              </a:ext>
            </a:extLst>
          </p:cNvPr>
          <p:cNvSpPr txBox="1"/>
          <p:nvPr/>
        </p:nvSpPr>
        <p:spPr>
          <a:xfrm>
            <a:off x="6370094" y="5309724"/>
            <a:ext cx="859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Papal Rome</a:t>
            </a:r>
            <a:endParaRPr lang="en-CA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18C1D3-063D-48C1-8BB2-01AF620A0A47}"/>
              </a:ext>
            </a:extLst>
          </p:cNvPr>
          <p:cNvSpPr txBox="1"/>
          <p:nvPr/>
        </p:nvSpPr>
        <p:spPr>
          <a:xfrm>
            <a:off x="7539936" y="4747950"/>
            <a:ext cx="2705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Strong Nation, </a:t>
            </a:r>
            <a:r>
              <a:rPr lang="fr-CA" dirty="0" err="1"/>
              <a:t>Singular</a:t>
            </a:r>
            <a:endParaRPr lang="en-CA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CE27C1-C772-4158-8DA6-AB3CF5A56EFA}"/>
              </a:ext>
            </a:extLst>
          </p:cNvPr>
          <p:cNvSpPr txBox="1"/>
          <p:nvPr/>
        </p:nvSpPr>
        <p:spPr>
          <a:xfrm>
            <a:off x="7412016" y="5437187"/>
            <a:ext cx="408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Church + State, Spiritual Babylon</a:t>
            </a:r>
            <a:endParaRPr lang="en-CA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FA212B-7121-4F8B-8AA1-163994CBBEBB}"/>
              </a:ext>
            </a:extLst>
          </p:cNvPr>
          <p:cNvCxnSpPr/>
          <p:nvPr/>
        </p:nvCxnSpPr>
        <p:spPr>
          <a:xfrm>
            <a:off x="9389097" y="1998483"/>
            <a:ext cx="18759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47420DA-3032-4F3E-8E32-89ABAC389B5C}"/>
              </a:ext>
            </a:extLst>
          </p:cNvPr>
          <p:cNvCxnSpPr/>
          <p:nvPr/>
        </p:nvCxnSpPr>
        <p:spPr>
          <a:xfrm>
            <a:off x="11265031" y="1989499"/>
            <a:ext cx="0" cy="3817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FCFB78F-E5F5-47B4-9324-42ED98843B0B}"/>
              </a:ext>
            </a:extLst>
          </p:cNvPr>
          <p:cNvCxnSpPr/>
          <p:nvPr/>
        </p:nvCxnSpPr>
        <p:spPr>
          <a:xfrm>
            <a:off x="8955464" y="3423590"/>
            <a:ext cx="2309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EFD22C3-329A-453E-A6BD-BEDF55A176EA}"/>
              </a:ext>
            </a:extLst>
          </p:cNvPr>
          <p:cNvCxnSpPr>
            <a:stCxn id="22" idx="3"/>
          </p:cNvCxnSpPr>
          <p:nvPr/>
        </p:nvCxnSpPr>
        <p:spPr>
          <a:xfrm>
            <a:off x="10121628" y="4170364"/>
            <a:ext cx="1143403" cy="5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7C1AC79-0451-42A2-915A-2BA6F48A4787}"/>
              </a:ext>
            </a:extLst>
          </p:cNvPr>
          <p:cNvCxnSpPr>
            <a:stCxn id="27" idx="3"/>
          </p:cNvCxnSpPr>
          <p:nvPr/>
        </p:nvCxnSpPr>
        <p:spPr>
          <a:xfrm flipV="1">
            <a:off x="10245332" y="4917137"/>
            <a:ext cx="1019698" cy="15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803C33F-1FC3-445D-922A-970AF0F34B80}"/>
              </a:ext>
            </a:extLst>
          </p:cNvPr>
          <p:cNvCxnSpPr/>
          <p:nvPr/>
        </p:nvCxnSpPr>
        <p:spPr>
          <a:xfrm>
            <a:off x="11116157" y="5689158"/>
            <a:ext cx="1242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7443680-76CD-44B9-A2DD-10C304A96CDF}"/>
              </a:ext>
            </a:extLst>
          </p:cNvPr>
          <p:cNvSpPr txBox="1"/>
          <p:nvPr/>
        </p:nvSpPr>
        <p:spPr>
          <a:xfrm>
            <a:off x="10603326" y="5821985"/>
            <a:ext cx="1323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End of the World</a:t>
            </a:r>
            <a:endParaRPr lang="en-CA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D71C52-7C00-4F6A-AA88-F95B79BCDA43}"/>
              </a:ext>
            </a:extLst>
          </p:cNvPr>
          <p:cNvSpPr txBox="1"/>
          <p:nvPr/>
        </p:nvSpPr>
        <p:spPr>
          <a:xfrm>
            <a:off x="11298342" y="185935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</a:rPr>
              <a:t>USA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4DA1510-C981-4D1F-9A0A-E6C8CDD8A76F}"/>
              </a:ext>
            </a:extLst>
          </p:cNvPr>
          <p:cNvSpPr txBox="1"/>
          <p:nvPr/>
        </p:nvSpPr>
        <p:spPr>
          <a:xfrm>
            <a:off x="11298342" y="331084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</a:rPr>
              <a:t>USA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3A193DA-CF88-4567-B564-0999D412A6C6}"/>
              </a:ext>
            </a:extLst>
          </p:cNvPr>
          <p:cNvSpPr txBox="1"/>
          <p:nvPr/>
        </p:nvSpPr>
        <p:spPr>
          <a:xfrm>
            <a:off x="11309595" y="405761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</a:rPr>
              <a:t>USA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06E840-E36D-4590-A902-19C2427DB1AE}"/>
              </a:ext>
            </a:extLst>
          </p:cNvPr>
          <p:cNvSpPr txBox="1"/>
          <p:nvPr/>
        </p:nvSpPr>
        <p:spPr>
          <a:xfrm>
            <a:off x="11289657" y="522161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</a:rPr>
              <a:t>USA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3B04A0-F23B-47E1-BF16-97487DC9F765}"/>
              </a:ext>
            </a:extLst>
          </p:cNvPr>
          <p:cNvSpPr txBox="1"/>
          <p:nvPr/>
        </p:nvSpPr>
        <p:spPr>
          <a:xfrm>
            <a:off x="11279494" y="471644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</a:rPr>
              <a:t>USA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0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100B-DBA6-422C-A134-1E5C3D15F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602" y="935646"/>
            <a:ext cx="3181597" cy="3841735"/>
          </a:xfrm>
        </p:spPr>
        <p:txBody>
          <a:bodyPr>
            <a:normAutofit/>
          </a:bodyPr>
          <a:lstStyle/>
          <a:p>
            <a:r>
              <a:rPr lang="en-CA" sz="4400">
                <a:latin typeface="Brush Script MT" panose="03060802040406070304" pitchFamily="66" charset="0"/>
              </a:rPr>
              <a:t>Kids’ Prophecy Corner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497F8-7FC8-4C28-BAB7-F83869477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4602" y="4777379"/>
            <a:ext cx="3181598" cy="1126283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latin typeface="Comic Sans MS" panose="030F0702030302020204" pitchFamily="66" charset="0"/>
              </a:rPr>
              <a:t>David and Goliath</a:t>
            </a:r>
          </a:p>
          <a:p>
            <a:pPr algn="ctr"/>
            <a:r>
              <a:rPr lang="en-CA" dirty="0">
                <a:latin typeface="Comic Sans MS" panose="030F0702030302020204" pitchFamily="66" charset="0"/>
              </a:rPr>
              <a:t>1 Samuel 17</a:t>
            </a:r>
          </a:p>
        </p:txBody>
      </p:sp>
      <p:pic>
        <p:nvPicPr>
          <p:cNvPr id="4" name="Picture 2" descr="Image result for david and goliath images">
            <a:extLst>
              <a:ext uri="{FF2B5EF4-FFF2-40B4-BE49-F238E27FC236}">
                <a16:creationId xmlns:a16="http://schemas.microsoft.com/office/drawing/2014/main" id="{E53C3CED-304B-42DA-8E50-CE804C19D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3" r="1" b="1"/>
          <a:stretch/>
        </p:blipFill>
        <p:spPr bwMode="auto">
          <a:xfrm>
            <a:off x="20" y="10"/>
            <a:ext cx="610038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79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664D6319-AE80-458F-A2C6-1F035126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304B6-53E4-4F21-A5D2-08155FEA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8E81C-E416-4A13-B6CD-50E61467D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7487" y="2002339"/>
            <a:ext cx="5693914" cy="404803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17:4	And there went out a champion out of the camp of the Philistines, named Goliath, of Gath, whose height [was] six cubits and a span. 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 17:5	And [he had] an </a:t>
            </a:r>
            <a:r>
              <a:rPr lang="en-US" sz="1500" b="1" dirty="0"/>
              <a:t>helmet of brass</a:t>
            </a:r>
            <a:r>
              <a:rPr lang="en-US" sz="1500" dirty="0"/>
              <a:t> upon </a:t>
            </a:r>
            <a:r>
              <a:rPr lang="en-US" sz="1500" b="1" dirty="0"/>
              <a:t>his head</a:t>
            </a:r>
            <a:r>
              <a:rPr lang="en-US" sz="1500" dirty="0"/>
              <a:t>, and he [was] armed with a </a:t>
            </a:r>
            <a:r>
              <a:rPr lang="en-US" sz="1500" b="1" dirty="0"/>
              <a:t>coat of mail</a:t>
            </a:r>
            <a:r>
              <a:rPr lang="en-US" sz="1500" dirty="0"/>
              <a:t>; and the weight of the coat [was] five thousand shekels of brass. 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 17:6	And [he had] greaves of </a:t>
            </a:r>
            <a:r>
              <a:rPr lang="en-US" sz="1500" b="1" dirty="0"/>
              <a:t>brass upon his legs</a:t>
            </a:r>
            <a:r>
              <a:rPr lang="en-US" sz="1500" dirty="0"/>
              <a:t>, and a target of </a:t>
            </a:r>
            <a:r>
              <a:rPr lang="en-US" sz="1500" b="1" dirty="0"/>
              <a:t>brass between his shoulders.  </a:t>
            </a: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 17:7	And the staff of </a:t>
            </a:r>
            <a:r>
              <a:rPr lang="en-US" sz="1500" b="1" dirty="0"/>
              <a:t>his spear</a:t>
            </a:r>
            <a:r>
              <a:rPr lang="en-US" sz="1500" dirty="0"/>
              <a:t> [was] like a weaver's beam; and his spear's head [weighed] six hundred shekels of </a:t>
            </a:r>
            <a:r>
              <a:rPr lang="en-US" sz="1500" b="1" dirty="0"/>
              <a:t>iron:</a:t>
            </a:r>
            <a:r>
              <a:rPr lang="en-US" sz="1500" dirty="0"/>
              <a:t> and one bearing a shield went before him.  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6" name="Content Placeholder 5" descr="A painting of a person&#10;&#10;Description automatically generated">
            <a:extLst>
              <a:ext uri="{FF2B5EF4-FFF2-40B4-BE49-F238E27FC236}">
                <a16:creationId xmlns:a16="http://schemas.microsoft.com/office/drawing/2014/main" id="{1103C72D-6117-40BB-9448-6FFE7E4252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1" r="-1" b="4149"/>
          <a:stretch/>
        </p:blipFill>
        <p:spPr>
          <a:xfrm>
            <a:off x="7736146" y="1"/>
            <a:ext cx="4428630" cy="685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4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320B936-E5F4-4F95-812F-B040DB918D81}"/>
              </a:ext>
            </a:extLst>
          </p:cNvPr>
          <p:cNvSpPr/>
          <p:nvPr/>
        </p:nvSpPr>
        <p:spPr>
          <a:xfrm>
            <a:off x="5105400" y="1628775"/>
            <a:ext cx="1114425" cy="134302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12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51FD99D-C806-47F9-8BF8-BB74FB79668D}"/>
              </a:ext>
            </a:extLst>
          </p:cNvPr>
          <p:cNvCxnSpPr>
            <a:cxnSpLocks/>
          </p:cNvCxnSpPr>
          <p:nvPr/>
        </p:nvCxnSpPr>
        <p:spPr>
          <a:xfrm>
            <a:off x="5686425" y="2971800"/>
            <a:ext cx="0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49CC8E-5225-4AB9-951B-BAFB1E78BE53}"/>
              </a:ext>
            </a:extLst>
          </p:cNvPr>
          <p:cNvCxnSpPr/>
          <p:nvPr/>
        </p:nvCxnSpPr>
        <p:spPr>
          <a:xfrm>
            <a:off x="4552949" y="371475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C1B82E-07E4-42B5-AE79-C1C5F5A1BD1D}"/>
              </a:ext>
            </a:extLst>
          </p:cNvPr>
          <p:cNvCxnSpPr>
            <a:cxnSpLocks/>
          </p:cNvCxnSpPr>
          <p:nvPr/>
        </p:nvCxnSpPr>
        <p:spPr>
          <a:xfrm flipH="1">
            <a:off x="5105400" y="4400550"/>
            <a:ext cx="566740" cy="112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12DBFB-8EEF-4915-8B04-5258981C7020}"/>
              </a:ext>
            </a:extLst>
          </p:cNvPr>
          <p:cNvCxnSpPr>
            <a:cxnSpLocks/>
          </p:cNvCxnSpPr>
          <p:nvPr/>
        </p:nvCxnSpPr>
        <p:spPr>
          <a:xfrm>
            <a:off x="5691187" y="4386262"/>
            <a:ext cx="576263" cy="118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F51D8-B1C2-45DA-9D11-B1493CEB2456}"/>
              </a:ext>
            </a:extLst>
          </p:cNvPr>
          <p:cNvCxnSpPr/>
          <p:nvPr/>
        </p:nvCxnSpPr>
        <p:spPr>
          <a:xfrm>
            <a:off x="5105400" y="5529263"/>
            <a:ext cx="247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548949-C1B8-435F-9C0B-38C890E1B415}"/>
              </a:ext>
            </a:extLst>
          </p:cNvPr>
          <p:cNvCxnSpPr/>
          <p:nvPr/>
        </p:nvCxnSpPr>
        <p:spPr>
          <a:xfrm>
            <a:off x="6267450" y="5572125"/>
            <a:ext cx="27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E3FB72-D410-429A-AC86-ADC0CB68785B}"/>
              </a:ext>
            </a:extLst>
          </p:cNvPr>
          <p:cNvSpPr txBox="1"/>
          <p:nvPr/>
        </p:nvSpPr>
        <p:spPr>
          <a:xfrm>
            <a:off x="2871248" y="34290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Iron</a:t>
            </a:r>
            <a:endParaRPr lang="en-CA" dirty="0"/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C0947E21-9BED-4BD2-A288-612F0413C2CD}"/>
              </a:ext>
            </a:extLst>
          </p:cNvPr>
          <p:cNvSpPr txBox="1"/>
          <p:nvPr/>
        </p:nvSpPr>
        <p:spPr>
          <a:xfrm>
            <a:off x="6941489" y="1790761"/>
            <a:ext cx="1027506" cy="361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Brass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B71C4F76-F92A-470F-8A52-534D51620E9C}"/>
              </a:ext>
            </a:extLst>
          </p:cNvPr>
          <p:cNvSpPr/>
          <p:nvPr/>
        </p:nvSpPr>
        <p:spPr>
          <a:xfrm>
            <a:off x="7315200" y="2441167"/>
            <a:ext cx="873423" cy="27435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EB03BA15-F5C1-42D4-837E-DBCF32B21F30}"/>
              </a:ext>
            </a:extLst>
          </p:cNvPr>
          <p:cNvSpPr txBox="1"/>
          <p:nvPr/>
        </p:nvSpPr>
        <p:spPr>
          <a:xfrm>
            <a:off x="8456368" y="3632005"/>
            <a:ext cx="1027506" cy="361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Brass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F626F5-59D8-4261-9298-F3AB014CC79D}"/>
              </a:ext>
            </a:extLst>
          </p:cNvPr>
          <p:cNvCxnSpPr/>
          <p:nvPr/>
        </p:nvCxnSpPr>
        <p:spPr>
          <a:xfrm>
            <a:off x="4444640" y="2544312"/>
            <a:ext cx="0" cy="289918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9DD357C7-0B4C-419B-B1AE-1A6C46F75A12}"/>
              </a:ext>
            </a:extLst>
          </p:cNvPr>
          <p:cNvSpPr/>
          <p:nvPr/>
        </p:nvSpPr>
        <p:spPr>
          <a:xfrm rot="16200000">
            <a:off x="3747853" y="1798078"/>
            <a:ext cx="1343025" cy="650406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027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884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Brush Script MT</vt:lpstr>
      <vt:lpstr>Calibri</vt:lpstr>
      <vt:lpstr>Century Gothic</vt:lpstr>
      <vt:lpstr>Comic Sans MS</vt:lpstr>
      <vt:lpstr>Wingdings 3</vt:lpstr>
      <vt:lpstr>Wisp</vt:lpstr>
      <vt:lpstr>Kids’ Prophecy Corner</vt:lpstr>
      <vt:lpstr>Review</vt:lpstr>
      <vt:lpstr>Daniel 2: 44-45 / 2:34-35</vt:lpstr>
      <vt:lpstr>PowerPoint Presentation</vt:lpstr>
      <vt:lpstr>Daniel 7: 11-12 And Revelation 17:5</vt:lpstr>
      <vt:lpstr>PowerPoint Presentation</vt:lpstr>
      <vt:lpstr>Kids’ Prophecy Corner</vt:lpstr>
      <vt:lpstr>The Materials</vt:lpstr>
      <vt:lpstr>PowerPoint Presentation</vt:lpstr>
      <vt:lpstr>The Animals</vt:lpstr>
      <vt:lpstr>Natural and Spiritual</vt:lpstr>
      <vt:lpstr>1Samuel 17 and Daniel 2,7</vt:lpstr>
      <vt:lpstr>PowerPoint Presentation</vt:lpstr>
      <vt:lpstr>PowerPoint Presentation</vt:lpstr>
      <vt:lpstr>The Instruments</vt:lpstr>
      <vt:lpstr>PowerPoint Presentation</vt:lpstr>
      <vt:lpstr>PowerPoint Presentation</vt:lpstr>
      <vt:lpstr>PowerPoint Presentation</vt:lpstr>
      <vt:lpstr>PowerPoint Presentation</vt:lpstr>
      <vt:lpstr>The chaff and the Wheat 2: 35 Then was the iron, the clay, the brass, the silver, and the gold, broken to pieces together, and became like the chaff of the summer threshingfloors; and the wind carried them away, that no place was found for them: and the stone that smote the image became a great mountain, and filled the whole earth.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Kids’ Prophecy Corner</dc:title>
  <dc:creator>Katia Marion</dc:creator>
  <cp:lastModifiedBy>Katia Marion</cp:lastModifiedBy>
  <cp:revision>11</cp:revision>
  <dcterms:created xsi:type="dcterms:W3CDTF">2020-07-25T04:35:27Z</dcterms:created>
  <dcterms:modified xsi:type="dcterms:W3CDTF">2020-07-26T15:25:20Z</dcterms:modified>
</cp:coreProperties>
</file>