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20742718"/>
      </p:ext>
    </p:extLst>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rot="5400000" flipH="1">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2922309" y="2507530"/>
            <a:ext cx="8201305" cy="1073871"/>
          </a:xfrm>
          <a:prstGeom prst="rect">
            <a:avLst/>
          </a:prstGeom>
        </p:spPr>
        <p:txBody>
          <a:bodyPr/>
          <a:lstStyle>
            <a:lvl1pPr defTabSz="822959">
              <a:defRPr sz="4860"/>
            </a:lvl1pPr>
          </a:lstStyle>
          <a:p>
            <a:r>
              <a:t>Kids’ Prophecy Corner</a:t>
            </a:r>
          </a:p>
        </p:txBody>
      </p:sp>
      <p:sp>
        <p:nvSpPr>
          <p:cNvPr id="251" name="Subtitle 2"/>
          <p:cNvSpPr txBox="1">
            <a:spLocks noGrp="1"/>
          </p:cNvSpPr>
          <p:nvPr>
            <p:ph type="subTitle" sz="quarter" idx="1"/>
          </p:nvPr>
        </p:nvSpPr>
        <p:spPr>
          <a:xfrm>
            <a:off x="4421169" y="3780933"/>
            <a:ext cx="5052769" cy="640238"/>
          </a:xfrm>
          <a:prstGeom prst="rect">
            <a:avLst/>
          </a:prstGeom>
        </p:spPr>
        <p:txBody>
          <a:bodyPr/>
          <a:lstStyle>
            <a:lvl1pPr algn="ctr" defTabSz="768095">
              <a:defRPr sz="2688"/>
            </a:lvl1pPr>
          </a:lstStyle>
          <a:p>
            <a:r>
              <a:t>The Vision Of The Path</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txBox="1">
            <a:spLocks noGrp="1"/>
          </p:cNvSpPr>
          <p:nvPr>
            <p:ph type="title"/>
          </p:nvPr>
        </p:nvSpPr>
        <p:spPr>
          <a:xfrm>
            <a:off x="339364" y="304800"/>
            <a:ext cx="10784251" cy="1219200"/>
          </a:xfrm>
          <a:prstGeom prst="rect">
            <a:avLst/>
          </a:prstGeom>
        </p:spPr>
        <p:txBody>
          <a:bodyPr/>
          <a:lstStyle/>
          <a:p>
            <a:r>
              <a:t>The Cords And The Blood</a:t>
            </a:r>
          </a:p>
        </p:txBody>
      </p:sp>
      <p:sp>
        <p:nvSpPr>
          <p:cNvPr id="304" name="Content Placeholder 2"/>
          <p:cNvSpPr txBox="1">
            <a:spLocks noGrp="1"/>
          </p:cNvSpPr>
          <p:nvPr>
            <p:ph type="body" sz="half" idx="1"/>
          </p:nvPr>
        </p:nvSpPr>
        <p:spPr>
          <a:xfrm>
            <a:off x="1065212" y="1825624"/>
            <a:ext cx="4954588" cy="4187954"/>
          </a:xfrm>
          <a:prstGeom prst="rect">
            <a:avLst/>
          </a:prstGeom>
        </p:spPr>
        <p:txBody>
          <a:bodyPr/>
          <a:lstStyle/>
          <a:p>
            <a:pPr>
              <a:lnSpc>
                <a:spcPct val="72000"/>
              </a:lnSpc>
              <a:defRPr sz="1800"/>
            </a:pPr>
            <a:r>
              <a:t>Now they depended more on the cords which grew as they went on. Ellen saw that the beautiful </a:t>
            </a:r>
            <a:r>
              <a:rPr b="1"/>
              <a:t>white wall was stained with blood.</a:t>
            </a:r>
            <a:r>
              <a:t> She felt sad to see it but then felt it was as it should be. </a:t>
            </a:r>
          </a:p>
          <a:p>
            <a:pPr>
              <a:lnSpc>
                <a:spcPct val="72000"/>
              </a:lnSpc>
              <a:defRPr sz="1800"/>
            </a:pPr>
            <a:r>
              <a:t>Those who are following after will know that others have passed the narrow, difficult way before them and that they can do the same. </a:t>
            </a:r>
          </a:p>
          <a:p>
            <a:pPr>
              <a:lnSpc>
                <a:spcPct val="72000"/>
              </a:lnSpc>
              <a:defRPr sz="1800"/>
            </a:pPr>
            <a:r>
              <a:t>As the blood shall be pressed from their aching feet, they will not faint and give up; but seeing the blood upon the wall, they will know that others have endured the same pain.</a:t>
            </a:r>
          </a:p>
        </p:txBody>
      </p:sp>
      <p:sp>
        <p:nvSpPr>
          <p:cNvPr id="305" name="Slide Number Placeholder 5"/>
          <p:cNvSpPr txBox="1">
            <a:spLocks noGrp="1"/>
          </p:cNvSpPr>
          <p:nvPr>
            <p:ph type="sldNum" sz="quarter" idx="2"/>
          </p:nvPr>
        </p:nvSpPr>
        <p:spPr>
          <a:xfrm>
            <a:off x="1065212" y="5975128"/>
            <a:ext cx="231094"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306" name="Content Placeholder 9" descr="Content Placeholder 9"/>
          <p:cNvPicPr>
            <a:picLocks noChangeAspect="1"/>
          </p:cNvPicPr>
          <p:nvPr/>
        </p:nvPicPr>
        <p:blipFill>
          <a:blip r:embed="rId2">
            <a:extLst/>
          </a:blip>
          <a:stretch>
            <a:fillRect/>
          </a:stretch>
        </p:blipFill>
        <p:spPr>
          <a:xfrm>
            <a:off x="7667587" y="1825625"/>
            <a:ext cx="1960637" cy="4187825"/>
          </a:xfrm>
          <a:prstGeom prst="rect">
            <a:avLst/>
          </a:prstGeom>
          <a:ln w="12700">
            <a:miter lim="400000"/>
          </a:ln>
        </p:spPr>
      </p:pic>
      <p:pic>
        <p:nvPicPr>
          <p:cNvPr id="307" name="Picture 11" descr="Picture 11"/>
          <p:cNvPicPr>
            <a:picLocks noChangeAspect="1"/>
          </p:cNvPicPr>
          <p:nvPr/>
        </p:nvPicPr>
        <p:blipFill>
          <a:blip r:embed="rId3">
            <a:extLst/>
          </a:blip>
          <a:stretch>
            <a:fillRect/>
          </a:stretch>
        </p:blipFill>
        <p:spPr>
          <a:xfrm>
            <a:off x="9855078" y="1825625"/>
            <a:ext cx="1960637" cy="41878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tle 1"/>
          <p:cNvSpPr txBox="1">
            <a:spLocks noGrp="1"/>
          </p:cNvSpPr>
          <p:nvPr>
            <p:ph type="title"/>
          </p:nvPr>
        </p:nvSpPr>
        <p:spPr>
          <a:xfrm>
            <a:off x="339364" y="304800"/>
            <a:ext cx="10784251" cy="1219200"/>
          </a:xfrm>
          <a:prstGeom prst="rect">
            <a:avLst/>
          </a:prstGeom>
        </p:spPr>
        <p:txBody>
          <a:bodyPr/>
          <a:lstStyle/>
          <a:p>
            <a:r>
              <a:t>The End of the Path</a:t>
            </a:r>
          </a:p>
        </p:txBody>
      </p:sp>
      <p:sp>
        <p:nvSpPr>
          <p:cNvPr id="310" name="Content Placeholder 2"/>
          <p:cNvSpPr txBox="1">
            <a:spLocks noGrp="1"/>
          </p:cNvSpPr>
          <p:nvPr>
            <p:ph type="body" sz="half" idx="1"/>
          </p:nvPr>
        </p:nvSpPr>
        <p:spPr>
          <a:xfrm>
            <a:off x="1065212" y="1825624"/>
            <a:ext cx="4954588" cy="4187954"/>
          </a:xfrm>
          <a:prstGeom prst="rect">
            <a:avLst/>
          </a:prstGeom>
        </p:spPr>
        <p:txBody>
          <a:bodyPr/>
          <a:lstStyle/>
          <a:p>
            <a:pPr marL="337047" indent="-337047" defTabSz="886968">
              <a:lnSpc>
                <a:spcPct val="81000"/>
              </a:lnSpc>
              <a:spcBef>
                <a:spcPts val="1700"/>
              </a:spcBef>
              <a:defRPr sz="2134"/>
            </a:pPr>
            <a:r>
              <a:t>Finally the path </a:t>
            </a:r>
            <a:r>
              <a:rPr b="1"/>
              <a:t>ended at a drop-off.</a:t>
            </a:r>
            <a:r>
              <a:t> There was no path for their feet at all. </a:t>
            </a:r>
          </a:p>
          <a:p>
            <a:pPr marL="337047" indent="-337047" defTabSz="886968">
              <a:lnSpc>
                <a:spcPct val="81000"/>
              </a:lnSpc>
              <a:spcBef>
                <a:spcPts val="1700"/>
              </a:spcBef>
              <a:defRPr sz="2134"/>
            </a:pPr>
            <a:r>
              <a:t>They were hanging on the cords which had grown </a:t>
            </a:r>
            <a:r>
              <a:rPr b="1"/>
              <a:t>to be almost as big as their bodies</a:t>
            </a:r>
            <a:r>
              <a:t>. </a:t>
            </a:r>
          </a:p>
          <a:p>
            <a:pPr marL="337047" indent="-337047" defTabSz="886968">
              <a:lnSpc>
                <a:spcPct val="81000"/>
              </a:lnSpc>
              <a:spcBef>
                <a:spcPts val="1700"/>
              </a:spcBef>
              <a:defRPr sz="2134"/>
            </a:pPr>
            <a:r>
              <a:t>For a while they were afraid. “</a:t>
            </a:r>
            <a:r>
              <a:rPr b="1"/>
              <a:t>What is holding the cords</a:t>
            </a:r>
            <a:r>
              <a:t>?” they asked. They were having a hard struggle. If they failed now the hard journey would have been for nothing!</a:t>
            </a:r>
          </a:p>
        </p:txBody>
      </p:sp>
      <p:sp>
        <p:nvSpPr>
          <p:cNvPr id="311" name="Slide Number Placeholder 6"/>
          <p:cNvSpPr txBox="1">
            <a:spLocks noGrp="1"/>
          </p:cNvSpPr>
          <p:nvPr>
            <p:ph type="sldNum" sz="quarter" idx="2"/>
          </p:nvPr>
        </p:nvSpPr>
        <p:spPr>
          <a:xfrm>
            <a:off x="1065212" y="5975128"/>
            <a:ext cx="16421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312" name="Content Placeholder 8" descr="Content Placeholder 8"/>
          <p:cNvPicPr>
            <a:picLocks noChangeAspect="1"/>
          </p:cNvPicPr>
          <p:nvPr/>
        </p:nvPicPr>
        <p:blipFill>
          <a:blip r:embed="rId2">
            <a:extLst/>
          </a:blip>
          <a:stretch>
            <a:fillRect/>
          </a:stretch>
        </p:blipFill>
        <p:spPr>
          <a:xfrm>
            <a:off x="6939012" y="1825625"/>
            <a:ext cx="4711882" cy="41878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txBox="1">
            <a:spLocks noGrp="1"/>
          </p:cNvSpPr>
          <p:nvPr>
            <p:ph type="title"/>
          </p:nvPr>
        </p:nvSpPr>
        <p:spPr>
          <a:xfrm>
            <a:off x="339364" y="304800"/>
            <a:ext cx="10784251" cy="1219200"/>
          </a:xfrm>
          <a:prstGeom prst="rect">
            <a:avLst/>
          </a:prstGeom>
        </p:spPr>
        <p:txBody>
          <a:bodyPr/>
          <a:lstStyle/>
          <a:p>
            <a:r>
              <a:t>The Path Of The Movement 2014-2019</a:t>
            </a:r>
          </a:p>
        </p:txBody>
      </p:sp>
      <p:sp>
        <p:nvSpPr>
          <p:cNvPr id="315" name="Content Placeholder 2"/>
          <p:cNvSpPr txBox="1">
            <a:spLocks noGrp="1"/>
          </p:cNvSpPr>
          <p:nvPr>
            <p:ph type="body" sz="half" idx="1"/>
          </p:nvPr>
        </p:nvSpPr>
        <p:spPr>
          <a:xfrm>
            <a:off x="1065212" y="1825624"/>
            <a:ext cx="4954588" cy="4187954"/>
          </a:xfrm>
          <a:prstGeom prst="rect">
            <a:avLst/>
          </a:prstGeom>
        </p:spPr>
        <p:txBody>
          <a:bodyPr/>
          <a:lstStyle/>
          <a:p>
            <a:pPr>
              <a:lnSpc>
                <a:spcPct val="72000"/>
              </a:lnSpc>
              <a:defRPr sz="1800"/>
            </a:pPr>
            <a:r>
              <a:t>This part of the story relates the experience of the priests from 2014 to 2019.</a:t>
            </a:r>
            <a:endParaRPr sz="2000"/>
          </a:p>
          <a:p>
            <a:pPr>
              <a:lnSpc>
                <a:spcPct val="72000"/>
              </a:lnSpc>
              <a:defRPr sz="1800"/>
            </a:pPr>
            <a:r>
              <a:t>The priests had to let go of wrong methodology and put their trust in parable teachings.</a:t>
            </a:r>
            <a:endParaRPr sz="2000"/>
          </a:p>
          <a:p>
            <a:pPr>
              <a:lnSpc>
                <a:spcPct val="72000"/>
              </a:lnSpc>
              <a:defRPr sz="1800"/>
            </a:pPr>
            <a:r>
              <a:t>Although they faced mockery, disappointments, and anxiety, they trusted the lines without question. </a:t>
            </a:r>
            <a:endParaRPr sz="2000"/>
          </a:p>
          <a:p>
            <a:pPr>
              <a:lnSpc>
                <a:spcPct val="72000"/>
              </a:lnSpc>
              <a:defRPr sz="1800"/>
            </a:pPr>
            <a:r>
              <a:t>The lines continued to grow, particularly during the Midnight Cry message.</a:t>
            </a:r>
            <a:endParaRPr sz="2000"/>
          </a:p>
          <a:p>
            <a:pPr>
              <a:lnSpc>
                <a:spcPct val="72000"/>
              </a:lnSpc>
              <a:defRPr sz="1800"/>
            </a:pPr>
            <a:r>
              <a:t>It was not an easy experience but they had to go through it.</a:t>
            </a:r>
          </a:p>
        </p:txBody>
      </p:sp>
      <p:sp>
        <p:nvSpPr>
          <p:cNvPr id="316" name="Slide Number Placeholder 5"/>
          <p:cNvSpPr txBox="1">
            <a:spLocks noGrp="1"/>
          </p:cNvSpPr>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317" name="Picture 2" descr="Picture 2"/>
          <p:cNvPicPr>
            <a:picLocks noChangeAspect="1"/>
          </p:cNvPicPr>
          <p:nvPr/>
        </p:nvPicPr>
        <p:blipFill>
          <a:blip r:embed="rId2">
            <a:extLst/>
          </a:blip>
          <a:stretch>
            <a:fillRect/>
          </a:stretch>
        </p:blipFill>
        <p:spPr>
          <a:xfrm>
            <a:off x="6172200" y="1825625"/>
            <a:ext cx="5191019" cy="39792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txBox="1">
            <a:spLocks noGrp="1"/>
          </p:cNvSpPr>
          <p:nvPr>
            <p:ph type="title"/>
          </p:nvPr>
        </p:nvSpPr>
        <p:spPr>
          <a:xfrm>
            <a:off x="339365" y="707009"/>
            <a:ext cx="11236750" cy="816990"/>
          </a:xfrm>
          <a:prstGeom prst="rect">
            <a:avLst/>
          </a:prstGeom>
        </p:spPr>
        <p:txBody>
          <a:bodyPr/>
          <a:lstStyle>
            <a:lvl1pPr>
              <a:defRPr sz="3200"/>
            </a:lvl1pPr>
          </a:lstStyle>
          <a:p>
            <a:r>
              <a:t>The Path Of The Movement 2014-2019, continued</a:t>
            </a:r>
          </a:p>
        </p:txBody>
      </p:sp>
      <p:sp>
        <p:nvSpPr>
          <p:cNvPr id="320" name="Content Placeholder 2"/>
          <p:cNvSpPr txBox="1">
            <a:spLocks noGrp="1"/>
          </p:cNvSpPr>
          <p:nvPr>
            <p:ph type="body" sz="half" idx="1"/>
          </p:nvPr>
        </p:nvSpPr>
        <p:spPr>
          <a:xfrm>
            <a:off x="1065212" y="1825624"/>
            <a:ext cx="4954588" cy="4187954"/>
          </a:xfrm>
          <a:prstGeom prst="rect">
            <a:avLst/>
          </a:prstGeom>
        </p:spPr>
        <p:txBody>
          <a:bodyPr/>
          <a:lstStyle/>
          <a:p>
            <a:pPr>
              <a:lnSpc>
                <a:spcPct val="72000"/>
              </a:lnSpc>
              <a:defRPr sz="1800"/>
            </a:pPr>
            <a:r>
              <a:t>Then they reach </a:t>
            </a:r>
            <a:r>
              <a:rPr b="1"/>
              <a:t>a large chasm </a:t>
            </a:r>
            <a:r>
              <a:t>at which the path ended.</a:t>
            </a:r>
            <a:endParaRPr sz="2000"/>
          </a:p>
          <a:p>
            <a:pPr>
              <a:lnSpc>
                <a:spcPct val="72000"/>
              </a:lnSpc>
              <a:defRPr sz="1800"/>
            </a:pPr>
            <a:r>
              <a:t>This is November 9, 2019. The close of Probation for the Priests.</a:t>
            </a:r>
            <a:endParaRPr sz="2000"/>
          </a:p>
          <a:p>
            <a:pPr>
              <a:lnSpc>
                <a:spcPct val="72000"/>
              </a:lnSpc>
              <a:defRPr sz="1800"/>
            </a:pPr>
            <a:r>
              <a:t>Now there is no more earthly support.</a:t>
            </a:r>
            <a:endParaRPr sz="2000"/>
          </a:p>
          <a:p>
            <a:pPr>
              <a:lnSpc>
                <a:spcPct val="72000"/>
              </a:lnSpc>
              <a:defRPr sz="1800"/>
            </a:pPr>
            <a:r>
              <a:t>This means the priests have to put their trust or their faith entirely in the lines. Also, they cannot hold on wrong doctrines or ideas like inequality, racism, sexism, homophobia, conservatism, etc.</a:t>
            </a:r>
            <a:endParaRPr sz="2000"/>
          </a:p>
          <a:p>
            <a:pPr>
              <a:lnSpc>
                <a:spcPct val="72000"/>
              </a:lnSpc>
              <a:defRPr sz="1800"/>
            </a:pPr>
            <a:r>
              <a:t>This produces a bloody sweat. Like Jesus in the wilderness and in Gethsemane.</a:t>
            </a:r>
          </a:p>
        </p:txBody>
      </p:sp>
      <p:sp>
        <p:nvSpPr>
          <p:cNvPr id="321" name="Slide Number Placeholder 5"/>
          <p:cNvSpPr txBox="1">
            <a:spLocks noGrp="1"/>
          </p:cNvSpPr>
          <p:nvPr>
            <p:ph type="sldNum" sz="quarter" idx="2"/>
          </p:nvPr>
        </p:nvSpPr>
        <p:spPr>
          <a:xfrm>
            <a:off x="1065212" y="5975128"/>
            <a:ext cx="233713"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322" name="Content Placeholder 9" descr="Content Placeholder 9"/>
          <p:cNvPicPr>
            <a:picLocks noChangeAspect="1"/>
          </p:cNvPicPr>
          <p:nvPr/>
        </p:nvPicPr>
        <p:blipFill>
          <a:blip r:embed="rId2">
            <a:extLst/>
          </a:blip>
          <a:stretch>
            <a:fillRect/>
          </a:stretch>
        </p:blipFill>
        <p:spPr>
          <a:xfrm>
            <a:off x="6172200" y="1825625"/>
            <a:ext cx="4951413" cy="384571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le 5"/>
          <p:cNvSpPr txBox="1">
            <a:spLocks noGrp="1"/>
          </p:cNvSpPr>
          <p:nvPr>
            <p:ph type="title"/>
          </p:nvPr>
        </p:nvSpPr>
        <p:spPr>
          <a:xfrm>
            <a:off x="188536" y="304798"/>
            <a:ext cx="10923352" cy="1216154"/>
          </a:xfrm>
          <a:prstGeom prst="rect">
            <a:avLst/>
          </a:prstGeom>
        </p:spPr>
        <p:txBody>
          <a:bodyPr/>
          <a:lstStyle>
            <a:lvl1pPr algn="ctr">
              <a:defRPr sz="3200"/>
            </a:lvl1pPr>
          </a:lstStyle>
          <a:p>
            <a:r>
              <a:t>The 2 Experiences Of The Priests After Nov.9, 2019</a:t>
            </a:r>
          </a:p>
        </p:txBody>
      </p:sp>
      <p:sp>
        <p:nvSpPr>
          <p:cNvPr id="325" name="Text Placeholder 6"/>
          <p:cNvSpPr txBox="1">
            <a:spLocks noGrp="1"/>
          </p:cNvSpPr>
          <p:nvPr>
            <p:ph type="body" sz="quarter" idx="1"/>
          </p:nvPr>
        </p:nvSpPr>
        <p:spPr>
          <a:xfrm>
            <a:off x="1052423" y="4935990"/>
            <a:ext cx="4368980" cy="1216153"/>
          </a:xfrm>
          <a:prstGeom prst="rect">
            <a:avLst/>
          </a:prstGeom>
        </p:spPr>
        <p:txBody>
          <a:bodyPr/>
          <a:lstStyle/>
          <a:p>
            <a:pPr>
              <a:lnSpc>
                <a:spcPct val="80000"/>
              </a:lnSpc>
              <a:defRPr sz="1000"/>
            </a:pPr>
            <a:r>
              <a:t>In the wilderness, Jesus contemplated his mission and his work. He realized how great his was mission. If he failed the whole human race would be lost forever.</a:t>
            </a:r>
          </a:p>
          <a:p>
            <a:pPr>
              <a:lnSpc>
                <a:spcPct val="80000"/>
              </a:lnSpc>
              <a:defRPr sz="1000"/>
            </a:pPr>
            <a:r>
              <a:t>The priests have to do the same and not fall into Satan’s temptations. Otherwise they will fail their mission to build the kingdom of God and bring the Levites and Nethinim into it.</a:t>
            </a:r>
          </a:p>
        </p:txBody>
      </p:sp>
      <p:sp>
        <p:nvSpPr>
          <p:cNvPr id="326" name="Text Placeholder 9"/>
          <p:cNvSpPr>
            <a:spLocks noGrp="1"/>
          </p:cNvSpPr>
          <p:nvPr>
            <p:ph type="body" idx="23"/>
          </p:nvPr>
        </p:nvSpPr>
        <p:spPr>
          <a:xfrm>
            <a:off x="6742907" y="4935987"/>
            <a:ext cx="4368981" cy="19220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spcBef>
                <a:spcPts val="1600"/>
              </a:spcBef>
              <a:buSzTx/>
              <a:buFontTx/>
              <a:buNone/>
              <a:defRPr sz="1000"/>
            </a:pPr>
            <a:r>
              <a:t>In Gethsemane, at the end of his ministry, Jesus went through the same experience. His face was marked with blood and sweat from his agony. He knew that if he failed his entire ministry would have been for nothing and humanity would be lost forever.</a:t>
            </a:r>
          </a:p>
          <a:p>
            <a:pPr marL="0" indent="0">
              <a:spcBef>
                <a:spcPts val="1600"/>
              </a:spcBef>
              <a:buSzTx/>
              <a:buFontTx/>
              <a:buNone/>
              <a:defRPr sz="1000"/>
            </a:pPr>
            <a:r>
              <a:t>The priests must not think they are safe and free to do what they want. If they keep wrong ideas and teach the wrong nature of the kingdom of God, they will fail their mission, be swept away , and many will be lost!</a:t>
            </a:r>
          </a:p>
        </p:txBody>
      </p:sp>
      <p:pic>
        <p:nvPicPr>
          <p:cNvPr id="327" name="Picture 2" descr="Picture 2"/>
          <p:cNvPicPr>
            <a:picLocks noGrp="1" noChangeAspect="1"/>
          </p:cNvPicPr>
          <p:nvPr>
            <p:ph type="pic" idx="21"/>
          </p:nvPr>
        </p:nvPicPr>
        <p:blipFill>
          <a:blip r:embed="rId2">
            <a:extLst/>
          </a:blip>
          <a:srcRect t="6434" b="6434"/>
          <a:stretch>
            <a:fillRect/>
          </a:stretch>
        </p:blipFill>
        <p:spPr>
          <a:xfrm>
            <a:off x="1265028" y="1900209"/>
            <a:ext cx="3935537" cy="2775486"/>
          </a:xfrm>
          <a:prstGeom prst="rect">
            <a:avLst/>
          </a:prstGeom>
        </p:spPr>
      </p:pic>
      <p:pic>
        <p:nvPicPr>
          <p:cNvPr id="328" name="Picture 6" descr="Picture 6"/>
          <p:cNvPicPr>
            <a:picLocks noGrp="1" noChangeAspect="1"/>
          </p:cNvPicPr>
          <p:nvPr>
            <p:ph type="pic" idx="22"/>
          </p:nvPr>
        </p:nvPicPr>
        <p:blipFill>
          <a:blip r:embed="rId3">
            <a:extLst/>
          </a:blip>
          <a:srcRect t="6434" b="6434"/>
          <a:stretch>
            <a:fillRect/>
          </a:stretch>
        </p:blipFill>
        <p:spPr>
          <a:xfrm>
            <a:off x="6975716" y="1900209"/>
            <a:ext cx="3935537" cy="2775486"/>
          </a:xfrm>
          <a:prstGeom prst="rect">
            <a:avLst/>
          </a:prstGeom>
        </p:spPr>
      </p:pic>
      <p:sp>
        <p:nvSpPr>
          <p:cNvPr id="329" name="Slide Number Placeholder 2"/>
          <p:cNvSpPr txBox="1">
            <a:spLocks noGrp="1"/>
          </p:cNvSpPr>
          <p:nvPr>
            <p:ph type="sldNum" sz="quarter" idx="2"/>
          </p:nvPr>
        </p:nvSpPr>
        <p:spPr>
          <a:xfrm>
            <a:off x="1065212" y="5975128"/>
            <a:ext cx="24349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339364" y="304800"/>
            <a:ext cx="10784251" cy="1219200"/>
          </a:xfrm>
          <a:prstGeom prst="rect">
            <a:avLst/>
          </a:prstGeom>
        </p:spPr>
        <p:txBody>
          <a:bodyPr/>
          <a:lstStyle/>
          <a:p>
            <a:r>
              <a:t>The Other Side Of The Chasm</a:t>
            </a:r>
          </a:p>
        </p:txBody>
      </p:sp>
      <p:sp>
        <p:nvSpPr>
          <p:cNvPr id="332" name="Content Placeholder 2"/>
          <p:cNvSpPr txBox="1">
            <a:spLocks noGrp="1"/>
          </p:cNvSpPr>
          <p:nvPr>
            <p:ph type="body" sz="half" idx="1"/>
          </p:nvPr>
        </p:nvSpPr>
        <p:spPr>
          <a:xfrm>
            <a:off x="1065212" y="1825624"/>
            <a:ext cx="4954588" cy="4187954"/>
          </a:xfrm>
          <a:prstGeom prst="rect">
            <a:avLst/>
          </a:prstGeom>
        </p:spPr>
        <p:txBody>
          <a:bodyPr/>
          <a:lstStyle/>
          <a:p>
            <a:pPr>
              <a:lnSpc>
                <a:spcPct val="81000"/>
              </a:lnSpc>
              <a:defRPr sz="2200"/>
            </a:pPr>
            <a:r>
              <a:t>On the other side of the chasm was a beautiful field of green grass about six inches high. Bright, soft beams of light, resembling fine gold and silver, were resting upon this field. </a:t>
            </a:r>
          </a:p>
          <a:p>
            <a:pPr>
              <a:lnSpc>
                <a:spcPct val="81000"/>
              </a:lnSpc>
              <a:defRPr sz="2200"/>
            </a:pPr>
            <a:r>
              <a:t>Nothing upon earth was like it in beauty and glory. But could they reach it? What if the cord would break? In whispers the words were breathed: "What holds the cord?"</a:t>
            </a:r>
          </a:p>
        </p:txBody>
      </p:sp>
      <p:pic>
        <p:nvPicPr>
          <p:cNvPr id="333" name="Content Placeholder 4" descr="Content Placeholder 4"/>
          <p:cNvPicPr>
            <a:picLocks noChangeAspect="1"/>
          </p:cNvPicPr>
          <p:nvPr/>
        </p:nvPicPr>
        <p:blipFill>
          <a:blip r:embed="rId2">
            <a:extLst/>
          </a:blip>
          <a:stretch>
            <a:fillRect/>
          </a:stretch>
        </p:blipFill>
        <p:spPr>
          <a:xfrm>
            <a:off x="6482081" y="1666239"/>
            <a:ext cx="4856481" cy="4306222"/>
          </a:xfrm>
          <a:prstGeom prst="rect">
            <a:avLst/>
          </a:prstGeom>
          <a:ln w="12700">
            <a:miter lim="400000"/>
          </a:ln>
        </p:spPr>
      </p:pic>
      <p:sp>
        <p:nvSpPr>
          <p:cNvPr id="334" name="Slide Number Placeholder 5"/>
          <p:cNvSpPr txBox="1">
            <a:spLocks noGrp="1"/>
          </p:cNvSpPr>
          <p:nvPr>
            <p:ph type="sldNum" sz="quarter" idx="2"/>
          </p:nvPr>
        </p:nvSpPr>
        <p:spPr>
          <a:xfrm>
            <a:off x="1065212" y="5975128"/>
            <a:ext cx="22830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tle 1"/>
          <p:cNvSpPr txBox="1">
            <a:spLocks noGrp="1"/>
          </p:cNvSpPr>
          <p:nvPr>
            <p:ph type="title"/>
          </p:nvPr>
        </p:nvSpPr>
        <p:spPr>
          <a:xfrm>
            <a:off x="339364" y="304800"/>
            <a:ext cx="10784251" cy="1219200"/>
          </a:xfrm>
          <a:prstGeom prst="rect">
            <a:avLst/>
          </a:prstGeom>
        </p:spPr>
        <p:txBody>
          <a:bodyPr/>
          <a:lstStyle/>
          <a:p>
            <a:r>
              <a:t>Their Hope</a:t>
            </a:r>
          </a:p>
        </p:txBody>
      </p:sp>
      <p:sp>
        <p:nvSpPr>
          <p:cNvPr id="337" name="Content Placeholder 2"/>
          <p:cNvSpPr txBox="1">
            <a:spLocks noGrp="1"/>
          </p:cNvSpPr>
          <p:nvPr>
            <p:ph type="body" sz="half" idx="1"/>
          </p:nvPr>
        </p:nvSpPr>
        <p:spPr>
          <a:xfrm>
            <a:off x="1065212" y="1825624"/>
            <a:ext cx="4954588" cy="4187954"/>
          </a:xfrm>
          <a:prstGeom prst="rect">
            <a:avLst/>
          </a:prstGeom>
        </p:spPr>
        <p:txBody>
          <a:bodyPr/>
          <a:lstStyle/>
          <a:p>
            <a:pPr>
              <a:lnSpc>
                <a:spcPct val="72000"/>
              </a:lnSpc>
              <a:defRPr sz="2000"/>
            </a:pPr>
            <a:r>
              <a:t>For a moment they hesitated then said, "</a:t>
            </a:r>
            <a:r>
              <a:rPr b="1"/>
              <a:t>Our only hope is to trust wholly to the cord</a:t>
            </a:r>
            <a:r>
              <a:t>. It has been our help all the difficult way. </a:t>
            </a:r>
            <a:r>
              <a:rPr b="1"/>
              <a:t>It will not fail us now</a:t>
            </a:r>
            <a:r>
              <a:t>.</a:t>
            </a:r>
          </a:p>
          <a:p>
            <a:pPr>
              <a:lnSpc>
                <a:spcPct val="72000"/>
              </a:lnSpc>
              <a:defRPr sz="2000"/>
            </a:pPr>
            <a:r>
              <a:t> Still we hesitated then the words were said: "God holds the cord. We need not fear." These words were then repeated by those behind: "He will not fail us now. He has brought us thus far in safety."  </a:t>
            </a:r>
          </a:p>
          <a:p>
            <a:pPr>
              <a:lnSpc>
                <a:spcPct val="72000"/>
              </a:lnSpc>
              <a:defRPr sz="2000"/>
            </a:pPr>
            <a:r>
              <a:t>They then swung over safely one by one to the lovely field.  They heard voices Praising God. </a:t>
            </a:r>
          </a:p>
        </p:txBody>
      </p:sp>
      <p:pic>
        <p:nvPicPr>
          <p:cNvPr id="338" name="Content Placeholder 4" descr="Content Placeholder 4"/>
          <p:cNvPicPr>
            <a:picLocks noChangeAspect="1"/>
          </p:cNvPicPr>
          <p:nvPr/>
        </p:nvPicPr>
        <p:blipFill>
          <a:blip r:embed="rId2">
            <a:extLst/>
          </a:blip>
          <a:stretch>
            <a:fillRect/>
          </a:stretch>
        </p:blipFill>
        <p:spPr>
          <a:xfrm>
            <a:off x="6482081" y="1666239"/>
            <a:ext cx="4856481" cy="4306222"/>
          </a:xfrm>
          <a:prstGeom prst="rect">
            <a:avLst/>
          </a:prstGeom>
          <a:ln w="12700">
            <a:miter lim="400000"/>
          </a:ln>
        </p:spPr>
      </p:pic>
      <p:sp>
        <p:nvSpPr>
          <p:cNvPr id="339" name="Slide Number Placeholder 5"/>
          <p:cNvSpPr txBox="1">
            <a:spLocks noGrp="1"/>
          </p:cNvSpPr>
          <p:nvPr>
            <p:ph type="sldNum" sz="quarter" idx="2"/>
          </p:nvPr>
        </p:nvSpPr>
        <p:spPr>
          <a:xfrm>
            <a:off x="1065212" y="5975128"/>
            <a:ext cx="22777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itle 1"/>
          <p:cNvSpPr txBox="1">
            <a:spLocks noGrp="1"/>
          </p:cNvSpPr>
          <p:nvPr>
            <p:ph type="title"/>
          </p:nvPr>
        </p:nvSpPr>
        <p:spPr>
          <a:xfrm>
            <a:off x="339364" y="304800"/>
            <a:ext cx="10784251" cy="1219200"/>
          </a:xfrm>
          <a:prstGeom prst="rect">
            <a:avLst/>
          </a:prstGeom>
        </p:spPr>
        <p:txBody>
          <a:bodyPr/>
          <a:lstStyle/>
          <a:p>
            <a:r>
              <a:t>The Path Of The Movement : 2019-2021</a:t>
            </a:r>
          </a:p>
        </p:txBody>
      </p:sp>
      <p:sp>
        <p:nvSpPr>
          <p:cNvPr id="342" name="Content Placeholder 2"/>
          <p:cNvSpPr txBox="1">
            <a:spLocks noGrp="1"/>
          </p:cNvSpPr>
          <p:nvPr>
            <p:ph type="body" sz="half" idx="1"/>
          </p:nvPr>
        </p:nvSpPr>
        <p:spPr>
          <a:xfrm>
            <a:off x="235669" y="1825623"/>
            <a:ext cx="5784132" cy="4727578"/>
          </a:xfrm>
          <a:prstGeom prst="rect">
            <a:avLst/>
          </a:prstGeom>
        </p:spPr>
        <p:txBody>
          <a:bodyPr/>
          <a:lstStyle/>
          <a:p>
            <a:pPr marL="337047" indent="-337047" defTabSz="886968">
              <a:lnSpc>
                <a:spcPct val="90000"/>
              </a:lnSpc>
              <a:spcBef>
                <a:spcPts val="1700"/>
              </a:spcBef>
              <a:defRPr sz="1746"/>
            </a:pPr>
            <a:r>
              <a:t>Now the only hope for the priests to reach the end of their journey (2021 or the “second Coming”) is to put their whole trust in the methodology.</a:t>
            </a:r>
          </a:p>
          <a:p>
            <a:pPr marL="337047" indent="-337047" defTabSz="886968">
              <a:lnSpc>
                <a:spcPct val="90000"/>
              </a:lnSpc>
              <a:spcBef>
                <a:spcPts val="1700"/>
              </a:spcBef>
              <a:defRPr sz="1746"/>
            </a:pPr>
            <a:r>
              <a:t>Some people have been doubting. They ask: “who holds the lines?”. They wonder if the line of Christ teaches the truth. They wonder if Acts 27 is a perfect parable. They question all the lines.</a:t>
            </a:r>
          </a:p>
          <a:p>
            <a:pPr marL="337047" indent="-337047" defTabSz="886968">
              <a:lnSpc>
                <a:spcPct val="90000"/>
              </a:lnSpc>
              <a:spcBef>
                <a:spcPts val="1700"/>
              </a:spcBef>
              <a:defRPr sz="1746"/>
            </a:pPr>
            <a:r>
              <a:t> All have to realize that the priests must exhibit a great amount of faith! If our faith is not anchored in the lines we cannot make it to Panium! </a:t>
            </a:r>
          </a:p>
          <a:p>
            <a:pPr marL="337047" indent="-337047" defTabSz="886968">
              <a:lnSpc>
                <a:spcPct val="90000"/>
              </a:lnSpc>
              <a:spcBef>
                <a:spcPts val="1700"/>
              </a:spcBef>
              <a:defRPr sz="1746"/>
            </a:pPr>
            <a:r>
              <a:t>We must be confident that it is God who holds the lines. He will not fail us! We will make it through!</a:t>
            </a:r>
          </a:p>
        </p:txBody>
      </p:sp>
      <p:sp>
        <p:nvSpPr>
          <p:cNvPr id="343" name="Slide Number Placeholder 5"/>
          <p:cNvSpPr txBox="1">
            <a:spLocks noGrp="1"/>
          </p:cNvSpPr>
          <p:nvPr>
            <p:ph type="sldNum" sz="quarter" idx="2"/>
          </p:nvPr>
        </p:nvSpPr>
        <p:spPr>
          <a:xfrm>
            <a:off x="1065212" y="5975128"/>
            <a:ext cx="215378"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344" name="Content Placeholder 8" descr="Content Placeholder 8"/>
          <p:cNvPicPr>
            <a:picLocks noChangeAspect="1"/>
          </p:cNvPicPr>
          <p:nvPr/>
        </p:nvPicPr>
        <p:blipFill>
          <a:blip r:embed="rId2">
            <a:extLst/>
          </a:blip>
          <a:stretch>
            <a:fillRect/>
          </a:stretch>
        </p:blipFill>
        <p:spPr>
          <a:xfrm>
            <a:off x="6373905" y="1825625"/>
            <a:ext cx="4548002" cy="41878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itle 12"/>
          <p:cNvSpPr txBox="1">
            <a:spLocks noGrp="1"/>
          </p:cNvSpPr>
          <p:nvPr>
            <p:ph type="title"/>
          </p:nvPr>
        </p:nvSpPr>
        <p:spPr>
          <a:xfrm>
            <a:off x="263942" y="135118"/>
            <a:ext cx="11660944" cy="1219201"/>
          </a:xfrm>
          <a:prstGeom prst="rect">
            <a:avLst/>
          </a:prstGeom>
        </p:spPr>
        <p:txBody>
          <a:bodyPr/>
          <a:lstStyle>
            <a:lvl1pPr algn="ctr"/>
          </a:lstStyle>
          <a:p>
            <a:r>
              <a:t>The Line Of The Vision Of The Path</a:t>
            </a:r>
          </a:p>
        </p:txBody>
      </p:sp>
      <p:sp>
        <p:nvSpPr>
          <p:cNvPr id="347" name="Straight Connector 2"/>
          <p:cNvSpPr/>
          <p:nvPr/>
        </p:nvSpPr>
        <p:spPr>
          <a:xfrm>
            <a:off x="933253" y="3808429"/>
            <a:ext cx="8314442" cy="1"/>
          </a:xfrm>
          <a:prstGeom prst="line">
            <a:avLst/>
          </a:prstGeom>
          <a:ln w="38100">
            <a:solidFill>
              <a:schemeClr val="accent1"/>
            </a:solidFill>
            <a:miter/>
          </a:ln>
        </p:spPr>
        <p:txBody>
          <a:bodyPr lIns="45719" rIns="45719"/>
          <a:lstStyle/>
          <a:p>
            <a:endParaRPr/>
          </a:p>
        </p:txBody>
      </p:sp>
      <p:sp>
        <p:nvSpPr>
          <p:cNvPr id="348" name="Straight Connector 4"/>
          <p:cNvSpPr/>
          <p:nvPr/>
        </p:nvSpPr>
        <p:spPr>
          <a:xfrm>
            <a:off x="10312923" y="3808429"/>
            <a:ext cx="1611963" cy="1"/>
          </a:xfrm>
          <a:prstGeom prst="line">
            <a:avLst/>
          </a:prstGeom>
          <a:ln w="38100">
            <a:solidFill>
              <a:schemeClr val="accent1"/>
            </a:solidFill>
            <a:miter/>
          </a:ln>
        </p:spPr>
        <p:txBody>
          <a:bodyPr lIns="45719" rIns="45719"/>
          <a:lstStyle/>
          <a:p>
            <a:endParaRPr/>
          </a:p>
        </p:txBody>
      </p:sp>
      <p:sp>
        <p:nvSpPr>
          <p:cNvPr id="349" name="Straight Connector 6"/>
          <p:cNvSpPr/>
          <p:nvPr/>
        </p:nvSpPr>
        <p:spPr>
          <a:xfrm flipH="1">
            <a:off x="933253" y="2853962"/>
            <a:ext cx="1" cy="970962"/>
          </a:xfrm>
          <a:prstGeom prst="line">
            <a:avLst/>
          </a:prstGeom>
          <a:ln w="38100">
            <a:solidFill>
              <a:schemeClr val="accent1"/>
            </a:solidFill>
            <a:miter/>
          </a:ln>
        </p:spPr>
        <p:txBody>
          <a:bodyPr lIns="45719" rIns="45719"/>
          <a:lstStyle/>
          <a:p>
            <a:endParaRPr/>
          </a:p>
        </p:txBody>
      </p:sp>
      <p:sp>
        <p:nvSpPr>
          <p:cNvPr id="350" name="Straight Connector 15"/>
          <p:cNvSpPr/>
          <p:nvPr/>
        </p:nvSpPr>
        <p:spPr>
          <a:xfrm>
            <a:off x="1629267" y="3374007"/>
            <a:ext cx="1" cy="443848"/>
          </a:xfrm>
          <a:prstGeom prst="line">
            <a:avLst/>
          </a:prstGeom>
          <a:ln w="38100">
            <a:solidFill>
              <a:schemeClr val="accent1"/>
            </a:solidFill>
            <a:miter/>
          </a:ln>
        </p:spPr>
        <p:txBody>
          <a:bodyPr lIns="45719" rIns="45719"/>
          <a:lstStyle/>
          <a:p>
            <a:endParaRPr/>
          </a:p>
        </p:txBody>
      </p:sp>
      <p:sp>
        <p:nvSpPr>
          <p:cNvPr id="351" name="Straight Connector 16"/>
          <p:cNvSpPr/>
          <p:nvPr/>
        </p:nvSpPr>
        <p:spPr>
          <a:xfrm>
            <a:off x="3421931" y="2846893"/>
            <a:ext cx="1" cy="970962"/>
          </a:xfrm>
          <a:prstGeom prst="line">
            <a:avLst/>
          </a:prstGeom>
          <a:ln w="38100">
            <a:solidFill>
              <a:schemeClr val="accent1"/>
            </a:solidFill>
            <a:miter/>
          </a:ln>
        </p:spPr>
        <p:txBody>
          <a:bodyPr lIns="45719" rIns="45719"/>
          <a:lstStyle/>
          <a:p>
            <a:endParaRPr/>
          </a:p>
        </p:txBody>
      </p:sp>
      <p:sp>
        <p:nvSpPr>
          <p:cNvPr id="352" name="Straight Connector 17"/>
          <p:cNvSpPr/>
          <p:nvPr/>
        </p:nvSpPr>
        <p:spPr>
          <a:xfrm>
            <a:off x="6506067" y="2837468"/>
            <a:ext cx="1" cy="970962"/>
          </a:xfrm>
          <a:prstGeom prst="line">
            <a:avLst/>
          </a:prstGeom>
          <a:ln w="38100">
            <a:solidFill>
              <a:schemeClr val="accent1"/>
            </a:solidFill>
            <a:miter/>
          </a:ln>
        </p:spPr>
        <p:txBody>
          <a:bodyPr lIns="45719" rIns="45719"/>
          <a:lstStyle/>
          <a:p>
            <a:endParaRPr/>
          </a:p>
        </p:txBody>
      </p:sp>
      <p:sp>
        <p:nvSpPr>
          <p:cNvPr id="353" name="Straight Connector 18"/>
          <p:cNvSpPr/>
          <p:nvPr/>
        </p:nvSpPr>
        <p:spPr>
          <a:xfrm>
            <a:off x="9231983" y="2829611"/>
            <a:ext cx="1" cy="970962"/>
          </a:xfrm>
          <a:prstGeom prst="line">
            <a:avLst/>
          </a:prstGeom>
          <a:ln w="38100">
            <a:solidFill>
              <a:schemeClr val="accent1"/>
            </a:solidFill>
            <a:miter/>
          </a:ln>
        </p:spPr>
        <p:txBody>
          <a:bodyPr lIns="45719" rIns="45719"/>
          <a:lstStyle/>
          <a:p>
            <a:endParaRPr/>
          </a:p>
        </p:txBody>
      </p:sp>
      <p:sp>
        <p:nvSpPr>
          <p:cNvPr id="354" name="Straight Connector 19"/>
          <p:cNvSpPr/>
          <p:nvPr/>
        </p:nvSpPr>
        <p:spPr>
          <a:xfrm>
            <a:off x="10331777" y="2846893"/>
            <a:ext cx="1" cy="970962"/>
          </a:xfrm>
          <a:prstGeom prst="line">
            <a:avLst/>
          </a:prstGeom>
          <a:ln w="38100">
            <a:solidFill>
              <a:schemeClr val="accent1"/>
            </a:solidFill>
            <a:miter/>
          </a:ln>
        </p:spPr>
        <p:txBody>
          <a:bodyPr lIns="45719" rIns="45719"/>
          <a:lstStyle/>
          <a:p>
            <a:endParaRPr/>
          </a:p>
        </p:txBody>
      </p:sp>
      <p:sp>
        <p:nvSpPr>
          <p:cNvPr id="355" name="Straight Connector 20"/>
          <p:cNvSpPr/>
          <p:nvPr/>
        </p:nvSpPr>
        <p:spPr>
          <a:xfrm>
            <a:off x="8295588" y="3381076"/>
            <a:ext cx="1" cy="443847"/>
          </a:xfrm>
          <a:prstGeom prst="line">
            <a:avLst/>
          </a:prstGeom>
          <a:ln w="38100">
            <a:solidFill>
              <a:schemeClr val="accent1"/>
            </a:solidFill>
            <a:miter/>
          </a:ln>
        </p:spPr>
        <p:txBody>
          <a:bodyPr lIns="45719" rIns="45719"/>
          <a:lstStyle/>
          <a:p>
            <a:endParaRPr/>
          </a:p>
        </p:txBody>
      </p:sp>
      <p:sp>
        <p:nvSpPr>
          <p:cNvPr id="356" name="Straight Connector 21"/>
          <p:cNvSpPr/>
          <p:nvPr/>
        </p:nvSpPr>
        <p:spPr>
          <a:xfrm>
            <a:off x="4554718" y="3381076"/>
            <a:ext cx="1" cy="443847"/>
          </a:xfrm>
          <a:prstGeom prst="line">
            <a:avLst/>
          </a:prstGeom>
          <a:ln w="38100">
            <a:solidFill>
              <a:schemeClr val="accent1"/>
            </a:solidFill>
            <a:miter/>
          </a:ln>
        </p:spPr>
        <p:txBody>
          <a:bodyPr lIns="45719" rIns="45719"/>
          <a:lstStyle/>
          <a:p>
            <a:endParaRPr/>
          </a:p>
        </p:txBody>
      </p:sp>
      <p:sp>
        <p:nvSpPr>
          <p:cNvPr id="357" name="Straight Connector 22"/>
          <p:cNvSpPr/>
          <p:nvPr/>
        </p:nvSpPr>
        <p:spPr>
          <a:xfrm>
            <a:off x="5555529" y="3381076"/>
            <a:ext cx="1" cy="443847"/>
          </a:xfrm>
          <a:prstGeom prst="line">
            <a:avLst/>
          </a:prstGeom>
          <a:ln w="38100">
            <a:solidFill>
              <a:schemeClr val="accent1"/>
            </a:solidFill>
            <a:miter/>
          </a:ln>
        </p:spPr>
        <p:txBody>
          <a:bodyPr lIns="45719" rIns="45719"/>
          <a:lstStyle/>
          <a:p>
            <a:endParaRPr/>
          </a:p>
        </p:txBody>
      </p:sp>
      <p:sp>
        <p:nvSpPr>
          <p:cNvPr id="358" name="Straight Connector 23"/>
          <p:cNvSpPr/>
          <p:nvPr/>
        </p:nvSpPr>
        <p:spPr>
          <a:xfrm>
            <a:off x="7423608" y="3381076"/>
            <a:ext cx="1" cy="443847"/>
          </a:xfrm>
          <a:prstGeom prst="line">
            <a:avLst/>
          </a:prstGeom>
          <a:ln w="38100">
            <a:solidFill>
              <a:schemeClr val="accent1"/>
            </a:solidFill>
            <a:miter/>
          </a:ln>
        </p:spPr>
        <p:txBody>
          <a:bodyPr lIns="45719" rIns="45719"/>
          <a:lstStyle/>
          <a:p>
            <a:endParaRPr/>
          </a:p>
        </p:txBody>
      </p:sp>
      <p:sp>
        <p:nvSpPr>
          <p:cNvPr id="359" name="Straight Connector 25"/>
          <p:cNvSpPr/>
          <p:nvPr/>
        </p:nvSpPr>
        <p:spPr>
          <a:xfrm>
            <a:off x="2460396" y="3381076"/>
            <a:ext cx="1" cy="443847"/>
          </a:xfrm>
          <a:prstGeom prst="line">
            <a:avLst/>
          </a:prstGeom>
          <a:ln w="38100">
            <a:solidFill>
              <a:schemeClr val="accent1"/>
            </a:solidFill>
            <a:miter/>
          </a:ln>
        </p:spPr>
        <p:txBody>
          <a:bodyPr lIns="45719" rIns="45719"/>
          <a:lstStyle/>
          <a:p>
            <a:endParaRPr/>
          </a:p>
        </p:txBody>
      </p:sp>
      <p:sp>
        <p:nvSpPr>
          <p:cNvPr id="360" name="TextBox 8"/>
          <p:cNvSpPr txBox="1"/>
          <p:nvPr/>
        </p:nvSpPr>
        <p:spPr>
          <a:xfrm>
            <a:off x="564196" y="2411576"/>
            <a:ext cx="89837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1989</a:t>
            </a:r>
          </a:p>
        </p:txBody>
      </p:sp>
      <p:sp>
        <p:nvSpPr>
          <p:cNvPr id="361" name="TextBox 26"/>
          <p:cNvSpPr txBox="1"/>
          <p:nvPr/>
        </p:nvSpPr>
        <p:spPr>
          <a:xfrm>
            <a:off x="564196" y="3856059"/>
            <a:ext cx="898371" cy="495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vl1pPr>
          </a:lstStyle>
          <a:p>
            <a:r>
              <a:t>Portion begins journey</a:t>
            </a:r>
          </a:p>
        </p:txBody>
      </p:sp>
      <p:sp>
        <p:nvSpPr>
          <p:cNvPr id="362" name="TextBox 27"/>
          <p:cNvSpPr txBox="1"/>
          <p:nvPr/>
        </p:nvSpPr>
        <p:spPr>
          <a:xfrm>
            <a:off x="1396120" y="3828274"/>
            <a:ext cx="602994" cy="2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Waggons</a:t>
            </a:r>
          </a:p>
        </p:txBody>
      </p:sp>
      <p:sp>
        <p:nvSpPr>
          <p:cNvPr id="363" name="TextBox 28"/>
          <p:cNvSpPr txBox="1"/>
          <p:nvPr/>
        </p:nvSpPr>
        <p:spPr>
          <a:xfrm>
            <a:off x="2189541" y="3828274"/>
            <a:ext cx="602993" cy="2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Luggage</a:t>
            </a:r>
          </a:p>
        </p:txBody>
      </p:sp>
      <p:sp>
        <p:nvSpPr>
          <p:cNvPr id="364" name="TextBox 29"/>
          <p:cNvSpPr txBox="1"/>
          <p:nvPr/>
        </p:nvSpPr>
        <p:spPr>
          <a:xfrm>
            <a:off x="2972745" y="3856059"/>
            <a:ext cx="898372" cy="495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vl1pPr>
          </a:lstStyle>
          <a:p>
            <a:r>
              <a:t>Lose horses cords let down</a:t>
            </a:r>
          </a:p>
        </p:txBody>
      </p:sp>
      <p:sp>
        <p:nvSpPr>
          <p:cNvPr id="365" name="TextBox 30"/>
          <p:cNvSpPr txBox="1"/>
          <p:nvPr/>
        </p:nvSpPr>
        <p:spPr>
          <a:xfrm>
            <a:off x="4260292" y="3828274"/>
            <a:ext cx="602993" cy="2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900"/>
            </a:lvl1pPr>
          </a:lstStyle>
          <a:p>
            <a:r>
              <a:t>shoes</a:t>
            </a:r>
          </a:p>
        </p:txBody>
      </p:sp>
      <p:sp>
        <p:nvSpPr>
          <p:cNvPr id="366" name="TextBox 31"/>
          <p:cNvSpPr txBox="1"/>
          <p:nvPr/>
        </p:nvSpPr>
        <p:spPr>
          <a:xfrm>
            <a:off x="5210026" y="3828274"/>
            <a:ext cx="755410" cy="2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900"/>
            </a:lvl1pPr>
          </a:lstStyle>
          <a:p>
            <a:r>
              <a:t>Stockings</a:t>
            </a:r>
          </a:p>
        </p:txBody>
      </p:sp>
      <p:sp>
        <p:nvSpPr>
          <p:cNvPr id="367" name="TextBox 32"/>
          <p:cNvSpPr txBox="1"/>
          <p:nvPr/>
        </p:nvSpPr>
        <p:spPr>
          <a:xfrm>
            <a:off x="6086731" y="3856059"/>
            <a:ext cx="838671" cy="495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vl1pPr>
          </a:lstStyle>
          <a:p>
            <a:r>
              <a:t>We have hold from above </a:t>
            </a:r>
          </a:p>
        </p:txBody>
      </p:sp>
      <p:sp>
        <p:nvSpPr>
          <p:cNvPr id="368" name="TextBox 33"/>
          <p:cNvSpPr txBox="1"/>
          <p:nvPr/>
        </p:nvSpPr>
        <p:spPr>
          <a:xfrm>
            <a:off x="7994092" y="3859574"/>
            <a:ext cx="602993" cy="2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900"/>
            </a:lvl1pPr>
          </a:lstStyle>
          <a:p>
            <a:r>
              <a:t>blood</a:t>
            </a:r>
          </a:p>
        </p:txBody>
      </p:sp>
      <p:sp>
        <p:nvSpPr>
          <p:cNvPr id="369" name="TextBox 34"/>
          <p:cNvSpPr txBox="1"/>
          <p:nvPr/>
        </p:nvSpPr>
        <p:spPr>
          <a:xfrm>
            <a:off x="8675963" y="3861639"/>
            <a:ext cx="898371" cy="495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Wilderness</a:t>
            </a:r>
          </a:p>
          <a:p>
            <a:pPr algn="ctr">
              <a:defRPr sz="1000"/>
            </a:pPr>
            <a:r>
              <a:t>Gethsemane</a:t>
            </a:r>
          </a:p>
        </p:txBody>
      </p:sp>
      <p:sp>
        <p:nvSpPr>
          <p:cNvPr id="370" name="TextBox 35"/>
          <p:cNvSpPr txBox="1"/>
          <p:nvPr/>
        </p:nvSpPr>
        <p:spPr>
          <a:xfrm>
            <a:off x="9746289" y="2040996"/>
            <a:ext cx="1254626" cy="8246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t>2</a:t>
            </a:r>
            <a:r>
              <a:rPr baseline="30000"/>
              <a:t>nd</a:t>
            </a:r>
            <a:r>
              <a:t> Advent</a:t>
            </a:r>
          </a:p>
          <a:p>
            <a:pPr algn="ctr"/>
            <a:r>
              <a:t>2021</a:t>
            </a:r>
          </a:p>
        </p:txBody>
      </p:sp>
      <p:sp>
        <p:nvSpPr>
          <p:cNvPr id="371" name="TextBox 36"/>
          <p:cNvSpPr txBox="1"/>
          <p:nvPr/>
        </p:nvSpPr>
        <p:spPr>
          <a:xfrm>
            <a:off x="11342179" y="1861131"/>
            <a:ext cx="602993" cy="280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900" b="1"/>
            </a:lvl1pPr>
          </a:lstStyle>
          <a:p>
            <a:r>
              <a:t>Light</a:t>
            </a:r>
          </a:p>
        </p:txBody>
      </p:sp>
      <p:sp>
        <p:nvSpPr>
          <p:cNvPr id="372" name="Straight Connector 38"/>
          <p:cNvSpPr/>
          <p:nvPr/>
        </p:nvSpPr>
        <p:spPr>
          <a:xfrm flipH="1">
            <a:off x="11038785" y="1861131"/>
            <a:ext cx="339368" cy="230833"/>
          </a:xfrm>
          <a:prstGeom prst="line">
            <a:avLst/>
          </a:prstGeom>
          <a:ln w="6350">
            <a:solidFill>
              <a:schemeClr val="accent1"/>
            </a:solidFill>
            <a:miter/>
          </a:ln>
        </p:spPr>
        <p:txBody>
          <a:bodyPr lIns="45719" rIns="45719"/>
          <a:lstStyle/>
          <a:p>
            <a:endParaRPr/>
          </a:p>
        </p:txBody>
      </p:sp>
      <p:sp>
        <p:nvSpPr>
          <p:cNvPr id="373" name="Straight Connector 39"/>
          <p:cNvSpPr/>
          <p:nvPr/>
        </p:nvSpPr>
        <p:spPr>
          <a:xfrm flipH="1">
            <a:off x="11038785" y="2064660"/>
            <a:ext cx="339368" cy="230833"/>
          </a:xfrm>
          <a:prstGeom prst="line">
            <a:avLst/>
          </a:prstGeom>
          <a:ln w="6350">
            <a:solidFill>
              <a:schemeClr val="accent1"/>
            </a:solidFill>
            <a:miter/>
          </a:ln>
        </p:spPr>
        <p:txBody>
          <a:bodyPr lIns="45719" rIns="45719"/>
          <a:lstStyle/>
          <a:p>
            <a:endParaRPr/>
          </a:p>
        </p:txBody>
      </p:sp>
      <p:sp>
        <p:nvSpPr>
          <p:cNvPr id="374" name="Straight Connector 40"/>
          <p:cNvSpPr/>
          <p:nvPr/>
        </p:nvSpPr>
        <p:spPr>
          <a:xfrm flipH="1">
            <a:off x="11175472" y="2201316"/>
            <a:ext cx="339368" cy="230833"/>
          </a:xfrm>
          <a:prstGeom prst="line">
            <a:avLst/>
          </a:prstGeom>
          <a:ln w="6350">
            <a:solidFill>
              <a:schemeClr val="accent1"/>
            </a:solidFill>
            <a:miter/>
          </a:ln>
        </p:spPr>
        <p:txBody>
          <a:bodyPr lIns="45719" rIns="45719"/>
          <a:lstStyle/>
          <a:p>
            <a:endParaRPr/>
          </a:p>
        </p:txBody>
      </p:sp>
      <p:sp>
        <p:nvSpPr>
          <p:cNvPr id="375" name="TextBox 41"/>
          <p:cNvSpPr txBox="1"/>
          <p:nvPr/>
        </p:nvSpPr>
        <p:spPr>
          <a:xfrm>
            <a:off x="8699536" y="2308785"/>
            <a:ext cx="1020917"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Nov.9, 2019</a:t>
            </a:r>
          </a:p>
        </p:txBody>
      </p:sp>
      <p:sp>
        <p:nvSpPr>
          <p:cNvPr id="376" name="Straight Connector 43"/>
          <p:cNvSpPr/>
          <p:nvPr/>
        </p:nvSpPr>
        <p:spPr>
          <a:xfrm flipV="1">
            <a:off x="6634905" y="2853962"/>
            <a:ext cx="2445070" cy="901258"/>
          </a:xfrm>
          <a:prstGeom prst="line">
            <a:avLst/>
          </a:prstGeom>
          <a:ln w="38100">
            <a:solidFill>
              <a:schemeClr val="accent4"/>
            </a:solidFill>
            <a:prstDash val="lgDash"/>
          </a:ln>
        </p:spPr>
        <p:txBody>
          <a:bodyPr lIns="45719" rIns="45719"/>
          <a:lstStyle/>
          <a:p>
            <a:endParaRPr/>
          </a:p>
        </p:txBody>
      </p:sp>
      <p:sp>
        <p:nvSpPr>
          <p:cNvPr id="377" name="TextBox 44"/>
          <p:cNvSpPr txBox="1"/>
          <p:nvPr/>
        </p:nvSpPr>
        <p:spPr>
          <a:xfrm rot="20220551">
            <a:off x="6926356" y="3020709"/>
            <a:ext cx="1629799"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b="1"/>
            </a:lvl1pPr>
          </a:lstStyle>
          <a:p>
            <a:r>
              <a:t>Cords increase in size</a:t>
            </a:r>
          </a:p>
        </p:txBody>
      </p:sp>
      <p:sp>
        <p:nvSpPr>
          <p:cNvPr id="378" name="TextBox 45"/>
          <p:cNvSpPr txBox="1"/>
          <p:nvPr/>
        </p:nvSpPr>
        <p:spPr>
          <a:xfrm>
            <a:off x="9150016" y="3140156"/>
            <a:ext cx="898371"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b="1"/>
            </a:lvl1pPr>
          </a:lstStyle>
          <a:p>
            <a:r>
              <a:t>CHASM</a:t>
            </a:r>
          </a:p>
        </p:txBody>
      </p:sp>
      <p:sp>
        <p:nvSpPr>
          <p:cNvPr id="379" name="TextBox 46"/>
          <p:cNvSpPr txBox="1"/>
          <p:nvPr/>
        </p:nvSpPr>
        <p:spPr>
          <a:xfrm>
            <a:off x="6140134" y="2411576"/>
            <a:ext cx="89837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2014</a:t>
            </a:r>
          </a:p>
        </p:txBody>
      </p:sp>
      <p:sp>
        <p:nvSpPr>
          <p:cNvPr id="380" name="TextBox 47"/>
          <p:cNvSpPr txBox="1"/>
          <p:nvPr/>
        </p:nvSpPr>
        <p:spPr>
          <a:xfrm>
            <a:off x="4178639" y="3011745"/>
            <a:ext cx="89837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2009</a:t>
            </a:r>
          </a:p>
        </p:txBody>
      </p:sp>
      <p:sp>
        <p:nvSpPr>
          <p:cNvPr id="381" name="TextBox 48"/>
          <p:cNvSpPr txBox="1"/>
          <p:nvPr/>
        </p:nvSpPr>
        <p:spPr>
          <a:xfrm>
            <a:off x="5163763" y="3019601"/>
            <a:ext cx="89837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2012</a:t>
            </a:r>
          </a:p>
        </p:txBody>
      </p:sp>
      <p:sp>
        <p:nvSpPr>
          <p:cNvPr id="382" name="TextBox 49"/>
          <p:cNvSpPr txBox="1"/>
          <p:nvPr/>
        </p:nvSpPr>
        <p:spPr>
          <a:xfrm>
            <a:off x="3123599" y="2524712"/>
            <a:ext cx="89837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9/11</a:t>
            </a:r>
          </a:p>
        </p:txBody>
      </p:sp>
      <p:sp>
        <p:nvSpPr>
          <p:cNvPr id="383" name="TextBox 50"/>
          <p:cNvSpPr txBox="1"/>
          <p:nvPr/>
        </p:nvSpPr>
        <p:spPr>
          <a:xfrm>
            <a:off x="1255696" y="3088145"/>
            <a:ext cx="898371"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1991</a:t>
            </a:r>
          </a:p>
        </p:txBody>
      </p:sp>
      <p:sp>
        <p:nvSpPr>
          <p:cNvPr id="384" name="TextBox 51"/>
          <p:cNvSpPr txBox="1"/>
          <p:nvPr/>
        </p:nvSpPr>
        <p:spPr>
          <a:xfrm>
            <a:off x="2169892" y="3096001"/>
            <a:ext cx="898371"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1996</a:t>
            </a:r>
          </a:p>
        </p:txBody>
      </p:sp>
      <p:sp>
        <p:nvSpPr>
          <p:cNvPr id="385" name="Straight Arrow Connector 53"/>
          <p:cNvSpPr/>
          <p:nvPr/>
        </p:nvSpPr>
        <p:spPr>
          <a:xfrm flipH="1">
            <a:off x="3421931" y="2955115"/>
            <a:ext cx="494906" cy="800104"/>
          </a:xfrm>
          <a:prstGeom prst="line">
            <a:avLst/>
          </a:prstGeom>
          <a:ln w="6350">
            <a:solidFill>
              <a:schemeClr val="accent1"/>
            </a:solidFill>
            <a:miter/>
            <a:tailEnd type="triangle"/>
          </a:ln>
        </p:spPr>
        <p:txBody>
          <a:bodyPr lIns="45719" rIns="45719"/>
          <a:lstStyle/>
          <a:p>
            <a:endParaRPr/>
          </a:p>
        </p:txBody>
      </p:sp>
      <p:sp>
        <p:nvSpPr>
          <p:cNvPr id="386" name="TextBox 54"/>
          <p:cNvSpPr txBox="1"/>
          <p:nvPr/>
        </p:nvSpPr>
        <p:spPr>
          <a:xfrm>
            <a:off x="3760666" y="2728485"/>
            <a:ext cx="602993" cy="280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900"/>
            </a:lvl1pPr>
          </a:lstStyle>
          <a:p>
            <a:r>
              <a:t>2A/3A</a:t>
            </a:r>
          </a:p>
        </p:txBody>
      </p:sp>
      <p:sp>
        <p:nvSpPr>
          <p:cNvPr id="387" name="TextBox 56"/>
          <p:cNvSpPr txBox="1"/>
          <p:nvPr/>
        </p:nvSpPr>
        <p:spPr>
          <a:xfrm>
            <a:off x="6158298" y="2696192"/>
            <a:ext cx="1424236" cy="280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Suspend almost all their weight</a:t>
            </a:r>
          </a:p>
        </p:txBody>
      </p:sp>
      <p:sp>
        <p:nvSpPr>
          <p:cNvPr id="388" name="Slide Number Placeholder 58"/>
          <p:cNvSpPr txBox="1">
            <a:spLocks noGrp="1"/>
          </p:cNvSpPr>
          <p:nvPr>
            <p:ph type="sldNum" sz="quarter" idx="2"/>
          </p:nvPr>
        </p:nvSpPr>
        <p:spPr>
          <a:xfrm>
            <a:off x="1065212" y="5975128"/>
            <a:ext cx="227077"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389" name="Straight Connector 52"/>
          <p:cNvSpPr/>
          <p:nvPr/>
        </p:nvSpPr>
        <p:spPr>
          <a:xfrm flipV="1">
            <a:off x="1024577" y="2837468"/>
            <a:ext cx="2445071" cy="901258"/>
          </a:xfrm>
          <a:prstGeom prst="line">
            <a:avLst/>
          </a:prstGeom>
          <a:ln w="38100">
            <a:solidFill>
              <a:schemeClr val="accent4"/>
            </a:solidFill>
            <a:prstDash val="lgDash"/>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1"/>
          <p:cNvSpPr txBox="1">
            <a:spLocks noGrp="1"/>
          </p:cNvSpPr>
          <p:nvPr>
            <p:ph type="title"/>
          </p:nvPr>
        </p:nvSpPr>
        <p:spPr>
          <a:xfrm>
            <a:off x="7492890" y="2143759"/>
            <a:ext cx="3840481" cy="1289708"/>
          </a:xfrm>
          <a:prstGeom prst="rect">
            <a:avLst/>
          </a:prstGeom>
        </p:spPr>
        <p:txBody>
          <a:bodyPr/>
          <a:lstStyle>
            <a:lvl1pPr defTabSz="841247">
              <a:defRPr sz="3312"/>
            </a:lvl1pPr>
          </a:lstStyle>
          <a:p>
            <a:r>
              <a:t>Thank You For Coming!</a:t>
            </a:r>
          </a:p>
        </p:txBody>
      </p:sp>
      <p:grpSp>
        <p:nvGrpSpPr>
          <p:cNvPr id="394" name="Picture Placeholder 8"/>
          <p:cNvGrpSpPr/>
          <p:nvPr/>
        </p:nvGrpSpPr>
        <p:grpSpPr>
          <a:xfrm>
            <a:off x="836612" y="1031195"/>
            <a:ext cx="5943601" cy="4572001"/>
            <a:chOff x="0" y="0"/>
            <a:chExt cx="5943600" cy="4572000"/>
          </a:xfrm>
        </p:grpSpPr>
        <p:sp>
          <p:nvSpPr>
            <p:cNvPr id="392" name="Rectangle"/>
            <p:cNvSpPr/>
            <p:nvPr/>
          </p:nvSpPr>
          <p:spPr>
            <a:xfrm>
              <a:off x="0" y="0"/>
              <a:ext cx="5943600" cy="4572000"/>
            </a:xfrm>
            <a:prstGeom prst="rect">
              <a:avLst/>
            </a:prstGeom>
            <a:solidFill>
              <a:srgbClr val="D1E5F9"/>
            </a:solidFill>
            <a:ln w="12700" cap="flat">
              <a:noFill/>
              <a:miter lim="400000"/>
            </a:ln>
            <a:effectLst/>
          </p:spPr>
          <p:txBody>
            <a:bodyPr wrap="square" lIns="45719" tIns="45719" rIns="45719" bIns="45719" numCol="1" anchor="ctr">
              <a:noAutofit/>
            </a:bodyPr>
            <a:lstStyle/>
            <a:p>
              <a:endParaRPr/>
            </a:p>
          </p:txBody>
        </p:sp>
        <p:pic>
          <p:nvPicPr>
            <p:cNvPr id="393" name="image25.jpeg" descr="image25.jpeg"/>
            <p:cNvPicPr>
              <a:picLocks noChangeAspect="1"/>
            </p:cNvPicPr>
            <p:nvPr/>
          </p:nvPicPr>
          <p:blipFill>
            <a:blip r:embed="rId2">
              <a:extLst/>
            </a:blip>
            <a:stretch>
              <a:fillRect/>
            </a:stretch>
          </p:blipFill>
          <p:spPr>
            <a:xfrm>
              <a:off x="0" y="0"/>
              <a:ext cx="5943600" cy="4572000"/>
            </a:xfrm>
            <a:prstGeom prst="rect">
              <a:avLst/>
            </a:prstGeom>
            <a:ln w="38100" cap="flat">
              <a:solidFill>
                <a:srgbClr val="FFFFFF"/>
              </a:solidFill>
              <a:prstDash val="solid"/>
              <a:round/>
            </a:ln>
            <a:effectLst/>
          </p:spPr>
        </p:pic>
      </p:grpSp>
      <p:sp>
        <p:nvSpPr>
          <p:cNvPr id="395" name="Slide Number Placeholder 6"/>
          <p:cNvSpPr txBox="1">
            <a:spLocks noGrp="1"/>
          </p:cNvSpPr>
          <p:nvPr>
            <p:ph type="sldNum" sz="quarter" idx="2"/>
          </p:nvPr>
        </p:nvSpPr>
        <p:spPr>
          <a:xfrm>
            <a:off x="1065212" y="5975128"/>
            <a:ext cx="21607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itle 1"/>
          <p:cNvSpPr txBox="1">
            <a:spLocks noGrp="1"/>
          </p:cNvSpPr>
          <p:nvPr>
            <p:ph type="title"/>
          </p:nvPr>
        </p:nvSpPr>
        <p:spPr>
          <a:xfrm>
            <a:off x="207389" y="304800"/>
            <a:ext cx="10916226" cy="1219200"/>
          </a:xfrm>
          <a:prstGeom prst="rect">
            <a:avLst/>
          </a:prstGeom>
        </p:spPr>
        <p:txBody>
          <a:bodyPr/>
          <a:lstStyle>
            <a:lvl1pPr algn="ctr">
              <a:defRPr sz="3200"/>
            </a:lvl1pPr>
          </a:lstStyle>
          <a:p>
            <a:r>
              <a:t>The Dream Of Sister White In January 12, 1869</a:t>
            </a:r>
          </a:p>
        </p:txBody>
      </p:sp>
      <p:sp>
        <p:nvSpPr>
          <p:cNvPr id="254" name="Content Placeholder 2"/>
          <p:cNvSpPr txBox="1">
            <a:spLocks noGrp="1"/>
          </p:cNvSpPr>
          <p:nvPr>
            <p:ph type="body" sz="half" idx="1"/>
          </p:nvPr>
        </p:nvSpPr>
        <p:spPr>
          <a:xfrm>
            <a:off x="1065212" y="1825624"/>
            <a:ext cx="4954588" cy="4187954"/>
          </a:xfrm>
          <a:prstGeom prst="rect">
            <a:avLst/>
          </a:prstGeom>
        </p:spPr>
        <p:txBody>
          <a:bodyPr/>
          <a:lstStyle/>
          <a:p>
            <a:r>
              <a:t>When Sister White was in Battle Creek, she had a vision.</a:t>
            </a:r>
          </a:p>
          <a:p>
            <a:r>
              <a:t>She dreamt she was with a </a:t>
            </a:r>
            <a:r>
              <a:rPr b="1"/>
              <a:t>large body of people </a:t>
            </a:r>
            <a:r>
              <a:t>but only </a:t>
            </a:r>
            <a:r>
              <a:rPr b="1"/>
              <a:t>a portion </a:t>
            </a:r>
            <a:r>
              <a:t>of them were preparing for a journey.</a:t>
            </a:r>
          </a:p>
          <a:p>
            <a:r>
              <a:t>They had </a:t>
            </a:r>
            <a:r>
              <a:rPr b="1"/>
              <a:t>heavily loaded wagons.</a:t>
            </a:r>
          </a:p>
        </p:txBody>
      </p:sp>
      <p:pic>
        <p:nvPicPr>
          <p:cNvPr id="255" name="Content Placeholder 5" descr="Content Placeholder 5"/>
          <p:cNvPicPr>
            <a:picLocks noChangeAspect="1"/>
          </p:cNvPicPr>
          <p:nvPr/>
        </p:nvPicPr>
        <p:blipFill>
          <a:blip r:embed="rId2">
            <a:extLst/>
          </a:blip>
          <a:srcRect l="4526"/>
          <a:stretch>
            <a:fillRect/>
          </a:stretch>
        </p:blipFill>
        <p:spPr>
          <a:xfrm>
            <a:off x="6172200" y="1825624"/>
            <a:ext cx="4951363" cy="4187912"/>
          </a:xfrm>
          <a:prstGeom prst="rect">
            <a:avLst/>
          </a:prstGeom>
          <a:ln w="12700">
            <a:miter lim="400000"/>
          </a:ln>
        </p:spPr>
      </p:pic>
      <p:sp>
        <p:nvSpPr>
          <p:cNvPr id="256" name="Slide Number Placeholder 9"/>
          <p:cNvSpPr txBox="1">
            <a:spLocks noGrp="1"/>
          </p:cNvSpPr>
          <p:nvPr>
            <p:ph type="sldNum" sz="quarter" idx="2"/>
          </p:nvPr>
        </p:nvSpPr>
        <p:spPr>
          <a:xfrm>
            <a:off x="1065212" y="5975128"/>
            <a:ext cx="19529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title"/>
          </p:nvPr>
        </p:nvSpPr>
        <p:spPr>
          <a:xfrm>
            <a:off x="1065211" y="304800"/>
            <a:ext cx="10058404" cy="1219200"/>
          </a:xfrm>
          <a:prstGeom prst="rect">
            <a:avLst/>
          </a:prstGeom>
        </p:spPr>
        <p:txBody>
          <a:bodyPr/>
          <a:lstStyle/>
          <a:p>
            <a:r>
              <a:t>Here Are some Questions For You</a:t>
            </a:r>
          </a:p>
        </p:txBody>
      </p:sp>
      <p:sp>
        <p:nvSpPr>
          <p:cNvPr id="398" name="Content Placeholder 3"/>
          <p:cNvSpPr txBox="1">
            <a:spLocks noGrp="1"/>
          </p:cNvSpPr>
          <p:nvPr>
            <p:ph type="body" sz="half" idx="1"/>
          </p:nvPr>
        </p:nvSpPr>
        <p:spPr>
          <a:xfrm>
            <a:off x="1065212" y="1825624"/>
            <a:ext cx="4954588" cy="4187954"/>
          </a:xfrm>
          <a:prstGeom prst="rect">
            <a:avLst/>
          </a:prstGeom>
        </p:spPr>
        <p:txBody>
          <a:bodyPr/>
          <a:lstStyle/>
          <a:p>
            <a:r>
              <a:t>When did Sister White have her Vision?</a:t>
            </a:r>
          </a:p>
          <a:p>
            <a:pPr marL="0" indent="0">
              <a:buSzTx/>
              <a:buNone/>
            </a:pPr>
            <a:endParaRPr/>
          </a:p>
          <a:p>
            <a:r>
              <a:t>Who does the large body represent?</a:t>
            </a:r>
          </a:p>
          <a:p>
            <a:pPr marL="0" indent="0">
              <a:buSzTx/>
              <a:buNone/>
            </a:pPr>
            <a:endParaRPr/>
          </a:p>
          <a:p>
            <a:r>
              <a:t>Who does the portion of people who begin the journey represent?</a:t>
            </a:r>
          </a:p>
        </p:txBody>
      </p:sp>
      <p:grpSp>
        <p:nvGrpSpPr>
          <p:cNvPr id="417" name="Content Placeholder 8"/>
          <p:cNvGrpSpPr/>
          <p:nvPr/>
        </p:nvGrpSpPr>
        <p:grpSpPr>
          <a:xfrm>
            <a:off x="6449507" y="1825824"/>
            <a:ext cx="4396797" cy="4187426"/>
            <a:chOff x="0" y="0"/>
            <a:chExt cx="4396795" cy="4187425"/>
          </a:xfrm>
        </p:grpSpPr>
        <p:grpSp>
          <p:nvGrpSpPr>
            <p:cNvPr id="401" name="Group"/>
            <p:cNvGrpSpPr/>
            <p:nvPr/>
          </p:nvGrpSpPr>
          <p:grpSpPr>
            <a:xfrm>
              <a:off x="0" y="0"/>
              <a:ext cx="2093712" cy="1256228"/>
              <a:chOff x="0" y="0"/>
              <a:chExt cx="2093711" cy="1256227"/>
            </a:xfrm>
          </p:grpSpPr>
          <p:sp>
            <p:nvSpPr>
              <p:cNvPr id="399"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400" name="1865"/>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1865</a:t>
                </a:r>
              </a:p>
            </p:txBody>
          </p:sp>
        </p:grpSp>
        <p:grpSp>
          <p:nvGrpSpPr>
            <p:cNvPr id="404" name="Group"/>
            <p:cNvGrpSpPr/>
            <p:nvPr/>
          </p:nvGrpSpPr>
          <p:grpSpPr>
            <a:xfrm>
              <a:off x="2303083" y="0"/>
              <a:ext cx="2093713" cy="1256228"/>
              <a:chOff x="0" y="0"/>
              <a:chExt cx="2093711" cy="1256227"/>
            </a:xfrm>
          </p:grpSpPr>
          <p:sp>
            <p:nvSpPr>
              <p:cNvPr id="402"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403" name="1869"/>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1869</a:t>
                </a:r>
              </a:p>
            </p:txBody>
          </p:sp>
        </p:grpSp>
        <p:grpSp>
          <p:nvGrpSpPr>
            <p:cNvPr id="407" name="Group"/>
            <p:cNvGrpSpPr/>
            <p:nvPr/>
          </p:nvGrpSpPr>
          <p:grpSpPr>
            <a:xfrm>
              <a:off x="0" y="1465599"/>
              <a:ext cx="2093712" cy="1256228"/>
              <a:chOff x="0" y="0"/>
              <a:chExt cx="2093711" cy="1256227"/>
            </a:xfrm>
          </p:grpSpPr>
          <p:sp>
            <p:nvSpPr>
              <p:cNvPr id="405"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406" name="SDA church"/>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SDA church</a:t>
                </a:r>
              </a:p>
            </p:txBody>
          </p:sp>
        </p:grpSp>
        <p:grpSp>
          <p:nvGrpSpPr>
            <p:cNvPr id="410" name="Group"/>
            <p:cNvGrpSpPr/>
            <p:nvPr/>
          </p:nvGrpSpPr>
          <p:grpSpPr>
            <a:xfrm>
              <a:off x="2303083" y="1465599"/>
              <a:ext cx="2093713" cy="1256228"/>
              <a:chOff x="0" y="0"/>
              <a:chExt cx="2093711" cy="1256227"/>
            </a:xfrm>
          </p:grpSpPr>
          <p:sp>
            <p:nvSpPr>
              <p:cNvPr id="408"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409" name="The world"/>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The world</a:t>
                </a:r>
              </a:p>
            </p:txBody>
          </p:sp>
        </p:grpSp>
        <p:grpSp>
          <p:nvGrpSpPr>
            <p:cNvPr id="413" name="Group"/>
            <p:cNvGrpSpPr/>
            <p:nvPr/>
          </p:nvGrpSpPr>
          <p:grpSpPr>
            <a:xfrm>
              <a:off x="0" y="2931198"/>
              <a:ext cx="2093712" cy="1256228"/>
              <a:chOff x="0" y="0"/>
              <a:chExt cx="2093711" cy="1256227"/>
            </a:xfrm>
          </p:grpSpPr>
          <p:sp>
            <p:nvSpPr>
              <p:cNvPr id="411"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412" name="The priest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The priests</a:t>
                </a:r>
              </a:p>
            </p:txBody>
          </p:sp>
        </p:grpSp>
        <p:grpSp>
          <p:nvGrpSpPr>
            <p:cNvPr id="416" name="Group"/>
            <p:cNvGrpSpPr/>
            <p:nvPr/>
          </p:nvGrpSpPr>
          <p:grpSpPr>
            <a:xfrm>
              <a:off x="2303083" y="2931198"/>
              <a:ext cx="2093713" cy="1256228"/>
              <a:chOff x="0" y="0"/>
              <a:chExt cx="2093711" cy="1256227"/>
            </a:xfrm>
          </p:grpSpPr>
          <p:sp>
            <p:nvSpPr>
              <p:cNvPr id="414"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endParaRPr/>
              </a:p>
            </p:txBody>
          </p:sp>
          <p:sp>
            <p:nvSpPr>
              <p:cNvPr id="415" name="SDA church"/>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r>
                  <a:t>SDA church</a:t>
                </a:r>
              </a:p>
            </p:txBody>
          </p:sp>
        </p:grpSp>
      </p:grpSp>
      <p:sp>
        <p:nvSpPr>
          <p:cNvPr id="418" name="Slide Number Placeholder 4"/>
          <p:cNvSpPr txBox="1">
            <a:spLocks noGrp="1"/>
          </p:cNvSpPr>
          <p:nvPr>
            <p:ph type="sldNum" sz="quarter" idx="2"/>
          </p:nvPr>
        </p:nvSpPr>
        <p:spPr>
          <a:xfrm>
            <a:off x="1065212" y="5975128"/>
            <a:ext cx="292213"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itle 1"/>
          <p:cNvSpPr txBox="1">
            <a:spLocks noGrp="1"/>
          </p:cNvSpPr>
          <p:nvPr>
            <p:ph type="title"/>
          </p:nvPr>
        </p:nvSpPr>
        <p:spPr>
          <a:xfrm>
            <a:off x="1065211" y="304800"/>
            <a:ext cx="10058404" cy="1219200"/>
          </a:xfrm>
          <a:prstGeom prst="rect">
            <a:avLst/>
          </a:prstGeom>
        </p:spPr>
        <p:txBody>
          <a:bodyPr/>
          <a:lstStyle/>
          <a:p>
            <a:r>
              <a:t>Here Are some Questions For You</a:t>
            </a:r>
          </a:p>
        </p:txBody>
      </p:sp>
      <p:sp>
        <p:nvSpPr>
          <p:cNvPr id="421" name="Content Placeholder 3"/>
          <p:cNvSpPr txBox="1">
            <a:spLocks noGrp="1"/>
          </p:cNvSpPr>
          <p:nvPr>
            <p:ph type="body" sz="half" idx="1"/>
          </p:nvPr>
        </p:nvSpPr>
        <p:spPr>
          <a:xfrm>
            <a:off x="1065212" y="1825624"/>
            <a:ext cx="4954588" cy="4187954"/>
          </a:xfrm>
          <a:prstGeom prst="rect">
            <a:avLst/>
          </a:prstGeom>
        </p:spPr>
        <p:txBody>
          <a:bodyPr/>
          <a:lstStyle/>
          <a:p>
            <a:pPr marL="337047" indent="-337047" defTabSz="886968">
              <a:lnSpc>
                <a:spcPct val="90000"/>
              </a:lnSpc>
              <a:spcBef>
                <a:spcPts val="1700"/>
              </a:spcBef>
              <a:defRPr sz="2134"/>
            </a:pPr>
            <a:r>
              <a:t>Do you know another story where we see a large body and a portion? Explain.</a:t>
            </a:r>
          </a:p>
          <a:p>
            <a:pPr marL="0" indent="0" defTabSz="886968">
              <a:lnSpc>
                <a:spcPct val="90000"/>
              </a:lnSpc>
              <a:spcBef>
                <a:spcPts val="1700"/>
              </a:spcBef>
              <a:buSzTx/>
              <a:buNone/>
              <a:defRPr sz="2134"/>
            </a:pPr>
            <a:endParaRPr/>
          </a:p>
          <a:p>
            <a:pPr marL="337047" indent="-337047" defTabSz="886968">
              <a:lnSpc>
                <a:spcPct val="90000"/>
              </a:lnSpc>
              <a:spcBef>
                <a:spcPts val="1700"/>
              </a:spcBef>
              <a:defRPr sz="2134"/>
            </a:pPr>
            <a:r>
              <a:t>What do the wagons represent?</a:t>
            </a:r>
          </a:p>
          <a:p>
            <a:pPr marL="0" indent="0" defTabSz="886968">
              <a:lnSpc>
                <a:spcPct val="90000"/>
              </a:lnSpc>
              <a:spcBef>
                <a:spcPts val="1700"/>
              </a:spcBef>
              <a:buSzTx/>
              <a:buNone/>
              <a:defRPr sz="2134"/>
            </a:pPr>
            <a:endParaRPr/>
          </a:p>
          <a:p>
            <a:pPr marL="337047" indent="-337047" defTabSz="886968">
              <a:lnSpc>
                <a:spcPct val="90000"/>
              </a:lnSpc>
              <a:spcBef>
                <a:spcPts val="1700"/>
              </a:spcBef>
              <a:defRPr sz="2134"/>
            </a:pPr>
            <a:r>
              <a:t>What is the waymark when they let go of the horses and where God gave them cords?</a:t>
            </a:r>
          </a:p>
        </p:txBody>
      </p:sp>
      <p:grpSp>
        <p:nvGrpSpPr>
          <p:cNvPr id="440" name="Content Placeholder 8"/>
          <p:cNvGrpSpPr/>
          <p:nvPr/>
        </p:nvGrpSpPr>
        <p:grpSpPr>
          <a:xfrm>
            <a:off x="6449507" y="1825824"/>
            <a:ext cx="4396797" cy="4187426"/>
            <a:chOff x="0" y="0"/>
            <a:chExt cx="4396795" cy="4187425"/>
          </a:xfrm>
        </p:grpSpPr>
        <p:grpSp>
          <p:nvGrpSpPr>
            <p:cNvPr id="424" name="Group"/>
            <p:cNvGrpSpPr/>
            <p:nvPr/>
          </p:nvGrpSpPr>
          <p:grpSpPr>
            <a:xfrm>
              <a:off x="0" y="0"/>
              <a:ext cx="2093712" cy="1256228"/>
              <a:chOff x="0" y="0"/>
              <a:chExt cx="2093711" cy="1256227"/>
            </a:xfrm>
          </p:grpSpPr>
          <p:sp>
            <p:nvSpPr>
              <p:cNvPr id="422"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423" name="Daniel 2"/>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Daniel 2</a:t>
                </a:r>
              </a:p>
            </p:txBody>
          </p:sp>
        </p:grpSp>
        <p:grpSp>
          <p:nvGrpSpPr>
            <p:cNvPr id="427" name="Group"/>
            <p:cNvGrpSpPr/>
            <p:nvPr/>
          </p:nvGrpSpPr>
          <p:grpSpPr>
            <a:xfrm>
              <a:off x="2303083" y="0"/>
              <a:ext cx="2093713" cy="1256228"/>
              <a:chOff x="0" y="0"/>
              <a:chExt cx="2093711" cy="1256227"/>
            </a:xfrm>
          </p:grpSpPr>
          <p:sp>
            <p:nvSpPr>
              <p:cNvPr id="425"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426" name="David and Goliath"/>
              <p:cNvSpPr txBox="1"/>
              <p:nvPr/>
            </p:nvSpPr>
            <p:spPr>
              <a:xfrm>
                <a:off x="0" y="108115"/>
                <a:ext cx="2093712" cy="10399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David and Goliath</a:t>
                </a:r>
              </a:p>
            </p:txBody>
          </p:sp>
        </p:grpSp>
        <p:grpSp>
          <p:nvGrpSpPr>
            <p:cNvPr id="430" name="Group"/>
            <p:cNvGrpSpPr/>
            <p:nvPr/>
          </p:nvGrpSpPr>
          <p:grpSpPr>
            <a:xfrm>
              <a:off x="0" y="1465599"/>
              <a:ext cx="2093712" cy="1256228"/>
              <a:chOff x="0" y="0"/>
              <a:chExt cx="2093711" cy="1256227"/>
            </a:xfrm>
          </p:grpSpPr>
          <p:sp>
            <p:nvSpPr>
              <p:cNvPr id="428"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429" name="Doctrines and ideas"/>
              <p:cNvSpPr txBox="1"/>
              <p:nvPr/>
            </p:nvSpPr>
            <p:spPr>
              <a:xfrm>
                <a:off x="0" y="108115"/>
                <a:ext cx="2093712" cy="10399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Doctrines and ideas</a:t>
                </a:r>
              </a:p>
            </p:txBody>
          </p:sp>
        </p:grpSp>
        <p:grpSp>
          <p:nvGrpSpPr>
            <p:cNvPr id="433" name="Group"/>
            <p:cNvGrpSpPr/>
            <p:nvPr/>
          </p:nvGrpSpPr>
          <p:grpSpPr>
            <a:xfrm>
              <a:off x="2303083" y="1465599"/>
              <a:ext cx="2093713" cy="1256228"/>
              <a:chOff x="0" y="0"/>
              <a:chExt cx="2093711" cy="1256227"/>
            </a:xfrm>
          </p:grpSpPr>
          <p:sp>
            <p:nvSpPr>
              <p:cNvPr id="431"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432" name="methodology"/>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methodology</a:t>
                </a:r>
              </a:p>
            </p:txBody>
          </p:sp>
        </p:grpSp>
        <p:grpSp>
          <p:nvGrpSpPr>
            <p:cNvPr id="436" name="Group"/>
            <p:cNvGrpSpPr/>
            <p:nvPr/>
          </p:nvGrpSpPr>
          <p:grpSpPr>
            <a:xfrm>
              <a:off x="0" y="2931198"/>
              <a:ext cx="2093712" cy="1256228"/>
              <a:chOff x="0" y="0"/>
              <a:chExt cx="2093711" cy="1256227"/>
            </a:xfrm>
          </p:grpSpPr>
          <p:sp>
            <p:nvSpPr>
              <p:cNvPr id="434"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435" name="2014"/>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2014</a:t>
                </a:r>
              </a:p>
            </p:txBody>
          </p:sp>
        </p:grpSp>
        <p:grpSp>
          <p:nvGrpSpPr>
            <p:cNvPr id="439" name="Group"/>
            <p:cNvGrpSpPr/>
            <p:nvPr/>
          </p:nvGrpSpPr>
          <p:grpSpPr>
            <a:xfrm>
              <a:off x="2303083" y="2931198"/>
              <a:ext cx="2093713" cy="1256228"/>
              <a:chOff x="0" y="0"/>
              <a:chExt cx="2093711" cy="1256227"/>
            </a:xfrm>
          </p:grpSpPr>
          <p:sp>
            <p:nvSpPr>
              <p:cNvPr id="437"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438" name="9/11"/>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9/11</a:t>
                </a:r>
              </a:p>
            </p:txBody>
          </p:sp>
        </p:grpSp>
      </p:grpSp>
      <p:sp>
        <p:nvSpPr>
          <p:cNvPr id="441" name="Slide Number Placeholder 4"/>
          <p:cNvSpPr txBox="1">
            <a:spLocks noGrp="1"/>
          </p:cNvSpPr>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itle 1"/>
          <p:cNvSpPr txBox="1">
            <a:spLocks noGrp="1"/>
          </p:cNvSpPr>
          <p:nvPr>
            <p:ph type="title"/>
          </p:nvPr>
        </p:nvSpPr>
        <p:spPr>
          <a:xfrm>
            <a:off x="1065211" y="304800"/>
            <a:ext cx="10058404" cy="1219200"/>
          </a:xfrm>
          <a:prstGeom prst="rect">
            <a:avLst/>
          </a:prstGeom>
        </p:spPr>
        <p:txBody>
          <a:bodyPr/>
          <a:lstStyle/>
          <a:p>
            <a:r>
              <a:t>Here Are some Questions For You</a:t>
            </a:r>
          </a:p>
        </p:txBody>
      </p:sp>
      <p:sp>
        <p:nvSpPr>
          <p:cNvPr id="444" name="Content Placeholder 3"/>
          <p:cNvSpPr txBox="1">
            <a:spLocks noGrp="1"/>
          </p:cNvSpPr>
          <p:nvPr>
            <p:ph type="body" sz="half" idx="1"/>
          </p:nvPr>
        </p:nvSpPr>
        <p:spPr>
          <a:xfrm>
            <a:off x="1065212" y="1825624"/>
            <a:ext cx="4954588" cy="4187954"/>
          </a:xfrm>
          <a:prstGeom prst="rect">
            <a:avLst/>
          </a:prstGeom>
        </p:spPr>
        <p:txBody>
          <a:bodyPr/>
          <a:lstStyle/>
          <a:p>
            <a:pPr>
              <a:lnSpc>
                <a:spcPct val="90000"/>
              </a:lnSpc>
            </a:pPr>
            <a:r>
              <a:t>What do the cords represent?</a:t>
            </a:r>
          </a:p>
          <a:p>
            <a:pPr marL="0" indent="0">
              <a:lnSpc>
                <a:spcPct val="90000"/>
              </a:lnSpc>
              <a:buSzTx/>
              <a:buNone/>
            </a:pPr>
            <a:endParaRPr/>
          </a:p>
          <a:p>
            <a:pPr>
              <a:lnSpc>
                <a:spcPct val="90000"/>
              </a:lnSpc>
            </a:pPr>
            <a:r>
              <a:t>What year marks the removal of the shoes</a:t>
            </a:r>
          </a:p>
          <a:p>
            <a:pPr marL="0" indent="0">
              <a:lnSpc>
                <a:spcPct val="90000"/>
              </a:lnSpc>
              <a:buSzTx/>
              <a:buNone/>
            </a:pPr>
            <a:endParaRPr/>
          </a:p>
          <a:p>
            <a:pPr>
              <a:lnSpc>
                <a:spcPct val="90000"/>
              </a:lnSpc>
            </a:pPr>
            <a:r>
              <a:t>What does the removal of the stockings represent? Explain why it hurts.</a:t>
            </a:r>
          </a:p>
        </p:txBody>
      </p:sp>
      <p:grpSp>
        <p:nvGrpSpPr>
          <p:cNvPr id="463" name="Content Placeholder 8"/>
          <p:cNvGrpSpPr/>
          <p:nvPr/>
        </p:nvGrpSpPr>
        <p:grpSpPr>
          <a:xfrm>
            <a:off x="6449507" y="1825824"/>
            <a:ext cx="4396797" cy="4187426"/>
            <a:chOff x="0" y="0"/>
            <a:chExt cx="4396795" cy="4187425"/>
          </a:xfrm>
        </p:grpSpPr>
        <p:grpSp>
          <p:nvGrpSpPr>
            <p:cNvPr id="447" name="Group"/>
            <p:cNvGrpSpPr/>
            <p:nvPr/>
          </p:nvGrpSpPr>
          <p:grpSpPr>
            <a:xfrm>
              <a:off x="0" y="0"/>
              <a:ext cx="2093712" cy="1256228"/>
              <a:chOff x="0" y="0"/>
              <a:chExt cx="2093711" cy="1256227"/>
            </a:xfrm>
          </p:grpSpPr>
          <p:sp>
            <p:nvSpPr>
              <p:cNvPr id="445"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endParaRPr/>
              </a:p>
            </p:txBody>
          </p:sp>
          <p:sp>
            <p:nvSpPr>
              <p:cNvPr id="446" name="Parable teachings"/>
              <p:cNvSpPr txBox="1"/>
              <p:nvPr/>
            </p:nvSpPr>
            <p:spPr>
              <a:xfrm>
                <a:off x="0" y="68195"/>
                <a:ext cx="2093712" cy="11198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Parable teachings</a:t>
                </a:r>
              </a:p>
            </p:txBody>
          </p:sp>
        </p:grpSp>
        <p:grpSp>
          <p:nvGrpSpPr>
            <p:cNvPr id="450" name="Group"/>
            <p:cNvGrpSpPr/>
            <p:nvPr/>
          </p:nvGrpSpPr>
          <p:grpSpPr>
            <a:xfrm>
              <a:off x="2303083" y="0"/>
              <a:ext cx="2093713" cy="1256228"/>
              <a:chOff x="0" y="0"/>
              <a:chExt cx="2093711" cy="1256227"/>
            </a:xfrm>
          </p:grpSpPr>
          <p:sp>
            <p:nvSpPr>
              <p:cNvPr id="448"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endParaRPr/>
              </a:p>
            </p:txBody>
          </p:sp>
          <p:sp>
            <p:nvSpPr>
              <p:cNvPr id="449" name="Numerology"/>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Numerology</a:t>
                </a:r>
              </a:p>
            </p:txBody>
          </p:sp>
        </p:grpSp>
        <p:grpSp>
          <p:nvGrpSpPr>
            <p:cNvPr id="453" name="Group"/>
            <p:cNvGrpSpPr/>
            <p:nvPr/>
          </p:nvGrpSpPr>
          <p:grpSpPr>
            <a:xfrm>
              <a:off x="0" y="1465599"/>
              <a:ext cx="2093712" cy="1256228"/>
              <a:chOff x="0" y="0"/>
              <a:chExt cx="2093711" cy="1256227"/>
            </a:xfrm>
          </p:grpSpPr>
          <p:sp>
            <p:nvSpPr>
              <p:cNvPr id="451"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endParaRPr/>
              </a:p>
            </p:txBody>
          </p:sp>
          <p:sp>
            <p:nvSpPr>
              <p:cNvPr id="452" name="2012"/>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2012</a:t>
                </a:r>
              </a:p>
            </p:txBody>
          </p:sp>
        </p:grpSp>
        <p:grpSp>
          <p:nvGrpSpPr>
            <p:cNvPr id="456" name="Group"/>
            <p:cNvGrpSpPr/>
            <p:nvPr/>
          </p:nvGrpSpPr>
          <p:grpSpPr>
            <a:xfrm>
              <a:off x="2303083" y="1465599"/>
              <a:ext cx="2093713" cy="1256228"/>
              <a:chOff x="0" y="0"/>
              <a:chExt cx="2093711" cy="1256227"/>
            </a:xfrm>
          </p:grpSpPr>
          <p:sp>
            <p:nvSpPr>
              <p:cNvPr id="454"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endParaRPr/>
              </a:p>
            </p:txBody>
          </p:sp>
          <p:sp>
            <p:nvSpPr>
              <p:cNvPr id="455" name="2009"/>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2009</a:t>
                </a:r>
              </a:p>
            </p:txBody>
          </p:sp>
        </p:grpSp>
        <p:grpSp>
          <p:nvGrpSpPr>
            <p:cNvPr id="459" name="Group"/>
            <p:cNvGrpSpPr/>
            <p:nvPr/>
          </p:nvGrpSpPr>
          <p:grpSpPr>
            <a:xfrm>
              <a:off x="0" y="2931198"/>
              <a:ext cx="2093712" cy="1256228"/>
              <a:chOff x="0" y="0"/>
              <a:chExt cx="2093711" cy="1256227"/>
            </a:xfrm>
          </p:grpSpPr>
          <p:sp>
            <p:nvSpPr>
              <p:cNvPr id="457"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endParaRPr/>
              </a:p>
            </p:txBody>
          </p:sp>
          <p:sp>
            <p:nvSpPr>
              <p:cNvPr id="458" name="Time setting"/>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Time setting</a:t>
                </a:r>
              </a:p>
            </p:txBody>
          </p:sp>
        </p:grpSp>
        <p:grpSp>
          <p:nvGrpSpPr>
            <p:cNvPr id="462" name="Group"/>
            <p:cNvGrpSpPr/>
            <p:nvPr/>
          </p:nvGrpSpPr>
          <p:grpSpPr>
            <a:xfrm>
              <a:off x="2303083" y="2931198"/>
              <a:ext cx="2093713" cy="1256228"/>
              <a:chOff x="0" y="0"/>
              <a:chExt cx="2093711" cy="1256227"/>
            </a:xfrm>
          </p:grpSpPr>
          <p:sp>
            <p:nvSpPr>
              <p:cNvPr id="460"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endParaRPr/>
              </a:p>
            </p:txBody>
          </p:sp>
          <p:sp>
            <p:nvSpPr>
              <p:cNvPr id="461" name="2520"/>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r>
                  <a:t>2520</a:t>
                </a:r>
              </a:p>
            </p:txBody>
          </p:sp>
        </p:grpSp>
      </p:grpSp>
      <p:sp>
        <p:nvSpPr>
          <p:cNvPr id="464" name="Slide Number Placeholder 4"/>
          <p:cNvSpPr txBox="1">
            <a:spLocks noGrp="1"/>
          </p:cNvSpPr>
          <p:nvPr>
            <p:ph type="sldNum" sz="quarter" idx="2"/>
          </p:nvPr>
        </p:nvSpPr>
        <p:spPr>
          <a:xfrm>
            <a:off x="1065212" y="5975128"/>
            <a:ext cx="28645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itle 1"/>
          <p:cNvSpPr txBox="1">
            <a:spLocks noGrp="1"/>
          </p:cNvSpPr>
          <p:nvPr>
            <p:ph type="title"/>
          </p:nvPr>
        </p:nvSpPr>
        <p:spPr>
          <a:xfrm>
            <a:off x="1065211" y="304800"/>
            <a:ext cx="10058404" cy="1219200"/>
          </a:xfrm>
          <a:prstGeom prst="rect">
            <a:avLst/>
          </a:prstGeom>
        </p:spPr>
        <p:txBody>
          <a:bodyPr/>
          <a:lstStyle/>
          <a:p>
            <a:r>
              <a:t>Here Are some Questions For You</a:t>
            </a:r>
          </a:p>
        </p:txBody>
      </p:sp>
      <p:sp>
        <p:nvSpPr>
          <p:cNvPr id="467" name="Content Placeholder 3"/>
          <p:cNvSpPr txBox="1">
            <a:spLocks noGrp="1"/>
          </p:cNvSpPr>
          <p:nvPr>
            <p:ph type="body" sz="half" idx="1"/>
          </p:nvPr>
        </p:nvSpPr>
        <p:spPr>
          <a:xfrm>
            <a:off x="1065212" y="1825624"/>
            <a:ext cx="4954588" cy="4187954"/>
          </a:xfrm>
          <a:prstGeom prst="rect">
            <a:avLst/>
          </a:prstGeom>
        </p:spPr>
        <p:txBody>
          <a:bodyPr/>
          <a:lstStyle/>
          <a:p>
            <a:pPr marL="337047" indent="-337047" defTabSz="886968">
              <a:lnSpc>
                <a:spcPct val="90000"/>
              </a:lnSpc>
              <a:spcBef>
                <a:spcPts val="1700"/>
              </a:spcBef>
              <a:defRPr sz="2134"/>
            </a:pPr>
            <a:r>
              <a:t>What happened in the movement between 2012 and 2014?</a:t>
            </a:r>
          </a:p>
          <a:p>
            <a:pPr marL="0" indent="0" defTabSz="886968">
              <a:lnSpc>
                <a:spcPct val="90000"/>
              </a:lnSpc>
              <a:spcBef>
                <a:spcPts val="1700"/>
              </a:spcBef>
              <a:buSzTx/>
              <a:buNone/>
              <a:defRPr sz="2134"/>
            </a:pPr>
            <a:endParaRPr/>
          </a:p>
          <a:p>
            <a:pPr marL="337047" indent="-337047" defTabSz="886968">
              <a:lnSpc>
                <a:spcPct val="90000"/>
              </a:lnSpc>
              <a:spcBef>
                <a:spcPts val="1700"/>
              </a:spcBef>
              <a:defRPr sz="2134"/>
            </a:pPr>
            <a:r>
              <a:t>How do the priests hold the lines from 2014 to 2019</a:t>
            </a:r>
          </a:p>
          <a:p>
            <a:pPr marL="0" indent="0" defTabSz="886968">
              <a:lnSpc>
                <a:spcPct val="90000"/>
              </a:lnSpc>
              <a:spcBef>
                <a:spcPts val="1700"/>
              </a:spcBef>
              <a:buSzTx/>
              <a:buNone/>
              <a:defRPr sz="2134"/>
            </a:pPr>
            <a:endParaRPr/>
          </a:p>
          <a:p>
            <a:pPr marL="337047" indent="-337047" defTabSz="886968">
              <a:lnSpc>
                <a:spcPct val="90000"/>
              </a:lnSpc>
              <a:spcBef>
                <a:spcPts val="1700"/>
              </a:spcBef>
              <a:defRPr sz="2134"/>
            </a:pPr>
            <a:r>
              <a:t>What is their level of confidence in the lines (2014-2019)?</a:t>
            </a:r>
          </a:p>
        </p:txBody>
      </p:sp>
      <p:grpSp>
        <p:nvGrpSpPr>
          <p:cNvPr id="486" name="Content Placeholder 8"/>
          <p:cNvGrpSpPr/>
          <p:nvPr/>
        </p:nvGrpSpPr>
        <p:grpSpPr>
          <a:xfrm>
            <a:off x="6449507" y="1825824"/>
            <a:ext cx="4396797" cy="4187426"/>
            <a:chOff x="0" y="0"/>
            <a:chExt cx="4396795" cy="4187425"/>
          </a:xfrm>
        </p:grpSpPr>
        <p:grpSp>
          <p:nvGrpSpPr>
            <p:cNvPr id="470" name="Group"/>
            <p:cNvGrpSpPr/>
            <p:nvPr/>
          </p:nvGrpSpPr>
          <p:grpSpPr>
            <a:xfrm>
              <a:off x="0" y="0"/>
              <a:ext cx="2093712" cy="1256228"/>
              <a:chOff x="0" y="0"/>
              <a:chExt cx="2093711" cy="1256227"/>
            </a:xfrm>
          </p:grpSpPr>
          <p:sp>
            <p:nvSpPr>
              <p:cNvPr id="46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69" name="Major shakings"/>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Major shakings</a:t>
                </a:r>
              </a:p>
            </p:txBody>
          </p:sp>
        </p:grpSp>
        <p:grpSp>
          <p:nvGrpSpPr>
            <p:cNvPr id="473" name="Group"/>
            <p:cNvGrpSpPr/>
            <p:nvPr/>
          </p:nvGrpSpPr>
          <p:grpSpPr>
            <a:xfrm>
              <a:off x="2303083" y="0"/>
              <a:ext cx="2093713" cy="1256228"/>
              <a:chOff x="0" y="0"/>
              <a:chExt cx="2093711" cy="1256227"/>
            </a:xfrm>
          </p:grpSpPr>
          <p:sp>
            <p:nvSpPr>
              <p:cNvPr id="47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72" name="Major organization"/>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Major organization </a:t>
                </a:r>
              </a:p>
            </p:txBody>
          </p:sp>
        </p:grpSp>
        <p:grpSp>
          <p:nvGrpSpPr>
            <p:cNvPr id="476" name="Group"/>
            <p:cNvGrpSpPr/>
            <p:nvPr/>
          </p:nvGrpSpPr>
          <p:grpSpPr>
            <a:xfrm>
              <a:off x="0" y="1465599"/>
              <a:ext cx="2093712" cy="1256228"/>
              <a:chOff x="0" y="0"/>
              <a:chExt cx="2093711" cy="1256227"/>
            </a:xfrm>
          </p:grpSpPr>
          <p:sp>
            <p:nvSpPr>
              <p:cNvPr id="47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75" name="They put their entire weight on the lines"/>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They put their entire weight on the lines</a:t>
                </a:r>
              </a:p>
            </p:txBody>
          </p:sp>
        </p:grpSp>
        <p:grpSp>
          <p:nvGrpSpPr>
            <p:cNvPr id="479" name="Group"/>
            <p:cNvGrpSpPr/>
            <p:nvPr/>
          </p:nvGrpSpPr>
          <p:grpSpPr>
            <a:xfrm>
              <a:off x="2303083" y="1465599"/>
              <a:ext cx="2093713" cy="1256228"/>
              <a:chOff x="0" y="0"/>
              <a:chExt cx="2093711" cy="1256227"/>
            </a:xfrm>
          </p:grpSpPr>
          <p:sp>
            <p:nvSpPr>
              <p:cNvPr id="47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78" name="They put almost all their weight on the lines"/>
              <p:cNvSpPr txBox="1"/>
              <p:nvPr/>
            </p:nvSpPr>
            <p:spPr>
              <a:xfrm>
                <a:off x="0" y="45285"/>
                <a:ext cx="2093712" cy="11656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They put almost all their weight on the lines</a:t>
                </a:r>
              </a:p>
            </p:txBody>
          </p:sp>
        </p:grpSp>
        <p:grpSp>
          <p:nvGrpSpPr>
            <p:cNvPr id="482" name="Group"/>
            <p:cNvGrpSpPr/>
            <p:nvPr/>
          </p:nvGrpSpPr>
          <p:grpSpPr>
            <a:xfrm>
              <a:off x="0" y="2931198"/>
              <a:ext cx="2093712" cy="1256228"/>
              <a:chOff x="0" y="0"/>
              <a:chExt cx="2093711" cy="1256227"/>
            </a:xfrm>
          </p:grpSpPr>
          <p:sp>
            <p:nvSpPr>
              <p:cNvPr id="48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81" name="They doubt them"/>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They doubt them</a:t>
                </a:r>
              </a:p>
            </p:txBody>
          </p:sp>
        </p:grpSp>
        <p:grpSp>
          <p:nvGrpSpPr>
            <p:cNvPr id="485" name="Group"/>
            <p:cNvGrpSpPr/>
            <p:nvPr/>
          </p:nvGrpSpPr>
          <p:grpSpPr>
            <a:xfrm>
              <a:off x="2303083" y="2931198"/>
              <a:ext cx="2093713" cy="1256228"/>
              <a:chOff x="0" y="0"/>
              <a:chExt cx="2093711" cy="1256227"/>
            </a:xfrm>
          </p:grpSpPr>
          <p:sp>
            <p:nvSpPr>
              <p:cNvPr id="48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84" name="They accept the lines without question"/>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They accept the lines without question</a:t>
                </a:r>
              </a:p>
            </p:txBody>
          </p:sp>
        </p:grpSp>
      </p:grpSp>
      <p:sp>
        <p:nvSpPr>
          <p:cNvPr id="487" name="Slide Number Placeholder 4"/>
          <p:cNvSpPr txBox="1">
            <a:spLocks noGrp="1"/>
          </p:cNvSpPr>
          <p:nvPr>
            <p:ph type="sldNum" sz="quarter" idx="2"/>
          </p:nvPr>
        </p:nvSpPr>
        <p:spPr>
          <a:xfrm>
            <a:off x="1065212" y="5975128"/>
            <a:ext cx="29483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itle 1"/>
          <p:cNvSpPr txBox="1">
            <a:spLocks noGrp="1"/>
          </p:cNvSpPr>
          <p:nvPr>
            <p:ph type="title"/>
          </p:nvPr>
        </p:nvSpPr>
        <p:spPr>
          <a:xfrm>
            <a:off x="1065211" y="304800"/>
            <a:ext cx="10058404" cy="1219200"/>
          </a:xfrm>
          <a:prstGeom prst="rect">
            <a:avLst/>
          </a:prstGeom>
        </p:spPr>
        <p:txBody>
          <a:bodyPr/>
          <a:lstStyle/>
          <a:p>
            <a:r>
              <a:t>Here Are some Questions For You</a:t>
            </a:r>
          </a:p>
        </p:txBody>
      </p:sp>
      <p:sp>
        <p:nvSpPr>
          <p:cNvPr id="490" name="Content Placeholder 3"/>
          <p:cNvSpPr txBox="1">
            <a:spLocks noGrp="1"/>
          </p:cNvSpPr>
          <p:nvPr>
            <p:ph type="body" sz="half" idx="1"/>
          </p:nvPr>
        </p:nvSpPr>
        <p:spPr>
          <a:xfrm>
            <a:off x="1065212" y="1825624"/>
            <a:ext cx="4954588" cy="4187954"/>
          </a:xfrm>
          <a:prstGeom prst="rect">
            <a:avLst/>
          </a:prstGeom>
        </p:spPr>
        <p:txBody>
          <a:bodyPr/>
          <a:lstStyle/>
          <a:p>
            <a:pPr>
              <a:lnSpc>
                <a:spcPct val="80000"/>
              </a:lnSpc>
              <a:defRPr sz="2000"/>
            </a:pPr>
            <a:r>
              <a:t>What does the chasm represent for the priests? (all answers are good, more are welcome ( e.g. J.T.T., etc.)</a:t>
            </a:r>
          </a:p>
          <a:p>
            <a:pPr marL="0" indent="0">
              <a:lnSpc>
                <a:spcPct val="80000"/>
              </a:lnSpc>
              <a:buSzTx/>
              <a:buNone/>
              <a:defRPr sz="2000"/>
            </a:pPr>
            <a:endParaRPr/>
          </a:p>
          <a:p>
            <a:pPr>
              <a:lnSpc>
                <a:spcPct val="80000"/>
              </a:lnSpc>
              <a:defRPr sz="2000"/>
            </a:pPr>
            <a:r>
              <a:t>Which of these examples correspond to the first temptation of Jesus? Discuss</a:t>
            </a:r>
          </a:p>
          <a:p>
            <a:pPr marL="0" indent="0">
              <a:lnSpc>
                <a:spcPct val="80000"/>
              </a:lnSpc>
              <a:buSzTx/>
              <a:buNone/>
              <a:defRPr sz="2000"/>
            </a:pPr>
            <a:endParaRPr/>
          </a:p>
          <a:p>
            <a:pPr>
              <a:lnSpc>
                <a:spcPct val="80000"/>
              </a:lnSpc>
              <a:defRPr sz="2000"/>
            </a:pPr>
            <a:r>
              <a:t>Which of these examples correspond to the second temptation of Jesus? Discuss</a:t>
            </a:r>
          </a:p>
        </p:txBody>
      </p:sp>
      <p:grpSp>
        <p:nvGrpSpPr>
          <p:cNvPr id="509" name="Content Placeholder 8"/>
          <p:cNvGrpSpPr/>
          <p:nvPr/>
        </p:nvGrpSpPr>
        <p:grpSpPr>
          <a:xfrm>
            <a:off x="6449507" y="1825824"/>
            <a:ext cx="4396797" cy="4187426"/>
            <a:chOff x="0" y="0"/>
            <a:chExt cx="4396795" cy="4187425"/>
          </a:xfrm>
        </p:grpSpPr>
        <p:grpSp>
          <p:nvGrpSpPr>
            <p:cNvPr id="493" name="Group"/>
            <p:cNvGrpSpPr/>
            <p:nvPr/>
          </p:nvGrpSpPr>
          <p:grpSpPr>
            <a:xfrm>
              <a:off x="0" y="0"/>
              <a:ext cx="2093712" cy="1256228"/>
              <a:chOff x="0" y="0"/>
              <a:chExt cx="2093711" cy="1256227"/>
            </a:xfrm>
          </p:grpSpPr>
          <p:sp>
            <p:nvSpPr>
              <p:cNvPr id="491"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1000"/>
                  </a:spcBef>
                  <a:defRPr sz="2400">
                    <a:solidFill>
                      <a:srgbClr val="FFFFFF"/>
                    </a:solidFill>
                  </a:defRPr>
                </a:pPr>
                <a:endParaRPr/>
              </a:p>
            </p:txBody>
          </p:sp>
          <p:sp>
            <p:nvSpPr>
              <p:cNvPr id="492" name="Experience of the priests in wilderness and after the cross"/>
              <p:cNvSpPr txBox="1"/>
              <p:nvPr/>
            </p:nvSpPr>
            <p:spPr>
              <a:xfrm>
                <a:off x="0" y="326332"/>
                <a:ext cx="2093712" cy="603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Experience of the priests in wilderness and after the cross</a:t>
                </a:r>
              </a:p>
            </p:txBody>
          </p:sp>
        </p:grpSp>
        <p:grpSp>
          <p:nvGrpSpPr>
            <p:cNvPr id="496" name="Group"/>
            <p:cNvGrpSpPr/>
            <p:nvPr/>
          </p:nvGrpSpPr>
          <p:grpSpPr>
            <a:xfrm>
              <a:off x="2303083" y="0"/>
              <a:ext cx="2093713" cy="1256228"/>
              <a:chOff x="0" y="0"/>
              <a:chExt cx="2093711" cy="1256227"/>
            </a:xfrm>
          </p:grpSpPr>
          <p:sp>
            <p:nvSpPr>
              <p:cNvPr id="494"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1000"/>
                  </a:spcBef>
                  <a:defRPr sz="2400">
                    <a:solidFill>
                      <a:srgbClr val="FFFFFF"/>
                    </a:solidFill>
                  </a:defRPr>
                </a:pPr>
                <a:endParaRPr/>
              </a:p>
            </p:txBody>
          </p:sp>
          <p:sp>
            <p:nvSpPr>
              <p:cNvPr id="495" name="Experience in Gethsemane"/>
              <p:cNvSpPr txBox="1"/>
              <p:nvPr/>
            </p:nvSpPr>
            <p:spPr>
              <a:xfrm>
                <a:off x="0" y="446471"/>
                <a:ext cx="2093712" cy="3632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Experience in Gethsemane </a:t>
                </a:r>
              </a:p>
            </p:txBody>
          </p:sp>
        </p:grpSp>
        <p:grpSp>
          <p:nvGrpSpPr>
            <p:cNvPr id="499" name="Group"/>
            <p:cNvGrpSpPr/>
            <p:nvPr/>
          </p:nvGrpSpPr>
          <p:grpSpPr>
            <a:xfrm>
              <a:off x="0" y="1465599"/>
              <a:ext cx="2093712" cy="1256228"/>
              <a:chOff x="0" y="0"/>
              <a:chExt cx="2093711" cy="1256227"/>
            </a:xfrm>
          </p:grpSpPr>
          <p:sp>
            <p:nvSpPr>
              <p:cNvPr id="497"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1000"/>
                  </a:spcBef>
                  <a:defRPr sz="2400">
                    <a:solidFill>
                      <a:srgbClr val="FFFFFF"/>
                    </a:solidFill>
                  </a:defRPr>
                </a:pPr>
                <a:endParaRPr/>
              </a:p>
            </p:txBody>
          </p:sp>
          <p:sp>
            <p:nvSpPr>
              <p:cNvPr id="498" name="Priests should go protest because it is part of our message"/>
              <p:cNvSpPr txBox="1"/>
              <p:nvPr/>
            </p:nvSpPr>
            <p:spPr>
              <a:xfrm>
                <a:off x="0" y="206194"/>
                <a:ext cx="2093712" cy="8438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Priests should go protest because it is part of our message</a:t>
                </a:r>
              </a:p>
            </p:txBody>
          </p:sp>
        </p:grpSp>
        <p:grpSp>
          <p:nvGrpSpPr>
            <p:cNvPr id="502" name="Group"/>
            <p:cNvGrpSpPr/>
            <p:nvPr/>
          </p:nvGrpSpPr>
          <p:grpSpPr>
            <a:xfrm>
              <a:off x="2303083" y="1465599"/>
              <a:ext cx="2093713" cy="1256228"/>
              <a:chOff x="0" y="0"/>
              <a:chExt cx="2093711" cy="1256227"/>
            </a:xfrm>
          </p:grpSpPr>
          <p:sp>
            <p:nvSpPr>
              <p:cNvPr id="500"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1000"/>
                  </a:spcBef>
                  <a:defRPr sz="2400">
                    <a:solidFill>
                      <a:srgbClr val="FFFFFF"/>
                    </a:solidFill>
                  </a:defRPr>
                </a:pPr>
                <a:endParaRPr/>
              </a:p>
            </p:txBody>
          </p:sp>
          <p:sp>
            <p:nvSpPr>
              <p:cNvPr id="501" name="Priests should build the kingdom of God for people to find hope"/>
              <p:cNvSpPr txBox="1"/>
              <p:nvPr/>
            </p:nvSpPr>
            <p:spPr>
              <a:xfrm>
                <a:off x="0" y="326332"/>
                <a:ext cx="2093712" cy="603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Priests should build the kingdom of God for people to find hope</a:t>
                </a:r>
              </a:p>
            </p:txBody>
          </p:sp>
        </p:grpSp>
        <p:grpSp>
          <p:nvGrpSpPr>
            <p:cNvPr id="505" name="Group"/>
            <p:cNvGrpSpPr/>
            <p:nvPr/>
          </p:nvGrpSpPr>
          <p:grpSpPr>
            <a:xfrm>
              <a:off x="0" y="2931198"/>
              <a:ext cx="2093712" cy="1256228"/>
              <a:chOff x="0" y="0"/>
              <a:chExt cx="2093711" cy="1256227"/>
            </a:xfrm>
          </p:grpSpPr>
          <p:sp>
            <p:nvSpPr>
              <p:cNvPr id="503"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1000"/>
                  </a:spcBef>
                  <a:defRPr sz="2400">
                    <a:solidFill>
                      <a:srgbClr val="FFFFFF"/>
                    </a:solidFill>
                  </a:defRPr>
                </a:pPr>
                <a:endParaRPr/>
              </a:p>
            </p:txBody>
          </p:sp>
          <p:sp>
            <p:nvSpPr>
              <p:cNvPr id="504" name="Priests don’t need to fear Covid-19 or wear masks because they are chosen of God."/>
              <p:cNvSpPr txBox="1"/>
              <p:nvPr/>
            </p:nvSpPr>
            <p:spPr>
              <a:xfrm>
                <a:off x="0" y="86055"/>
                <a:ext cx="2093712" cy="10841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Priests don’t need to fear Covid-19 or wear masks because they are chosen of God.</a:t>
                </a:r>
              </a:p>
            </p:txBody>
          </p:sp>
        </p:grpSp>
        <p:grpSp>
          <p:nvGrpSpPr>
            <p:cNvPr id="508" name="Group"/>
            <p:cNvGrpSpPr/>
            <p:nvPr/>
          </p:nvGrpSpPr>
          <p:grpSpPr>
            <a:xfrm>
              <a:off x="2303083" y="2931198"/>
              <a:ext cx="2093713" cy="1256228"/>
              <a:chOff x="0" y="0"/>
              <a:chExt cx="2093711" cy="1256227"/>
            </a:xfrm>
          </p:grpSpPr>
          <p:sp>
            <p:nvSpPr>
              <p:cNvPr id="506"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577850">
                  <a:lnSpc>
                    <a:spcPct val="90000"/>
                  </a:lnSpc>
                  <a:spcBef>
                    <a:spcPts val="1000"/>
                  </a:spcBef>
                  <a:defRPr sz="2400">
                    <a:solidFill>
                      <a:srgbClr val="FFFFFF"/>
                    </a:solidFill>
                  </a:defRPr>
                </a:pPr>
                <a:endParaRPr/>
              </a:p>
            </p:txBody>
          </p:sp>
          <p:sp>
            <p:nvSpPr>
              <p:cNvPr id="507" name="Priests should differentiate between presumption and faith"/>
              <p:cNvSpPr txBox="1"/>
              <p:nvPr/>
            </p:nvSpPr>
            <p:spPr>
              <a:xfrm>
                <a:off x="0" y="326332"/>
                <a:ext cx="2093712" cy="603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577850">
                  <a:lnSpc>
                    <a:spcPct val="90000"/>
                  </a:lnSpc>
                  <a:spcBef>
                    <a:spcPts val="500"/>
                  </a:spcBef>
                  <a:defRPr sz="1300">
                    <a:solidFill>
                      <a:srgbClr val="FFFFFF"/>
                    </a:solidFill>
                  </a:defRPr>
                </a:lvl1pPr>
              </a:lstStyle>
              <a:p>
                <a:r>
                  <a:t>Priests should differentiate between presumption and faith</a:t>
                </a:r>
              </a:p>
            </p:txBody>
          </p:sp>
        </p:grpSp>
      </p:grpSp>
      <p:sp>
        <p:nvSpPr>
          <p:cNvPr id="510" name="Slide Number Placeholder 4"/>
          <p:cNvSpPr txBox="1">
            <a:spLocks noGrp="1"/>
          </p:cNvSpPr>
          <p:nvPr>
            <p:ph type="sldNum" sz="quarter" idx="2"/>
          </p:nvPr>
        </p:nvSpPr>
        <p:spPr>
          <a:xfrm>
            <a:off x="1065212" y="5975128"/>
            <a:ext cx="30461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itle 1"/>
          <p:cNvSpPr txBox="1">
            <a:spLocks noGrp="1"/>
          </p:cNvSpPr>
          <p:nvPr>
            <p:ph type="title"/>
          </p:nvPr>
        </p:nvSpPr>
        <p:spPr>
          <a:xfrm>
            <a:off x="1065211" y="304800"/>
            <a:ext cx="10058404" cy="1219200"/>
          </a:xfrm>
          <a:prstGeom prst="rect">
            <a:avLst/>
          </a:prstGeom>
        </p:spPr>
        <p:txBody>
          <a:bodyPr/>
          <a:lstStyle/>
          <a:p>
            <a:r>
              <a:t>Here Are some Questions For You</a:t>
            </a:r>
          </a:p>
        </p:txBody>
      </p:sp>
      <p:sp>
        <p:nvSpPr>
          <p:cNvPr id="513" name="Content Placeholder 3"/>
          <p:cNvSpPr txBox="1">
            <a:spLocks noGrp="1"/>
          </p:cNvSpPr>
          <p:nvPr>
            <p:ph type="body" sz="half" idx="1"/>
          </p:nvPr>
        </p:nvSpPr>
        <p:spPr>
          <a:xfrm>
            <a:off x="1065212" y="1825624"/>
            <a:ext cx="4954588" cy="4187954"/>
          </a:xfrm>
          <a:prstGeom prst="rect">
            <a:avLst/>
          </a:prstGeom>
        </p:spPr>
        <p:txBody>
          <a:bodyPr/>
          <a:lstStyle/>
          <a:p>
            <a:pPr>
              <a:lnSpc>
                <a:spcPct val="90000"/>
              </a:lnSpc>
              <a:defRPr sz="2200"/>
            </a:pPr>
            <a:r>
              <a:t>Discuss these examples that correspond to the third temptation of Jesus. Give more examples.</a:t>
            </a:r>
          </a:p>
          <a:p>
            <a:pPr>
              <a:lnSpc>
                <a:spcPct val="90000"/>
              </a:lnSpc>
              <a:defRPr sz="2200"/>
            </a:pPr>
            <a:r>
              <a:t>Discuss these examples of earthly support. Find more examples (racism, sexism, homophobia, freedom, liberalism, power, etc.)</a:t>
            </a:r>
          </a:p>
          <a:p>
            <a:pPr>
              <a:lnSpc>
                <a:spcPct val="90000"/>
              </a:lnSpc>
              <a:defRPr sz="2200"/>
            </a:pPr>
            <a:r>
              <a:t>What is the light sister White saw on the other side of the chasm?</a:t>
            </a:r>
          </a:p>
        </p:txBody>
      </p:sp>
      <p:grpSp>
        <p:nvGrpSpPr>
          <p:cNvPr id="532" name="Content Placeholder 8"/>
          <p:cNvGrpSpPr/>
          <p:nvPr/>
        </p:nvGrpSpPr>
        <p:grpSpPr>
          <a:xfrm>
            <a:off x="6449507" y="1825824"/>
            <a:ext cx="4396797" cy="4187426"/>
            <a:chOff x="0" y="0"/>
            <a:chExt cx="4396795" cy="4187425"/>
          </a:xfrm>
        </p:grpSpPr>
        <p:grpSp>
          <p:nvGrpSpPr>
            <p:cNvPr id="516" name="Group"/>
            <p:cNvGrpSpPr/>
            <p:nvPr/>
          </p:nvGrpSpPr>
          <p:grpSpPr>
            <a:xfrm>
              <a:off x="0" y="0"/>
              <a:ext cx="2093712" cy="1256228"/>
              <a:chOff x="0" y="0"/>
              <a:chExt cx="2093711" cy="1256227"/>
            </a:xfrm>
          </p:grpSpPr>
          <p:sp>
            <p:nvSpPr>
              <p:cNvPr id="514"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488950">
                  <a:lnSpc>
                    <a:spcPct val="90000"/>
                  </a:lnSpc>
                  <a:spcBef>
                    <a:spcPts val="1000"/>
                  </a:spcBef>
                  <a:defRPr sz="2400">
                    <a:solidFill>
                      <a:srgbClr val="FFFFFF"/>
                    </a:solidFill>
                  </a:defRPr>
                </a:pPr>
                <a:endParaRPr/>
              </a:p>
            </p:txBody>
          </p:sp>
          <p:sp>
            <p:nvSpPr>
              <p:cNvPr id="515" name="Priests think they know equality enough, they can set-up a political movement"/>
              <p:cNvSpPr txBox="1"/>
              <p:nvPr/>
            </p:nvSpPr>
            <p:spPr>
              <a:xfrm>
                <a:off x="0" y="267001"/>
                <a:ext cx="2093712" cy="722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909" tIns="41909" rIns="41909" bIns="41909" numCol="1" anchor="ctr">
                <a:spAutoFit/>
              </a:bodyPr>
              <a:lstStyle>
                <a:lvl1pPr algn="ctr" defTabSz="488950">
                  <a:lnSpc>
                    <a:spcPct val="90000"/>
                  </a:lnSpc>
                  <a:spcBef>
                    <a:spcPts val="400"/>
                  </a:spcBef>
                  <a:defRPr sz="1100">
                    <a:solidFill>
                      <a:srgbClr val="FFFFFF"/>
                    </a:solidFill>
                  </a:defRPr>
                </a:lvl1pPr>
              </a:lstStyle>
              <a:p>
                <a:r>
                  <a:t>Priests think they know equality enough, they can set-up a political movement</a:t>
                </a:r>
              </a:p>
            </p:txBody>
          </p:sp>
        </p:grpSp>
        <p:grpSp>
          <p:nvGrpSpPr>
            <p:cNvPr id="519" name="Group"/>
            <p:cNvGrpSpPr/>
            <p:nvPr/>
          </p:nvGrpSpPr>
          <p:grpSpPr>
            <a:xfrm>
              <a:off x="2303083" y="0"/>
              <a:ext cx="2093713" cy="1256228"/>
              <a:chOff x="0" y="0"/>
              <a:chExt cx="2093711" cy="1256227"/>
            </a:xfrm>
          </p:grpSpPr>
          <p:sp>
            <p:nvSpPr>
              <p:cNvPr id="517"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488950">
                  <a:lnSpc>
                    <a:spcPct val="90000"/>
                  </a:lnSpc>
                  <a:spcBef>
                    <a:spcPts val="1000"/>
                  </a:spcBef>
                  <a:defRPr sz="2400">
                    <a:solidFill>
                      <a:srgbClr val="FFFFFF"/>
                    </a:solidFill>
                  </a:defRPr>
                </a:pPr>
                <a:endParaRPr/>
              </a:p>
            </p:txBody>
          </p:sp>
          <p:sp>
            <p:nvSpPr>
              <p:cNvPr id="518" name="Priests teach that the second coming will not happen. They will be the ones guiding everyone on earth"/>
              <p:cNvSpPr txBox="1"/>
              <p:nvPr/>
            </p:nvSpPr>
            <p:spPr>
              <a:xfrm>
                <a:off x="0" y="267001"/>
                <a:ext cx="2093712" cy="722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909" tIns="41909" rIns="41909" bIns="41909" numCol="1" anchor="ctr">
                <a:spAutoFit/>
              </a:bodyPr>
              <a:lstStyle>
                <a:lvl1pPr algn="ctr" defTabSz="488950">
                  <a:lnSpc>
                    <a:spcPct val="90000"/>
                  </a:lnSpc>
                  <a:spcBef>
                    <a:spcPts val="400"/>
                  </a:spcBef>
                  <a:defRPr sz="1100">
                    <a:solidFill>
                      <a:srgbClr val="FFFFFF"/>
                    </a:solidFill>
                  </a:defRPr>
                </a:lvl1pPr>
              </a:lstStyle>
              <a:p>
                <a:r>
                  <a:t>Priests teach that the second coming will not happen. They will be the ones guiding everyone on earth</a:t>
                </a:r>
              </a:p>
            </p:txBody>
          </p:sp>
        </p:grpSp>
        <p:grpSp>
          <p:nvGrpSpPr>
            <p:cNvPr id="522" name="Group"/>
            <p:cNvGrpSpPr/>
            <p:nvPr/>
          </p:nvGrpSpPr>
          <p:grpSpPr>
            <a:xfrm>
              <a:off x="0" y="1465599"/>
              <a:ext cx="2093712" cy="1256228"/>
              <a:chOff x="0" y="0"/>
              <a:chExt cx="2093711" cy="1256227"/>
            </a:xfrm>
          </p:grpSpPr>
          <p:sp>
            <p:nvSpPr>
              <p:cNvPr id="520"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521" name="Nationalism"/>
              <p:cNvSpPr txBox="1"/>
              <p:nvPr/>
            </p:nvSpPr>
            <p:spPr>
              <a:xfrm>
                <a:off x="0" y="350618"/>
                <a:ext cx="2093712" cy="5549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lvl1pPr algn="ctr" defTabSz="889000">
                  <a:lnSpc>
                    <a:spcPct val="90000"/>
                  </a:lnSpc>
                  <a:spcBef>
                    <a:spcPts val="800"/>
                  </a:spcBef>
                  <a:defRPr sz="2000">
                    <a:solidFill>
                      <a:srgbClr val="FFFFFF"/>
                    </a:solidFill>
                  </a:defRPr>
                </a:lvl1pPr>
              </a:lstStyle>
              <a:p>
                <a:r>
                  <a:t>Nationalism</a:t>
                </a:r>
              </a:p>
            </p:txBody>
          </p:sp>
        </p:grpSp>
        <p:grpSp>
          <p:nvGrpSpPr>
            <p:cNvPr id="525" name="Group"/>
            <p:cNvGrpSpPr/>
            <p:nvPr/>
          </p:nvGrpSpPr>
          <p:grpSpPr>
            <a:xfrm>
              <a:off x="2303083" y="1465599"/>
              <a:ext cx="2093713" cy="1256228"/>
              <a:chOff x="0" y="0"/>
              <a:chExt cx="2093711" cy="1256227"/>
            </a:xfrm>
          </p:grpSpPr>
          <p:sp>
            <p:nvSpPr>
              <p:cNvPr id="523"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524" name="Conservatism"/>
              <p:cNvSpPr txBox="1"/>
              <p:nvPr/>
            </p:nvSpPr>
            <p:spPr>
              <a:xfrm>
                <a:off x="0" y="350618"/>
                <a:ext cx="2093712" cy="5549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lvl1pPr algn="ctr" defTabSz="889000">
                  <a:lnSpc>
                    <a:spcPct val="90000"/>
                  </a:lnSpc>
                  <a:spcBef>
                    <a:spcPts val="800"/>
                  </a:spcBef>
                  <a:defRPr sz="2000">
                    <a:solidFill>
                      <a:srgbClr val="FFFFFF"/>
                    </a:solidFill>
                  </a:defRPr>
                </a:lvl1pPr>
              </a:lstStyle>
              <a:p>
                <a:r>
                  <a:t>Conservatism</a:t>
                </a:r>
              </a:p>
            </p:txBody>
          </p:sp>
        </p:grpSp>
        <p:grpSp>
          <p:nvGrpSpPr>
            <p:cNvPr id="528" name="Group"/>
            <p:cNvGrpSpPr/>
            <p:nvPr/>
          </p:nvGrpSpPr>
          <p:grpSpPr>
            <a:xfrm>
              <a:off x="0" y="2931198"/>
              <a:ext cx="2093712" cy="1256228"/>
              <a:chOff x="0" y="0"/>
              <a:chExt cx="2093711" cy="1256227"/>
            </a:xfrm>
          </p:grpSpPr>
          <p:sp>
            <p:nvSpPr>
              <p:cNvPr id="526"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527" name="Light from Heaven"/>
              <p:cNvSpPr txBox="1"/>
              <p:nvPr/>
            </p:nvSpPr>
            <p:spPr>
              <a:xfrm>
                <a:off x="0" y="350618"/>
                <a:ext cx="2093712" cy="5549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lvl1pPr algn="ctr" defTabSz="889000">
                  <a:lnSpc>
                    <a:spcPct val="90000"/>
                  </a:lnSpc>
                  <a:spcBef>
                    <a:spcPts val="800"/>
                  </a:spcBef>
                  <a:defRPr sz="2000">
                    <a:solidFill>
                      <a:srgbClr val="FFFFFF"/>
                    </a:solidFill>
                  </a:defRPr>
                </a:lvl1pPr>
              </a:lstStyle>
              <a:p>
                <a:r>
                  <a:t>Light from Heaven</a:t>
                </a:r>
              </a:p>
            </p:txBody>
          </p:sp>
        </p:grpSp>
        <p:grpSp>
          <p:nvGrpSpPr>
            <p:cNvPr id="531" name="Group"/>
            <p:cNvGrpSpPr/>
            <p:nvPr/>
          </p:nvGrpSpPr>
          <p:grpSpPr>
            <a:xfrm>
              <a:off x="2303083" y="2931198"/>
              <a:ext cx="2093713" cy="1256228"/>
              <a:chOff x="0" y="0"/>
              <a:chExt cx="2093711" cy="1256227"/>
            </a:xfrm>
          </p:grpSpPr>
          <p:sp>
            <p:nvSpPr>
              <p:cNvPr id="529"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889000">
                  <a:lnSpc>
                    <a:spcPct val="90000"/>
                  </a:lnSpc>
                  <a:spcBef>
                    <a:spcPts val="1000"/>
                  </a:spcBef>
                  <a:defRPr sz="2400">
                    <a:solidFill>
                      <a:srgbClr val="FFFFFF"/>
                    </a:solidFill>
                  </a:defRPr>
                </a:pPr>
                <a:endParaRPr/>
              </a:p>
            </p:txBody>
          </p:sp>
          <p:sp>
            <p:nvSpPr>
              <p:cNvPr id="530" name="The sun"/>
              <p:cNvSpPr txBox="1"/>
              <p:nvPr/>
            </p:nvSpPr>
            <p:spPr>
              <a:xfrm>
                <a:off x="0" y="350618"/>
                <a:ext cx="2093712" cy="5549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ctr">
                <a:spAutoFit/>
              </a:bodyPr>
              <a:lstStyle>
                <a:lvl1pPr algn="ctr" defTabSz="889000">
                  <a:lnSpc>
                    <a:spcPct val="90000"/>
                  </a:lnSpc>
                  <a:spcBef>
                    <a:spcPts val="800"/>
                  </a:spcBef>
                  <a:defRPr sz="2000">
                    <a:solidFill>
                      <a:srgbClr val="FFFFFF"/>
                    </a:solidFill>
                  </a:defRPr>
                </a:lvl1pPr>
              </a:lstStyle>
              <a:p>
                <a:r>
                  <a:t>The sun</a:t>
                </a:r>
              </a:p>
            </p:txBody>
          </p:sp>
        </p:grpSp>
      </p:grpSp>
      <p:sp>
        <p:nvSpPr>
          <p:cNvPr id="533" name="Slide Number Placeholder 4"/>
          <p:cNvSpPr txBox="1">
            <a:spLocks noGrp="1"/>
          </p:cNvSpPr>
          <p:nvPr>
            <p:ph type="sldNum" sz="quarter" idx="2"/>
          </p:nvPr>
        </p:nvSpPr>
        <p:spPr>
          <a:xfrm>
            <a:off x="1065212" y="5975128"/>
            <a:ext cx="289419"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Title 1"/>
          <p:cNvSpPr txBox="1">
            <a:spLocks noGrp="1"/>
          </p:cNvSpPr>
          <p:nvPr>
            <p:ph type="title"/>
          </p:nvPr>
        </p:nvSpPr>
        <p:spPr>
          <a:xfrm>
            <a:off x="1065211" y="304800"/>
            <a:ext cx="10058404" cy="1219200"/>
          </a:xfrm>
          <a:prstGeom prst="rect">
            <a:avLst/>
          </a:prstGeom>
        </p:spPr>
        <p:txBody>
          <a:bodyPr/>
          <a:lstStyle/>
          <a:p>
            <a:r>
              <a:t>Extra Activities</a:t>
            </a:r>
          </a:p>
        </p:txBody>
      </p:sp>
      <p:sp>
        <p:nvSpPr>
          <p:cNvPr id="536" name="Content Placeholder 2"/>
          <p:cNvSpPr txBox="1">
            <a:spLocks noGrp="1"/>
          </p:cNvSpPr>
          <p:nvPr>
            <p:ph type="body" idx="1"/>
          </p:nvPr>
        </p:nvSpPr>
        <p:spPr>
          <a:prstGeom prst="rect">
            <a:avLst/>
          </a:prstGeom>
        </p:spPr>
        <p:txBody>
          <a:bodyPr/>
          <a:lstStyle/>
          <a:p>
            <a:r>
              <a:t>Find pictures of a wagon, luggage, horses, shoes, stockings, cords, blood, light. Put them in order and tell the story.</a:t>
            </a:r>
          </a:p>
          <a:p>
            <a:r>
              <a:t>Try the same activity with articles at home. For the blood use food coloring or paint.</a:t>
            </a:r>
          </a:p>
          <a:p>
            <a:r>
              <a:t>Make a watercolor paint of the story. (just google, Ellen White vision of the path, and look at the image tab).</a:t>
            </a:r>
          </a:p>
        </p:txBody>
      </p:sp>
      <p:sp>
        <p:nvSpPr>
          <p:cNvPr id="537" name="Slide Number Placeholder 4"/>
          <p:cNvSpPr txBox="1">
            <a:spLocks noGrp="1"/>
          </p:cNvSpPr>
          <p:nvPr>
            <p:ph type="sldNum" sz="quarter" idx="2"/>
          </p:nvPr>
        </p:nvSpPr>
        <p:spPr>
          <a:xfrm>
            <a:off x="1065212" y="5975128"/>
            <a:ext cx="288895"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Title 1"/>
          <p:cNvSpPr txBox="1">
            <a:spLocks noGrp="1"/>
          </p:cNvSpPr>
          <p:nvPr>
            <p:ph type="title"/>
          </p:nvPr>
        </p:nvSpPr>
        <p:spPr>
          <a:xfrm>
            <a:off x="3450209" y="2743200"/>
            <a:ext cx="7673407" cy="914400"/>
          </a:xfrm>
          <a:prstGeom prst="rect">
            <a:avLst/>
          </a:prstGeom>
        </p:spPr>
        <p:txBody>
          <a:bodyPr/>
          <a:lstStyle>
            <a:lvl1pPr>
              <a:defRPr sz="3900"/>
            </a:lvl1pPr>
          </a:lstStyle>
          <a:p>
            <a:r>
              <a:t>Thank You and God Bless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xfrm>
            <a:off x="1065211" y="304800"/>
            <a:ext cx="10058404" cy="1219200"/>
          </a:xfrm>
          <a:prstGeom prst="rect">
            <a:avLst/>
          </a:prstGeom>
        </p:spPr>
        <p:txBody>
          <a:bodyPr/>
          <a:lstStyle/>
          <a:p>
            <a:r>
              <a:t>Who Are The people In The Dream ?</a:t>
            </a:r>
          </a:p>
        </p:txBody>
      </p:sp>
      <p:sp>
        <p:nvSpPr>
          <p:cNvPr id="259" name="Content Placeholder 2"/>
          <p:cNvSpPr txBox="1">
            <a:spLocks noGrp="1"/>
          </p:cNvSpPr>
          <p:nvPr>
            <p:ph type="body" sz="half" idx="1"/>
          </p:nvPr>
        </p:nvSpPr>
        <p:spPr>
          <a:xfrm>
            <a:off x="1065212" y="1825624"/>
            <a:ext cx="4954588" cy="4187954"/>
          </a:xfrm>
          <a:prstGeom prst="rect">
            <a:avLst/>
          </a:prstGeom>
        </p:spPr>
        <p:txBody>
          <a:bodyPr/>
          <a:lstStyle/>
          <a:p>
            <a:pPr>
              <a:lnSpc>
                <a:spcPct val="90000"/>
              </a:lnSpc>
            </a:pPr>
            <a:r>
              <a:t>The people in the dream are </a:t>
            </a:r>
            <a:r>
              <a:rPr b="1"/>
              <a:t>Seventh-Day Adventists</a:t>
            </a:r>
            <a:r>
              <a:t>. They are the large body.</a:t>
            </a:r>
          </a:p>
          <a:p>
            <a:pPr>
              <a:lnSpc>
                <a:spcPct val="90000"/>
              </a:lnSpc>
            </a:pPr>
            <a:r>
              <a:t>They are the Adventists who join </a:t>
            </a:r>
            <a:r>
              <a:rPr b="1"/>
              <a:t>the movement in 1989</a:t>
            </a:r>
            <a:r>
              <a:t>. But only a portion of them complete the journey.</a:t>
            </a:r>
          </a:p>
          <a:p>
            <a:pPr>
              <a:lnSpc>
                <a:spcPct val="90000"/>
              </a:lnSpc>
            </a:pPr>
            <a:r>
              <a:t>Their heavy loads are all the doctrines or ideas they got from the church.</a:t>
            </a:r>
          </a:p>
        </p:txBody>
      </p:sp>
      <p:grpSp>
        <p:nvGrpSpPr>
          <p:cNvPr id="262" name="Picture 2"/>
          <p:cNvGrpSpPr/>
          <p:nvPr/>
        </p:nvGrpSpPr>
        <p:grpSpPr>
          <a:xfrm>
            <a:off x="6172199" y="1825625"/>
            <a:ext cx="4951416" cy="4187953"/>
            <a:chOff x="0" y="0"/>
            <a:chExt cx="4951414" cy="4187952"/>
          </a:xfrm>
        </p:grpSpPr>
        <p:sp>
          <p:nvSpPr>
            <p:cNvPr id="260"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61" name="image6.jpeg" descr="image6.jpeg"/>
            <p:cNvPicPr>
              <a:picLocks noChangeAspect="1"/>
            </p:cNvPicPr>
            <p:nvPr/>
          </p:nvPicPr>
          <p:blipFill>
            <a:blip r:embed="rId2">
              <a:extLst/>
            </a:blip>
            <a:srcRect r="3266"/>
            <a:stretch>
              <a:fillRect/>
            </a:stretch>
          </p:blipFill>
          <p:spPr>
            <a:xfrm>
              <a:off x="-1" y="0"/>
              <a:ext cx="4951416" cy="4187953"/>
            </a:xfrm>
            <a:prstGeom prst="rect">
              <a:avLst/>
            </a:prstGeom>
            <a:ln w="12700" cap="flat">
              <a:noFill/>
              <a:miter lim="400000"/>
            </a:ln>
            <a:effectLst/>
          </p:spPr>
        </p:pic>
      </p:grpSp>
      <p:sp>
        <p:nvSpPr>
          <p:cNvPr id="263" name="Slide Number Placeholder 4"/>
          <p:cNvSpPr txBox="1">
            <a:spLocks noGrp="1"/>
          </p:cNvSpPr>
          <p:nvPr>
            <p:ph type="sldNum" sz="quarter" idx="2"/>
          </p:nvPr>
        </p:nvSpPr>
        <p:spPr>
          <a:xfrm>
            <a:off x="1065212" y="5993988"/>
            <a:ext cx="185580" cy="2802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defRPr sz="900"/>
            </a:lvl1p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1065211" y="304800"/>
            <a:ext cx="10058404" cy="1219200"/>
          </a:xfrm>
          <a:prstGeom prst="rect">
            <a:avLst/>
          </a:prstGeom>
        </p:spPr>
        <p:txBody>
          <a:bodyPr/>
          <a:lstStyle/>
          <a:p>
            <a:r>
              <a:t>The Road And Their Belongings</a:t>
            </a:r>
          </a:p>
        </p:txBody>
      </p:sp>
      <p:sp>
        <p:nvSpPr>
          <p:cNvPr id="266" name="Content Placeholder 2"/>
          <p:cNvSpPr txBox="1">
            <a:spLocks noGrp="1"/>
          </p:cNvSpPr>
          <p:nvPr>
            <p:ph type="body" sz="half" idx="1"/>
          </p:nvPr>
        </p:nvSpPr>
        <p:spPr>
          <a:xfrm>
            <a:off x="1065212" y="1825624"/>
            <a:ext cx="4954588" cy="4187954"/>
          </a:xfrm>
          <a:prstGeom prst="rect">
            <a:avLst/>
          </a:prstGeom>
        </p:spPr>
        <p:txBody>
          <a:bodyPr/>
          <a:lstStyle/>
          <a:p>
            <a:pPr>
              <a:lnSpc>
                <a:spcPct val="90000"/>
              </a:lnSpc>
              <a:defRPr sz="2200"/>
            </a:pPr>
            <a:r>
              <a:t>In the dream the road seemed to </a:t>
            </a:r>
            <a:r>
              <a:rPr b="1"/>
              <a:t>ascend</a:t>
            </a:r>
            <a:r>
              <a:t>. On one side of this road was a deep precipice. On the other side was a high, white, smooth wall.</a:t>
            </a:r>
          </a:p>
          <a:p>
            <a:pPr>
              <a:lnSpc>
                <a:spcPct val="90000"/>
              </a:lnSpc>
              <a:defRPr sz="2200"/>
            </a:pPr>
            <a:r>
              <a:t>But As they journeyed on, the road grew narrower and steeper.</a:t>
            </a:r>
          </a:p>
          <a:p>
            <a:pPr>
              <a:lnSpc>
                <a:spcPct val="90000"/>
              </a:lnSpc>
              <a:defRPr sz="2200"/>
            </a:pPr>
            <a:r>
              <a:t>Because of that they had to get rid of their wagons and journey on </a:t>
            </a:r>
            <a:r>
              <a:rPr b="1"/>
              <a:t>horseback.</a:t>
            </a:r>
          </a:p>
        </p:txBody>
      </p:sp>
      <p:pic>
        <p:nvPicPr>
          <p:cNvPr id="267" name="Content Placeholder 7" descr="Content Placeholder 7"/>
          <p:cNvPicPr>
            <a:picLocks noChangeAspect="1"/>
          </p:cNvPicPr>
          <p:nvPr/>
        </p:nvPicPr>
        <p:blipFill>
          <a:blip r:embed="rId2">
            <a:extLst/>
          </a:blip>
          <a:srcRect t="12492" b="4892"/>
          <a:stretch>
            <a:fillRect/>
          </a:stretch>
        </p:blipFill>
        <p:spPr>
          <a:xfrm>
            <a:off x="6172200" y="1825624"/>
            <a:ext cx="4951315" cy="4187954"/>
          </a:xfrm>
          <a:prstGeom prst="rect">
            <a:avLst/>
          </a:prstGeom>
          <a:ln w="12700">
            <a:miter lim="400000"/>
          </a:ln>
        </p:spPr>
      </p:pic>
      <p:sp>
        <p:nvSpPr>
          <p:cNvPr id="268" name="Slide Number Placeholder 4"/>
          <p:cNvSpPr txBox="1">
            <a:spLocks noGrp="1"/>
          </p:cNvSpPr>
          <p:nvPr>
            <p:ph type="sldNum" sz="quarter" idx="2"/>
          </p:nvPr>
        </p:nvSpPr>
        <p:spPr>
          <a:xfrm>
            <a:off x="1065212" y="5975128"/>
            <a:ext cx="213457"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1"/>
          <p:cNvSpPr txBox="1">
            <a:spLocks noGrp="1"/>
          </p:cNvSpPr>
          <p:nvPr>
            <p:ph type="title"/>
          </p:nvPr>
        </p:nvSpPr>
        <p:spPr>
          <a:xfrm>
            <a:off x="895546" y="333080"/>
            <a:ext cx="10784251" cy="1219201"/>
          </a:xfrm>
          <a:prstGeom prst="rect">
            <a:avLst/>
          </a:prstGeom>
        </p:spPr>
        <p:txBody>
          <a:bodyPr/>
          <a:lstStyle/>
          <a:p>
            <a:r>
              <a:t>The Road And Their Belongings, continued</a:t>
            </a:r>
          </a:p>
        </p:txBody>
      </p:sp>
      <p:sp>
        <p:nvSpPr>
          <p:cNvPr id="271" name="Content Placeholder 2"/>
          <p:cNvSpPr txBox="1">
            <a:spLocks noGrp="1"/>
          </p:cNvSpPr>
          <p:nvPr>
            <p:ph type="body" sz="half" idx="1"/>
          </p:nvPr>
        </p:nvSpPr>
        <p:spPr>
          <a:xfrm>
            <a:off x="1065212" y="1825624"/>
            <a:ext cx="4954588" cy="4187954"/>
          </a:xfrm>
          <a:prstGeom prst="rect">
            <a:avLst/>
          </a:prstGeom>
        </p:spPr>
        <p:txBody>
          <a:bodyPr/>
          <a:lstStyle/>
          <a:p>
            <a:pPr marL="330098" indent="-330098" defTabSz="868680">
              <a:lnSpc>
                <a:spcPct val="90000"/>
              </a:lnSpc>
              <a:spcBef>
                <a:spcPts val="1700"/>
              </a:spcBef>
              <a:defRPr sz="2090"/>
            </a:pPr>
            <a:r>
              <a:t>As they progressed the path continued to narrow.</a:t>
            </a:r>
          </a:p>
          <a:p>
            <a:pPr marL="330098" indent="-330098" defTabSz="868680">
              <a:lnSpc>
                <a:spcPct val="90000"/>
              </a:lnSpc>
              <a:spcBef>
                <a:spcPts val="1700"/>
              </a:spcBef>
              <a:defRPr sz="2090"/>
            </a:pPr>
            <a:r>
              <a:t>It was so dangerous they had to let go of their </a:t>
            </a:r>
            <a:r>
              <a:rPr b="1"/>
              <a:t>luggage</a:t>
            </a:r>
            <a:r>
              <a:t>.</a:t>
            </a:r>
          </a:p>
          <a:p>
            <a:pPr marL="330098" indent="-330098" defTabSz="868680">
              <a:lnSpc>
                <a:spcPct val="90000"/>
              </a:lnSpc>
              <a:spcBef>
                <a:spcPts val="1700"/>
              </a:spcBef>
              <a:defRPr sz="2090"/>
            </a:pPr>
            <a:r>
              <a:t>But that was not enough. At a point they had to leave their horses and </a:t>
            </a:r>
            <a:r>
              <a:rPr b="1"/>
              <a:t>continue on foot</a:t>
            </a:r>
            <a:r>
              <a:t>.</a:t>
            </a:r>
          </a:p>
          <a:p>
            <a:pPr marL="330098" indent="-330098" defTabSz="868680">
              <a:lnSpc>
                <a:spcPct val="90000"/>
              </a:lnSpc>
              <a:spcBef>
                <a:spcPts val="1700"/>
              </a:spcBef>
              <a:defRPr sz="2090"/>
            </a:pPr>
            <a:r>
              <a:t>But God in his providence provided them with </a:t>
            </a:r>
            <a:r>
              <a:rPr b="1"/>
              <a:t>cords</a:t>
            </a:r>
            <a:r>
              <a:t> to hold on to.</a:t>
            </a:r>
          </a:p>
        </p:txBody>
      </p:sp>
      <p:pic>
        <p:nvPicPr>
          <p:cNvPr id="272" name="Content Placeholder 19" descr="Content Placeholder 19"/>
          <p:cNvPicPr>
            <a:picLocks noChangeAspect="1"/>
          </p:cNvPicPr>
          <p:nvPr/>
        </p:nvPicPr>
        <p:blipFill>
          <a:blip r:embed="rId2">
            <a:extLst/>
          </a:blip>
          <a:stretch>
            <a:fillRect/>
          </a:stretch>
        </p:blipFill>
        <p:spPr>
          <a:xfrm>
            <a:off x="6492240" y="1825625"/>
            <a:ext cx="4460241" cy="3914775"/>
          </a:xfrm>
          <a:prstGeom prst="rect">
            <a:avLst/>
          </a:prstGeom>
          <a:ln w="12700">
            <a:miter lim="400000"/>
          </a:ln>
        </p:spPr>
      </p:pic>
      <p:sp>
        <p:nvSpPr>
          <p:cNvPr id="273" name="Slide Number Placeholder 21"/>
          <p:cNvSpPr txBox="1">
            <a:spLocks noGrp="1"/>
          </p:cNvSpPr>
          <p:nvPr>
            <p:ph type="sldNum" sz="quarter" idx="2"/>
          </p:nvPr>
        </p:nvSpPr>
        <p:spPr>
          <a:xfrm>
            <a:off x="1065212" y="5975128"/>
            <a:ext cx="198264"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1"/>
          <p:cNvSpPr txBox="1">
            <a:spLocks noGrp="1"/>
          </p:cNvSpPr>
          <p:nvPr>
            <p:ph type="title"/>
          </p:nvPr>
        </p:nvSpPr>
        <p:spPr>
          <a:xfrm>
            <a:off x="1065211" y="304800"/>
            <a:ext cx="10058404" cy="1219200"/>
          </a:xfrm>
          <a:prstGeom prst="rect">
            <a:avLst/>
          </a:prstGeom>
        </p:spPr>
        <p:txBody>
          <a:bodyPr/>
          <a:lstStyle/>
          <a:p>
            <a:r>
              <a:t>The Path of the Movement (1989-9/11)</a:t>
            </a:r>
          </a:p>
        </p:txBody>
      </p:sp>
      <p:sp>
        <p:nvSpPr>
          <p:cNvPr id="276" name="Content Placeholder 2"/>
          <p:cNvSpPr txBox="1">
            <a:spLocks noGrp="1"/>
          </p:cNvSpPr>
          <p:nvPr>
            <p:ph type="body" sz="half" idx="1"/>
          </p:nvPr>
        </p:nvSpPr>
        <p:spPr>
          <a:xfrm>
            <a:off x="162559" y="1825624"/>
            <a:ext cx="6492242" cy="4556322"/>
          </a:xfrm>
          <a:prstGeom prst="rect">
            <a:avLst/>
          </a:prstGeom>
        </p:spPr>
        <p:txBody>
          <a:bodyPr/>
          <a:lstStyle/>
          <a:p>
            <a:pPr marL="343997" indent="-343997" defTabSz="905255">
              <a:lnSpc>
                <a:spcPct val="90000"/>
              </a:lnSpc>
              <a:spcBef>
                <a:spcPts val="1700"/>
              </a:spcBef>
              <a:defRPr sz="1584"/>
            </a:pPr>
            <a:r>
              <a:t>This story relates the path of the priests since 1989.</a:t>
            </a:r>
          </a:p>
          <a:p>
            <a:pPr marL="343997" indent="-343997" defTabSz="905255">
              <a:lnSpc>
                <a:spcPct val="90000"/>
              </a:lnSpc>
              <a:spcBef>
                <a:spcPts val="1700"/>
              </a:spcBef>
              <a:defRPr sz="1584"/>
            </a:pPr>
            <a:r>
              <a:t>A portion of the SDA church begin their journey in 1989.</a:t>
            </a:r>
          </a:p>
          <a:p>
            <a:pPr marL="343997" indent="-343997" defTabSz="905255">
              <a:lnSpc>
                <a:spcPct val="90000"/>
              </a:lnSpc>
              <a:spcBef>
                <a:spcPts val="1700"/>
              </a:spcBef>
              <a:defRPr sz="1584"/>
            </a:pPr>
            <a:r>
              <a:t>In 1991 they let loose of their “wagon” or way of studying and begin to use line upon line. That is the increase of knowledge.</a:t>
            </a:r>
          </a:p>
          <a:p>
            <a:pPr marL="343997" indent="-343997" defTabSz="905255">
              <a:lnSpc>
                <a:spcPct val="90000"/>
              </a:lnSpc>
              <a:spcBef>
                <a:spcPts val="1700"/>
              </a:spcBef>
              <a:defRPr sz="1584"/>
            </a:pPr>
            <a:r>
              <a:t>In 1996 They get rid of their luggage at the formalization of the message with the Time of the End magazine.</a:t>
            </a:r>
          </a:p>
          <a:p>
            <a:pPr marL="343997" indent="-343997" defTabSz="905255">
              <a:lnSpc>
                <a:spcPct val="90000"/>
              </a:lnSpc>
              <a:spcBef>
                <a:spcPts val="1700"/>
              </a:spcBef>
              <a:defRPr sz="1584"/>
            </a:pPr>
            <a:r>
              <a:t>At 9/11 they left their horses behind. Then God could fully help them. He gave them cords. </a:t>
            </a:r>
          </a:p>
          <a:p>
            <a:pPr marL="343997" indent="-343997" defTabSz="905255">
              <a:lnSpc>
                <a:spcPct val="90000"/>
              </a:lnSpc>
              <a:spcBef>
                <a:spcPts val="1700"/>
              </a:spcBef>
              <a:defRPr sz="1584"/>
            </a:pPr>
            <a:r>
              <a:t>The cords represent the line upon line methodology or what we commonly call Parable teaching. At the beginning they are very small just like our methodology. But they continue to grow (develop) until the Midnight Cry message.</a:t>
            </a:r>
          </a:p>
        </p:txBody>
      </p:sp>
      <p:sp>
        <p:nvSpPr>
          <p:cNvPr id="277" name="Slide Number Placeholder 7"/>
          <p:cNvSpPr txBox="1">
            <a:spLocks noGrp="1"/>
          </p:cNvSpPr>
          <p:nvPr>
            <p:ph type="sldNum" sz="quarter" idx="2"/>
          </p:nvPr>
        </p:nvSpPr>
        <p:spPr>
          <a:xfrm>
            <a:off x="1065212" y="5975128"/>
            <a:ext cx="19774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278" name="Content Placeholder 8" descr="Content Placeholder 8"/>
          <p:cNvPicPr>
            <a:picLocks noChangeAspect="1"/>
          </p:cNvPicPr>
          <p:nvPr/>
        </p:nvPicPr>
        <p:blipFill>
          <a:blip r:embed="rId2">
            <a:extLst/>
          </a:blip>
          <a:stretch>
            <a:fillRect/>
          </a:stretch>
        </p:blipFill>
        <p:spPr>
          <a:xfrm>
            <a:off x="6534363" y="1524000"/>
            <a:ext cx="2904584" cy="2287712"/>
          </a:xfrm>
          <a:prstGeom prst="rect">
            <a:avLst/>
          </a:prstGeom>
          <a:ln w="12700">
            <a:miter lim="400000"/>
          </a:ln>
        </p:spPr>
      </p:pic>
      <p:pic>
        <p:nvPicPr>
          <p:cNvPr id="279" name="Picture 10" descr="Picture 10"/>
          <p:cNvPicPr>
            <a:picLocks noChangeAspect="1"/>
          </p:cNvPicPr>
          <p:nvPr/>
        </p:nvPicPr>
        <p:blipFill>
          <a:blip r:embed="rId3">
            <a:extLst/>
          </a:blip>
          <a:stretch>
            <a:fillRect/>
          </a:stretch>
        </p:blipFill>
        <p:spPr>
          <a:xfrm>
            <a:off x="6534363" y="3982620"/>
            <a:ext cx="2904584" cy="2399327"/>
          </a:xfrm>
          <a:prstGeom prst="rect">
            <a:avLst/>
          </a:prstGeom>
          <a:ln w="12700">
            <a:miter lim="400000"/>
          </a:ln>
        </p:spPr>
      </p:pic>
      <p:pic>
        <p:nvPicPr>
          <p:cNvPr id="280" name="Picture 12" descr="Picture 12"/>
          <p:cNvPicPr>
            <a:picLocks noChangeAspect="1"/>
          </p:cNvPicPr>
          <p:nvPr/>
        </p:nvPicPr>
        <p:blipFill>
          <a:blip r:embed="rId4">
            <a:extLst/>
          </a:blip>
          <a:stretch>
            <a:fillRect/>
          </a:stretch>
        </p:blipFill>
        <p:spPr>
          <a:xfrm>
            <a:off x="9438947" y="1524000"/>
            <a:ext cx="2685006" cy="485794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title"/>
          </p:nvPr>
        </p:nvSpPr>
        <p:spPr>
          <a:xfrm>
            <a:off x="1065211" y="304800"/>
            <a:ext cx="10058404" cy="1219200"/>
          </a:xfrm>
          <a:prstGeom prst="rect">
            <a:avLst/>
          </a:prstGeom>
        </p:spPr>
        <p:txBody>
          <a:bodyPr/>
          <a:lstStyle/>
          <a:p>
            <a:r>
              <a:t>The Road, the Cords And Their Attire</a:t>
            </a:r>
          </a:p>
        </p:txBody>
      </p:sp>
      <p:sp>
        <p:nvSpPr>
          <p:cNvPr id="283" name="Content Placeholder 2"/>
          <p:cNvSpPr txBox="1">
            <a:spLocks noGrp="1"/>
          </p:cNvSpPr>
          <p:nvPr>
            <p:ph type="body" sz="half" idx="1"/>
          </p:nvPr>
        </p:nvSpPr>
        <p:spPr>
          <a:xfrm>
            <a:off x="1065212" y="1825624"/>
            <a:ext cx="4954588" cy="4187954"/>
          </a:xfrm>
          <a:prstGeom prst="rect">
            <a:avLst/>
          </a:prstGeom>
        </p:spPr>
        <p:txBody>
          <a:bodyPr/>
          <a:lstStyle/>
          <a:p>
            <a:pPr marL="343997" indent="-343997" defTabSz="905255">
              <a:lnSpc>
                <a:spcPct val="90000"/>
              </a:lnSpc>
              <a:spcBef>
                <a:spcPts val="1700"/>
              </a:spcBef>
              <a:defRPr sz="1485"/>
            </a:pPr>
            <a:r>
              <a:t>In the dream the path now is extremely dangerous. To stay on it and be safe they first decided to remove their </a:t>
            </a:r>
            <a:r>
              <a:rPr b="1"/>
              <a:t>shoes</a:t>
            </a:r>
            <a:r>
              <a:t> and then their </a:t>
            </a:r>
            <a:r>
              <a:rPr b="1"/>
              <a:t>stockings</a:t>
            </a:r>
            <a:r>
              <a:t>.</a:t>
            </a:r>
          </a:p>
          <a:p>
            <a:pPr marL="343997" indent="-343997" defTabSz="905255">
              <a:lnSpc>
                <a:spcPct val="90000"/>
              </a:lnSpc>
              <a:spcBef>
                <a:spcPts val="1700"/>
              </a:spcBef>
              <a:defRPr sz="1485"/>
            </a:pPr>
            <a:r>
              <a:t>Some people </a:t>
            </a:r>
            <a:r>
              <a:rPr b="1"/>
              <a:t>fall of the path </a:t>
            </a:r>
            <a:r>
              <a:t>because it was so narrow and hard.</a:t>
            </a:r>
          </a:p>
          <a:p>
            <a:pPr marL="343997" indent="-343997" defTabSz="905255">
              <a:lnSpc>
                <a:spcPct val="90000"/>
              </a:lnSpc>
              <a:spcBef>
                <a:spcPts val="1700"/>
              </a:spcBef>
              <a:defRPr sz="1485"/>
            </a:pPr>
            <a:r>
              <a:t>The danger of falling from the pathway increased. They pressed close to the white wall, yet could not place their feet fully upon the path for it was too narrow.</a:t>
            </a:r>
          </a:p>
          <a:p>
            <a:pPr marL="343997" indent="-343997" defTabSz="905255">
              <a:lnSpc>
                <a:spcPct val="90000"/>
              </a:lnSpc>
              <a:spcBef>
                <a:spcPts val="1700"/>
              </a:spcBef>
              <a:defRPr sz="1485"/>
            </a:pPr>
            <a:r>
              <a:t>They then suspended </a:t>
            </a:r>
            <a:r>
              <a:rPr b="1"/>
              <a:t>nearly</a:t>
            </a:r>
            <a:r>
              <a:t> their whole weight upon the cords. </a:t>
            </a:r>
          </a:p>
          <a:p>
            <a:pPr marL="343997" indent="-343997" defTabSz="905255">
              <a:lnSpc>
                <a:spcPct val="90000"/>
              </a:lnSpc>
              <a:spcBef>
                <a:spcPts val="1700"/>
              </a:spcBef>
              <a:defRPr sz="1485"/>
            </a:pPr>
            <a:r>
              <a:t>The cords </a:t>
            </a:r>
            <a:r>
              <a:rPr b="1"/>
              <a:t>moved with them and grew in size </a:t>
            </a:r>
            <a:r>
              <a:t>as they travelled.</a:t>
            </a:r>
          </a:p>
        </p:txBody>
      </p:sp>
      <p:grpSp>
        <p:nvGrpSpPr>
          <p:cNvPr id="286" name="Picture 2"/>
          <p:cNvGrpSpPr/>
          <p:nvPr/>
        </p:nvGrpSpPr>
        <p:grpSpPr>
          <a:xfrm>
            <a:off x="6435047" y="1825624"/>
            <a:ext cx="2786866" cy="4187953"/>
            <a:chOff x="0" y="0"/>
            <a:chExt cx="2786864" cy="4187952"/>
          </a:xfrm>
        </p:grpSpPr>
        <p:sp>
          <p:nvSpPr>
            <p:cNvPr id="284" name="Rectangle"/>
            <p:cNvSpPr/>
            <p:nvPr/>
          </p:nvSpPr>
          <p:spPr>
            <a:xfrm>
              <a:off x="0" y="0"/>
              <a:ext cx="278686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85" name="image12.jpeg" descr="image12.jpeg"/>
            <p:cNvPicPr>
              <a:picLocks noChangeAspect="1"/>
            </p:cNvPicPr>
            <p:nvPr/>
          </p:nvPicPr>
          <p:blipFill>
            <a:blip r:embed="rId2">
              <a:extLst/>
            </a:blip>
            <a:srcRect r="11326"/>
            <a:stretch>
              <a:fillRect/>
            </a:stretch>
          </p:blipFill>
          <p:spPr>
            <a:xfrm>
              <a:off x="-1" y="-1"/>
              <a:ext cx="2786867" cy="4187870"/>
            </a:xfrm>
            <a:prstGeom prst="rect">
              <a:avLst/>
            </a:prstGeom>
            <a:ln w="12700" cap="flat">
              <a:noFill/>
              <a:miter lim="400000"/>
            </a:ln>
            <a:effectLst/>
          </p:spPr>
        </p:pic>
      </p:grpSp>
      <p:sp>
        <p:nvSpPr>
          <p:cNvPr id="287" name="Slide Number Placeholder 6"/>
          <p:cNvSpPr txBox="1">
            <a:spLocks noGrp="1"/>
          </p:cNvSpPr>
          <p:nvPr>
            <p:ph type="sldNum" sz="quarter" idx="2"/>
          </p:nvPr>
        </p:nvSpPr>
        <p:spPr>
          <a:xfrm>
            <a:off x="1065212" y="5993988"/>
            <a:ext cx="170578" cy="2802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defRPr sz="900"/>
            </a:lvl1pPr>
          </a:lstStyle>
          <a:p>
            <a:fld id="{86CB4B4D-7CA3-9044-876B-883B54F8677D}" type="slidenum">
              <a:t>7</a:t>
            </a:fld>
            <a:endParaRPr/>
          </a:p>
        </p:txBody>
      </p:sp>
      <p:pic>
        <p:nvPicPr>
          <p:cNvPr id="288" name="Picture 8" descr="Picture 8"/>
          <p:cNvPicPr>
            <a:picLocks noChangeAspect="1"/>
          </p:cNvPicPr>
          <p:nvPr/>
        </p:nvPicPr>
        <p:blipFill>
          <a:blip r:embed="rId3">
            <a:extLst/>
          </a:blip>
          <a:stretch>
            <a:fillRect/>
          </a:stretch>
        </p:blipFill>
        <p:spPr>
          <a:xfrm>
            <a:off x="9637161" y="1825624"/>
            <a:ext cx="2398765" cy="41879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xfrm>
            <a:off x="1065211" y="304800"/>
            <a:ext cx="10058404" cy="1219200"/>
          </a:xfrm>
          <a:prstGeom prst="rect">
            <a:avLst/>
          </a:prstGeom>
        </p:spPr>
        <p:txBody>
          <a:bodyPr/>
          <a:lstStyle>
            <a:lvl1pPr>
              <a:defRPr sz="3200"/>
            </a:lvl1pPr>
          </a:lstStyle>
          <a:p>
            <a:r>
              <a:t>The Path Of The Movement (9/11 to 2014)</a:t>
            </a:r>
          </a:p>
        </p:txBody>
      </p:sp>
      <p:sp>
        <p:nvSpPr>
          <p:cNvPr id="291" name="Content Placeholder 2"/>
          <p:cNvSpPr txBox="1">
            <a:spLocks noGrp="1"/>
          </p:cNvSpPr>
          <p:nvPr>
            <p:ph type="body" sz="half" idx="1"/>
          </p:nvPr>
        </p:nvSpPr>
        <p:spPr>
          <a:xfrm>
            <a:off x="1065212" y="1825624"/>
            <a:ext cx="4954588" cy="4187954"/>
          </a:xfrm>
          <a:prstGeom prst="rect">
            <a:avLst/>
          </a:prstGeom>
        </p:spPr>
        <p:txBody>
          <a:bodyPr/>
          <a:lstStyle/>
          <a:p>
            <a:pPr>
              <a:lnSpc>
                <a:spcPct val="90000"/>
              </a:lnSpc>
              <a:defRPr sz="1300"/>
            </a:pPr>
            <a:r>
              <a:t>At 9/11 Christ gives us the line upon line methodology. This is the work of the second and third angels.</a:t>
            </a:r>
          </a:p>
          <a:p>
            <a:pPr>
              <a:lnSpc>
                <a:spcPct val="90000"/>
              </a:lnSpc>
              <a:defRPr sz="1300"/>
            </a:pPr>
            <a:r>
              <a:t>The lines are movable and grow with the movement.</a:t>
            </a:r>
          </a:p>
          <a:p>
            <a:pPr>
              <a:lnSpc>
                <a:spcPct val="90000"/>
              </a:lnSpc>
              <a:defRPr sz="1300"/>
            </a:pPr>
            <a:r>
              <a:t>In 2009 </a:t>
            </a:r>
            <a:r>
              <a:rPr b="1"/>
              <a:t>the 2520 </a:t>
            </a:r>
            <a:r>
              <a:t>was rediscovered. Many accepted this prophecy but others in the SDA church did not.</a:t>
            </a:r>
          </a:p>
          <a:p>
            <a:pPr>
              <a:lnSpc>
                <a:spcPct val="90000"/>
              </a:lnSpc>
              <a:defRPr sz="1300"/>
            </a:pPr>
            <a:r>
              <a:t>In 2012 </a:t>
            </a:r>
            <a:r>
              <a:rPr b="1"/>
              <a:t>time setting </a:t>
            </a:r>
            <a:r>
              <a:t>entered the movement. This is represented by the removal of the stockings and the feet start to hurt. It was a hard truth to accept.</a:t>
            </a:r>
          </a:p>
          <a:p>
            <a:pPr>
              <a:lnSpc>
                <a:spcPct val="90000"/>
              </a:lnSpc>
              <a:defRPr sz="1300"/>
            </a:pPr>
            <a:r>
              <a:t>Between 2012-2014 there were big </a:t>
            </a:r>
            <a:r>
              <a:rPr b="1"/>
              <a:t>shakings</a:t>
            </a:r>
            <a:r>
              <a:t> in the movement. People fell away. They left the movement because more sacrifice was required of them such as accepting the Leadership.</a:t>
            </a:r>
          </a:p>
          <a:p>
            <a:pPr>
              <a:lnSpc>
                <a:spcPct val="90000"/>
              </a:lnSpc>
              <a:defRPr sz="1300"/>
            </a:pPr>
            <a:r>
              <a:t>The major split was in 2014 with </a:t>
            </a:r>
            <a:r>
              <a:rPr b="1"/>
              <a:t>Path of the Just</a:t>
            </a:r>
            <a:r>
              <a:t>. </a:t>
            </a:r>
          </a:p>
        </p:txBody>
      </p:sp>
      <p:grpSp>
        <p:nvGrpSpPr>
          <p:cNvPr id="294" name="Picture 2"/>
          <p:cNvGrpSpPr/>
          <p:nvPr/>
        </p:nvGrpSpPr>
        <p:grpSpPr>
          <a:xfrm>
            <a:off x="7149351" y="1524000"/>
            <a:ext cx="4286251" cy="2165280"/>
            <a:chOff x="0" y="0"/>
            <a:chExt cx="4286250" cy="2165279"/>
          </a:xfrm>
        </p:grpSpPr>
        <p:sp>
          <p:nvSpPr>
            <p:cNvPr id="292" name="Rectangle"/>
            <p:cNvSpPr/>
            <p:nvPr/>
          </p:nvSpPr>
          <p:spPr>
            <a:xfrm>
              <a:off x="0" y="0"/>
              <a:ext cx="4286250" cy="2165280"/>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93" name="image14.jpeg" descr="image14.jpeg"/>
            <p:cNvPicPr>
              <a:picLocks noChangeAspect="1"/>
            </p:cNvPicPr>
            <p:nvPr/>
          </p:nvPicPr>
          <p:blipFill>
            <a:blip r:embed="rId2">
              <a:extLst/>
            </a:blip>
            <a:stretch>
              <a:fillRect/>
            </a:stretch>
          </p:blipFill>
          <p:spPr>
            <a:xfrm>
              <a:off x="0" y="0"/>
              <a:ext cx="4286250" cy="2165280"/>
            </a:xfrm>
            <a:prstGeom prst="rect">
              <a:avLst/>
            </a:prstGeom>
            <a:ln w="12700" cap="flat">
              <a:noFill/>
              <a:miter lim="400000"/>
            </a:ln>
            <a:effectLst/>
          </p:spPr>
        </p:pic>
      </p:grpSp>
      <p:sp>
        <p:nvSpPr>
          <p:cNvPr id="295" name="Slide Number Placeholder 5"/>
          <p:cNvSpPr txBox="1">
            <a:spLocks noGrp="1"/>
          </p:cNvSpPr>
          <p:nvPr>
            <p:ph type="sldNum" sz="quarter" idx="2"/>
          </p:nvPr>
        </p:nvSpPr>
        <p:spPr>
          <a:xfrm>
            <a:off x="1065212" y="5993988"/>
            <a:ext cx="180151" cy="28022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a:lnSpc>
                <a:spcPct val="90000"/>
              </a:lnSpc>
              <a:spcBef>
                <a:spcPts val="600"/>
              </a:spcBef>
              <a:defRPr sz="900"/>
            </a:lvl1pPr>
          </a:lstStyle>
          <a:p>
            <a:fld id="{86CB4B4D-7CA3-9044-876B-883B54F8677D}" type="slidenum">
              <a:t>8</a:t>
            </a:fld>
            <a:endParaRPr/>
          </a:p>
        </p:txBody>
      </p:sp>
      <p:pic>
        <p:nvPicPr>
          <p:cNvPr id="296" name="Picture 4" descr="Picture 4"/>
          <p:cNvPicPr>
            <a:picLocks noChangeAspect="1"/>
          </p:cNvPicPr>
          <p:nvPr/>
        </p:nvPicPr>
        <p:blipFill>
          <a:blip r:embed="rId3">
            <a:extLst/>
          </a:blip>
          <a:stretch>
            <a:fillRect/>
          </a:stretch>
        </p:blipFill>
        <p:spPr>
          <a:xfrm>
            <a:off x="7149351" y="3714751"/>
            <a:ext cx="4286251" cy="25336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xfrm>
            <a:off x="1065211" y="275938"/>
            <a:ext cx="10784251" cy="1219201"/>
          </a:xfrm>
          <a:prstGeom prst="rect">
            <a:avLst/>
          </a:prstGeom>
        </p:spPr>
        <p:txBody>
          <a:bodyPr/>
          <a:lstStyle/>
          <a:p>
            <a:r>
              <a:t>The Cords And The Music</a:t>
            </a:r>
          </a:p>
        </p:txBody>
      </p:sp>
      <p:sp>
        <p:nvSpPr>
          <p:cNvPr id="299" name="Content Placeholder 2"/>
          <p:cNvSpPr txBox="1">
            <a:spLocks noGrp="1"/>
          </p:cNvSpPr>
          <p:nvPr>
            <p:ph type="body" sz="half" idx="1"/>
          </p:nvPr>
        </p:nvSpPr>
        <p:spPr>
          <a:xfrm>
            <a:off x="1065212" y="1825624"/>
            <a:ext cx="4954588" cy="4187954"/>
          </a:xfrm>
          <a:prstGeom prst="rect">
            <a:avLst/>
          </a:prstGeom>
        </p:spPr>
        <p:txBody>
          <a:bodyPr/>
          <a:lstStyle/>
          <a:p>
            <a:pPr>
              <a:lnSpc>
                <a:spcPct val="81000"/>
              </a:lnSpc>
              <a:defRPr sz="2200"/>
            </a:pPr>
            <a:r>
              <a:t>Back in the dream, the people that were still on the pathway suspended nearly all their weight upon the cords and exclaimed “We have hold from above! We have hold from above!” </a:t>
            </a:r>
            <a:endParaRPr sz="2000"/>
          </a:p>
          <a:p>
            <a:pPr>
              <a:lnSpc>
                <a:spcPct val="81000"/>
              </a:lnSpc>
              <a:defRPr sz="2000"/>
            </a:pPr>
            <a:r>
              <a:t>They could </a:t>
            </a:r>
            <a:r>
              <a:rPr b="1"/>
              <a:t>hear noises </a:t>
            </a:r>
            <a:r>
              <a:t>from the bottom of the steep cliff - laughing and worldly music; bad words and dirty jokes; war songs and dance songs; and cursing, cries, wails and loud laughter. They were so anxious to stay on that narrow path!</a:t>
            </a:r>
          </a:p>
        </p:txBody>
      </p:sp>
      <p:sp>
        <p:nvSpPr>
          <p:cNvPr id="300" name="Slide Number Placeholder 5"/>
          <p:cNvSpPr txBox="1">
            <a:spLocks noGrp="1"/>
          </p:cNvSpPr>
          <p:nvPr>
            <p:ph type="sldNum" sz="quarter" idx="2"/>
          </p:nvPr>
        </p:nvSpPr>
        <p:spPr>
          <a:xfrm>
            <a:off x="1065212" y="5975128"/>
            <a:ext cx="18604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301" name="Content Placeholder 19" descr="Content Placeholder 19"/>
          <p:cNvPicPr>
            <a:picLocks noChangeAspect="1"/>
          </p:cNvPicPr>
          <p:nvPr/>
        </p:nvPicPr>
        <p:blipFill>
          <a:blip r:embed="rId2">
            <a:extLst/>
          </a:blip>
          <a:stretch>
            <a:fillRect/>
          </a:stretch>
        </p:blipFill>
        <p:spPr>
          <a:xfrm>
            <a:off x="6169026" y="1825625"/>
            <a:ext cx="4954589" cy="41879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2172</Words>
  <Application>Microsoft Office PowerPoint</Application>
  <PresentationFormat>Widescreen</PresentationFormat>
  <Paragraphs>206</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Segoe Print</vt:lpstr>
      <vt:lpstr>Nature Illustration 16x9</vt:lpstr>
      <vt:lpstr>Kids’ Prophecy Corner</vt:lpstr>
      <vt:lpstr>The Dream Of Sister White In January 12, 1869</vt:lpstr>
      <vt:lpstr>Who Are The people In The Dream ?</vt:lpstr>
      <vt:lpstr>The Road And Their Belongings</vt:lpstr>
      <vt:lpstr>The Road And Their Belongings, continued</vt:lpstr>
      <vt:lpstr>The Path of the Movement (1989-9/11)</vt:lpstr>
      <vt:lpstr>The Road, the Cords And Their Attire</vt:lpstr>
      <vt:lpstr>The Path Of The Movement (9/11 to 2014)</vt:lpstr>
      <vt:lpstr>The Cords And The Music</vt:lpstr>
      <vt:lpstr>The Cords And The Blood</vt:lpstr>
      <vt:lpstr>The End of the Path</vt:lpstr>
      <vt:lpstr>The Path Of The Movement 2014-2019</vt:lpstr>
      <vt:lpstr>The Path Of The Movement 2014-2019, continued</vt:lpstr>
      <vt:lpstr>The 2 Experiences Of The Priests After Nov.9, 2019</vt:lpstr>
      <vt:lpstr>The Other Side Of The Chasm</vt:lpstr>
      <vt:lpstr>Their Hope</vt:lpstr>
      <vt:lpstr>The Path Of The Movement : 2019-2021</vt:lpstr>
      <vt:lpstr>The Line Of The Vision Of The Path</vt:lpstr>
      <vt:lpstr>Thank You For Coming!</vt:lpstr>
      <vt:lpstr>Here Are some Questions For You</vt:lpstr>
      <vt:lpstr>Here Are some Questions For You</vt:lpstr>
      <vt:lpstr>Here Are some Questions For You</vt:lpstr>
      <vt:lpstr>Here Are some Questions For You</vt:lpstr>
      <vt:lpstr>Here Are some Questions For You</vt:lpstr>
      <vt:lpstr>Here Are some Questions For You</vt:lpstr>
      <vt:lpstr>Extra Activities</vt:lpstr>
      <vt:lpstr>Thank You and God Bless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Antoneisha Dunn</dc:creator>
  <cp:lastModifiedBy>Antoneisha Dunn</cp:lastModifiedBy>
  <cp:revision>1</cp:revision>
  <dcterms:modified xsi:type="dcterms:W3CDTF">2020-07-16T16:00:51Z</dcterms:modified>
</cp:coreProperties>
</file>