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85909A"/>
        </a:fontRef>
        <a:srgbClr val="85909A"/>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AD5CB"/>
          </a:solidFill>
        </a:fill>
      </a:tcStyle>
    </a:wholeTbl>
    <a:band2H>
      <a:tcTxStyle b="def" i="def"/>
      <a:tcStyle>
        <a:tcBdr/>
        <a:fill>
          <a:solidFill>
            <a:srgbClr val="FDEBE7"/>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1"/>
          </a:solidFill>
        </a:fill>
      </a:tcStyle>
    </a:firstRow>
  </a:tblStyle>
  <a:tblStyle styleId="{C7B018BB-80A7-4F77-B60F-C8B233D01FF8}" styleName="">
    <a:tblBg/>
    <a:wholeTbl>
      <a:tcTxStyle b="off" i="off">
        <a:fontRef idx="minor">
          <a:srgbClr val="85909A"/>
        </a:fontRef>
        <a:srgbClr val="85909A"/>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D3E8CB"/>
          </a:solidFill>
        </a:fill>
      </a:tcStyle>
    </a:wholeTbl>
    <a:band2H>
      <a:tcTxStyle b="def" i="def"/>
      <a:tcStyle>
        <a:tcBdr/>
        <a:fill>
          <a:solidFill>
            <a:srgbClr val="EAF4E7"/>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3"/>
          </a:solidFill>
        </a:fill>
      </a:tcStyle>
    </a:firstRow>
  </a:tblStyle>
  <a:tblStyle styleId="{EEE7283C-3CF3-47DC-8721-378D4A62B228}" styleName="">
    <a:tblBg/>
    <a:wholeTbl>
      <a:tcTxStyle b="off" i="off">
        <a:fontRef idx="minor">
          <a:srgbClr val="85909A"/>
        </a:fontRef>
        <a:srgbClr val="85909A"/>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1D4F3"/>
          </a:solidFill>
        </a:fill>
      </a:tcStyle>
    </a:wholeTbl>
    <a:band2H>
      <a:tcTxStyle b="def" i="def"/>
      <a:tcStyle>
        <a:tcBdr/>
        <a:fill>
          <a:solidFill>
            <a:srgbClr val="F8EBF9"/>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6"/>
          </a:solidFill>
        </a:fill>
      </a:tcStyle>
    </a:firstRow>
  </a:tblStyle>
  <a:tblStyle styleId="{CF821DB8-F4EB-4A41-A1BA-3FCAFE7338EE}" styleName="">
    <a:tblBg/>
    <a:wholeTbl>
      <a:tcTxStyle b="off" i="off">
        <a:fontRef idx="minor">
          <a:srgbClr val="85909A"/>
        </a:fontRef>
        <a:srgbClr val="85909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EEEF"/>
          </a:solidFill>
        </a:fill>
      </a:tcStyle>
    </a:wholeTbl>
    <a:band2H>
      <a:tcTxStyle b="def" i="def"/>
      <a:tcStyle>
        <a:tcBdr/>
        <a:fill>
          <a:solidFill>
            <a:schemeClr val="accent4"/>
          </a:solidFill>
        </a:fill>
      </a:tcStyle>
    </a:band2H>
    <a:firstCol>
      <a:tcTxStyle b="on"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85909A"/>
        </a:fontRef>
        <a:srgbClr val="85909A"/>
      </a:tcTxStyle>
      <a:tcStyle>
        <a:tcBdr>
          <a:left>
            <a:ln w="12700" cap="flat">
              <a:noFill/>
              <a:miter lim="400000"/>
            </a:ln>
          </a:left>
          <a:right>
            <a:ln w="12700" cap="flat">
              <a:noFill/>
              <a:miter lim="400000"/>
            </a:ln>
          </a:right>
          <a:top>
            <a:ln w="50800" cap="flat">
              <a:solidFill>
                <a:srgbClr val="85909A"/>
              </a:solidFill>
              <a:prstDash val="solid"/>
              <a:round/>
            </a:ln>
          </a:top>
          <a:bottom>
            <a:ln w="25400" cap="flat">
              <a:solidFill>
                <a:srgbClr val="85909A"/>
              </a:solidFill>
              <a:prstDash val="solid"/>
              <a:round/>
            </a:ln>
          </a:bottom>
          <a:insideH>
            <a:ln w="12700" cap="flat">
              <a:noFill/>
              <a:miter lim="400000"/>
            </a:ln>
          </a:insideH>
          <a:insideV>
            <a:ln w="12700" cap="flat">
              <a:noFill/>
              <a:miter lim="400000"/>
            </a:ln>
          </a:insideV>
        </a:tcBdr>
        <a:fill>
          <a:solidFill>
            <a:schemeClr val="accent4"/>
          </a:solidFill>
        </a:fill>
      </a:tcStyle>
    </a:lastRow>
    <a:firstRow>
      <a:tcTxStyle b="on" i="off">
        <a:fontRef idx="minor">
          <a:schemeClr val="accent4"/>
        </a:fontRef>
        <a:schemeClr val="accent4"/>
      </a:tcTxStyle>
      <a:tcStyle>
        <a:tcBdr>
          <a:left>
            <a:ln w="12700" cap="flat">
              <a:noFill/>
              <a:miter lim="400000"/>
            </a:ln>
          </a:left>
          <a:right>
            <a:ln w="12700" cap="flat">
              <a:noFill/>
              <a:miter lim="400000"/>
            </a:ln>
          </a:right>
          <a:top>
            <a:ln w="25400" cap="flat">
              <a:solidFill>
                <a:srgbClr val="85909A"/>
              </a:solidFill>
              <a:prstDash val="solid"/>
              <a:round/>
            </a:ln>
          </a:top>
          <a:bottom>
            <a:ln w="25400" cap="flat">
              <a:solidFill>
                <a:srgbClr val="85909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85909A"/>
        </a:fontRef>
        <a:srgbClr val="85909A"/>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D8DBDD"/>
          </a:solidFill>
        </a:fill>
      </a:tcStyle>
    </a:wholeTbl>
    <a:band2H>
      <a:tcTxStyle b="def" i="def"/>
      <a:tcStyle>
        <a:tcBdr/>
        <a:fill>
          <a:solidFill>
            <a:srgbClr val="EDEEE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85909A"/>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381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85909A"/>
          </a:solid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381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85909A"/>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b="def" i="def"/>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9" name="Shape 199"/>
          <p:cNvSpPr/>
          <p:nvPr>
            <p:ph type="sldImg"/>
          </p:nvPr>
        </p:nvSpPr>
        <p:spPr>
          <a:xfrm>
            <a:off x="1143000" y="685800"/>
            <a:ext cx="4572000" cy="3429000"/>
          </a:xfrm>
          <a:prstGeom prst="rect">
            <a:avLst/>
          </a:prstGeom>
        </p:spPr>
        <p:txBody>
          <a:bodyPr/>
          <a:lstStyle/>
          <a:p>
            <a:pPr/>
          </a:p>
        </p:txBody>
      </p:sp>
      <p:sp>
        <p:nvSpPr>
          <p:cNvPr id="200" name="Shape 200"/>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265610" y="1752600"/>
            <a:ext cx="6858005" cy="1828800"/>
          </a:xfrm>
          <a:prstGeom prst="rect">
            <a:avLst/>
          </a:prstGeom>
        </p:spPr>
        <p:txBody>
          <a:bodyPr/>
          <a:lstStyle>
            <a:lvl1pPr>
              <a:defRPr sz="5400"/>
            </a:lvl1pPr>
          </a:lstStyle>
          <a:p>
            <a:pPr/>
            <a:r>
              <a:t>Title Text</a:t>
            </a:r>
          </a:p>
        </p:txBody>
      </p:sp>
      <p:sp>
        <p:nvSpPr>
          <p:cNvPr id="12" name="Body Level One…"/>
          <p:cNvSpPr txBox="1"/>
          <p:nvPr>
            <p:ph type="body" sz="quarter" idx="1"/>
          </p:nvPr>
        </p:nvSpPr>
        <p:spPr>
          <a:xfrm>
            <a:off x="4265610" y="3733800"/>
            <a:ext cx="6858004" cy="914400"/>
          </a:xfrm>
          <a:prstGeom prst="rect">
            <a:avLst/>
          </a:prstGeom>
        </p:spPr>
        <p:txBody>
          <a:bodyPr/>
          <a:lstStyle>
            <a:lvl1pPr marL="0" indent="0">
              <a:spcBef>
                <a:spcPts val="0"/>
              </a:spcBef>
              <a:buSzTx/>
              <a:buFontTx/>
              <a:buNone/>
            </a:lvl1pPr>
            <a:lvl2pPr marL="0" indent="0">
              <a:spcBef>
                <a:spcPts val="0"/>
              </a:spcBef>
              <a:buSzTx/>
              <a:buFontTx/>
              <a:buNone/>
            </a:lvl2pPr>
            <a:lvl3pPr marL="0" indent="0">
              <a:spcBef>
                <a:spcPts val="0"/>
              </a:spcBef>
              <a:buSzTx/>
              <a:buFontTx/>
              <a:buNone/>
            </a:lvl3pPr>
            <a:lvl4pPr marL="0" indent="0">
              <a:spcBef>
                <a:spcPts val="0"/>
              </a:spcBef>
              <a:buSzTx/>
              <a:buFontTx/>
              <a:buNone/>
            </a:lvl4pPr>
            <a:lvl5pPr marL="0" indent="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737600" y="6197379"/>
            <a:ext cx="231091" cy="31794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76" name="Title Text"/>
          <p:cNvSpPr txBox="1"/>
          <p:nvPr>
            <p:ph type="title"/>
          </p:nvPr>
        </p:nvSpPr>
        <p:spPr>
          <a:xfrm>
            <a:off x="7492889" y="1330346"/>
            <a:ext cx="3840483" cy="2103123"/>
          </a:xfrm>
          <a:prstGeom prst="rect">
            <a:avLst/>
          </a:prstGeom>
        </p:spPr>
        <p:txBody>
          <a:bodyPr/>
          <a:lstStyle/>
          <a:p>
            <a:pPr/>
            <a:r>
              <a:t>Title Text</a:t>
            </a:r>
          </a:p>
        </p:txBody>
      </p:sp>
      <p:grpSp>
        <p:nvGrpSpPr>
          <p:cNvPr id="190" name="Group 7"/>
          <p:cNvGrpSpPr/>
          <p:nvPr/>
        </p:nvGrpSpPr>
        <p:grpSpPr>
          <a:xfrm>
            <a:off x="613113" y="786947"/>
            <a:ext cx="6415834" cy="5037014"/>
            <a:chOff x="0" y="0"/>
            <a:chExt cx="6415832" cy="5037012"/>
          </a:xfrm>
        </p:grpSpPr>
        <p:sp>
          <p:nvSpPr>
            <p:cNvPr id="177" name="Freeform 42"/>
            <p:cNvSpPr/>
            <p:nvPr/>
          </p:nvSpPr>
          <p:spPr>
            <a:xfrm flipH="1" rot="5400000">
              <a:off x="-1836427" y="2489101"/>
              <a:ext cx="3827997" cy="15512"/>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78" name="Freeform 43"/>
            <p:cNvSpPr/>
            <p:nvPr/>
          </p:nvSpPr>
          <p:spPr>
            <a:xfrm flipH="1" rot="5400000">
              <a:off x="4386745" y="2513528"/>
              <a:ext cx="3836879"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nvGrpSpPr>
            <p:cNvPr id="181" name="Group 10"/>
            <p:cNvGrpSpPr/>
            <p:nvPr/>
          </p:nvGrpSpPr>
          <p:grpSpPr>
            <a:xfrm>
              <a:off x="634190" y="72163"/>
              <a:ext cx="5129153" cy="4880476"/>
              <a:chOff x="-1" y="0"/>
              <a:chExt cx="5129152" cy="4880474"/>
            </a:xfrm>
          </p:grpSpPr>
          <p:sp>
            <p:nvSpPr>
              <p:cNvPr id="179" name="Freeform 41"/>
              <p:cNvSpPr/>
              <p:nvPr/>
            </p:nvSpPr>
            <p:spPr>
              <a:xfrm flipH="1" rot="5400000">
                <a:off x="2557666" y="2308989"/>
                <a:ext cx="13819" cy="512915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0" name="Freeform 44"/>
              <p:cNvSpPr/>
              <p:nvPr/>
            </p:nvSpPr>
            <p:spPr>
              <a:xfrm flipH="1" rot="5400000">
                <a:off x="2514127" y="-2514130"/>
                <a:ext cx="13324" cy="50415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82" name="Freeform 45"/>
            <p:cNvSpPr/>
            <p:nvPr/>
          </p:nvSpPr>
          <p:spPr>
            <a:xfrm flipH="1" rot="5400000">
              <a:off x="22389" y="4540926"/>
              <a:ext cx="465854" cy="50324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3" name="Freeform 46"/>
            <p:cNvSpPr/>
            <p:nvPr/>
          </p:nvSpPr>
          <p:spPr>
            <a:xfrm flipH="1" rot="5400000">
              <a:off x="19498" y="4535682"/>
              <a:ext cx="472960" cy="511958"/>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4" name="Freeform 47"/>
            <p:cNvSpPr/>
            <p:nvPr/>
          </p:nvSpPr>
          <p:spPr>
            <a:xfrm flipH="1" rot="5400000">
              <a:off x="5916357" y="4542538"/>
              <a:ext cx="469426" cy="519487"/>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5" name="Freeform 48"/>
            <p:cNvSpPr/>
            <p:nvPr/>
          </p:nvSpPr>
          <p:spPr>
            <a:xfrm flipH="1" rot="5400000">
              <a:off x="5913195" y="4534375"/>
              <a:ext cx="470730" cy="534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6" name="Freeform 49"/>
            <p:cNvSpPr/>
            <p:nvPr/>
          </p:nvSpPr>
          <p:spPr>
            <a:xfrm flipH="1" rot="5400000">
              <a:off x="5866209" y="2712"/>
              <a:ext cx="465366" cy="486215"/>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7" name="Freeform 50"/>
            <p:cNvSpPr/>
            <p:nvPr/>
          </p:nvSpPr>
          <p:spPr>
            <a:xfrm flipH="1" rot="5400000">
              <a:off x="5864114" y="-439"/>
              <a:ext cx="468510" cy="489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8" name="Freeform 51"/>
            <p:cNvSpPr/>
            <p:nvPr/>
          </p:nvSpPr>
          <p:spPr>
            <a:xfrm flipH="1" rot="5400000">
              <a:off x="69606" y="-31556"/>
              <a:ext cx="415498" cy="484715"/>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89" name="Freeform 52"/>
            <p:cNvSpPr/>
            <p:nvPr/>
          </p:nvSpPr>
          <p:spPr>
            <a:xfrm flipH="1" rot="5400000">
              <a:off x="64559" y="-34445"/>
              <a:ext cx="422991" cy="49188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91" name="Picture Placeholder 2"/>
          <p:cNvSpPr/>
          <p:nvPr>
            <p:ph type="pic" sz="half" idx="13"/>
          </p:nvPr>
        </p:nvSpPr>
        <p:spPr>
          <a:xfrm>
            <a:off x="836612" y="1031195"/>
            <a:ext cx="5943602" cy="4572002"/>
          </a:xfrm>
          <a:prstGeom prst="rect">
            <a:avLst/>
          </a:prstGeom>
          <a:ln w="38100">
            <a:solidFill>
              <a:srgbClr val="FFFFFF"/>
            </a:solidFill>
            <a:round/>
          </a:ln>
        </p:spPr>
        <p:txBody>
          <a:bodyPr lIns="91439" tIns="45719" rIns="91439" bIns="45719">
            <a:noAutofit/>
          </a:bodyPr>
          <a:lstStyle/>
          <a:p>
            <a:pPr/>
          </a:p>
        </p:txBody>
      </p:sp>
      <p:sp>
        <p:nvSpPr>
          <p:cNvPr id="192" name="Body Level One…"/>
          <p:cNvSpPr txBox="1"/>
          <p:nvPr>
            <p:ph type="body" sz="quarter" idx="1"/>
          </p:nvPr>
        </p:nvSpPr>
        <p:spPr>
          <a:xfrm>
            <a:off x="7492889" y="3555520"/>
            <a:ext cx="3840483" cy="2168520"/>
          </a:xfrm>
          <a:prstGeom prst="rect">
            <a:avLst/>
          </a:prstGeom>
        </p:spPr>
        <p:txBody>
          <a:bodyPr/>
          <a:lstStyle>
            <a:lvl1pPr marL="0" indent="0">
              <a:buSzTx/>
              <a:buFontTx/>
              <a:buNone/>
              <a:defRPr sz="1800"/>
            </a:lvl1pPr>
            <a:lvl2pPr marL="0" indent="0">
              <a:buSzTx/>
              <a:buFontTx/>
              <a:buNone/>
              <a:defRPr sz="1800"/>
            </a:lvl2pPr>
            <a:lvl3pPr marL="0" indent="0">
              <a:buSzTx/>
              <a:buFontTx/>
              <a:buNone/>
              <a:defRPr sz="1800"/>
            </a:lvl3pPr>
            <a:lvl4pPr marL="0" indent="0">
              <a:buSzTx/>
              <a:buFontTx/>
              <a:buNone/>
              <a:defRPr sz="1800"/>
            </a:lvl4pPr>
            <a:lvl5pPr marL="0" indent="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265612" y="1828800"/>
            <a:ext cx="6858004" cy="1828800"/>
          </a:xfrm>
          <a:prstGeom prst="rect">
            <a:avLst/>
          </a:prstGeom>
        </p:spPr>
        <p:txBody>
          <a:bodyPr/>
          <a:lstStyle>
            <a:lvl1pPr>
              <a:defRPr sz="4400"/>
            </a:lvl1pPr>
          </a:lstStyle>
          <a:p>
            <a:pPr/>
            <a:r>
              <a:t>Title Text</a:t>
            </a:r>
          </a:p>
        </p:txBody>
      </p:sp>
      <p:sp>
        <p:nvSpPr>
          <p:cNvPr id="30" name="Body Level One…"/>
          <p:cNvSpPr txBox="1"/>
          <p:nvPr>
            <p:ph type="body" sz="quarter" idx="1"/>
          </p:nvPr>
        </p:nvSpPr>
        <p:spPr>
          <a:xfrm>
            <a:off x="4265610" y="3733800"/>
            <a:ext cx="6858004" cy="914400"/>
          </a:xfrm>
          <a:prstGeom prst="rect">
            <a:avLst/>
          </a:prstGeom>
        </p:spPr>
        <p:txBody>
          <a:bodyPr/>
          <a:lstStyle>
            <a:lvl1pPr marL="0" indent="0">
              <a:spcBef>
                <a:spcPts val="0"/>
              </a:spcBef>
              <a:buSzTx/>
              <a:buFontTx/>
              <a:buNone/>
            </a:lvl1pPr>
            <a:lvl2pPr marL="0" indent="0">
              <a:spcBef>
                <a:spcPts val="0"/>
              </a:spcBef>
              <a:buSzTx/>
              <a:buFontTx/>
              <a:buNone/>
            </a:lvl2pPr>
            <a:lvl3pPr marL="0" indent="0">
              <a:spcBef>
                <a:spcPts val="0"/>
              </a:spcBef>
              <a:buSzTx/>
              <a:buFontTx/>
              <a:buNone/>
            </a:lvl3pPr>
            <a:lvl4pPr marL="0" indent="0">
              <a:spcBef>
                <a:spcPts val="0"/>
              </a:spcBef>
              <a:buSzTx/>
              <a:buFontTx/>
              <a:buNone/>
            </a:lvl4pPr>
            <a:lvl5pPr marL="0" indent="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737600" y="6197379"/>
            <a:ext cx="231091" cy="31794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065212" y="1825625"/>
            <a:ext cx="4954588" cy="41879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s">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grpSp>
        <p:nvGrpSpPr>
          <p:cNvPr id="75" name="Group 51"/>
          <p:cNvGrpSpPr/>
          <p:nvPr/>
        </p:nvGrpSpPr>
        <p:grpSpPr>
          <a:xfrm>
            <a:off x="1074249" y="1668157"/>
            <a:ext cx="3077431" cy="3113058"/>
            <a:chOff x="-1" y="0"/>
            <a:chExt cx="3077430" cy="3113057"/>
          </a:xfrm>
        </p:grpSpPr>
        <p:sp>
          <p:nvSpPr>
            <p:cNvPr id="63" name="Freeform 41"/>
            <p:cNvSpPr/>
            <p:nvPr/>
          </p:nvSpPr>
          <p:spPr>
            <a:xfrm rot="5400000">
              <a:off x="1533242" y="-1024463"/>
              <a:ext cx="12702" cy="2161759"/>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4" name="Freeform 42"/>
            <p:cNvSpPr/>
            <p:nvPr/>
          </p:nvSpPr>
          <p:spPr>
            <a:xfrm rot="5400000">
              <a:off x="-1128596" y="1563556"/>
              <a:ext cx="2365842"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5" name="Freeform 43"/>
            <p:cNvSpPr/>
            <p:nvPr/>
          </p:nvSpPr>
          <p:spPr>
            <a:xfrm rot="5400000">
              <a:off x="1814274" y="1548461"/>
              <a:ext cx="2371331"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6" name="Freeform 44"/>
            <p:cNvSpPr/>
            <p:nvPr/>
          </p:nvSpPr>
          <p:spPr>
            <a:xfrm rot="5400000">
              <a:off x="1514789" y="2001913"/>
              <a:ext cx="12702" cy="2124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7" name="Freeform 45"/>
            <p:cNvSpPr/>
            <p:nvPr/>
          </p:nvSpPr>
          <p:spPr>
            <a:xfrm rot="5400000">
              <a:off x="34847" y="-25129"/>
              <a:ext cx="287915" cy="35243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8" name="Freeform 46"/>
            <p:cNvSpPr/>
            <p:nvPr/>
          </p:nvSpPr>
          <p:spPr>
            <a:xfrm rot="5400000">
              <a:off x="33114" y="-27633"/>
              <a:ext cx="292307" cy="358538"/>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69" name="Freeform 47"/>
            <p:cNvSpPr/>
            <p:nvPr/>
          </p:nvSpPr>
          <p:spPr>
            <a:xfrm rot="5400000">
              <a:off x="2746948" y="-36833"/>
              <a:ext cx="290123" cy="363810"/>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0" name="Freeform 48"/>
            <p:cNvSpPr/>
            <p:nvPr/>
          </p:nvSpPr>
          <p:spPr>
            <a:xfrm rot="5400000">
              <a:off x="2744787" y="-41714"/>
              <a:ext cx="290929" cy="374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1" name="Freeform 49"/>
            <p:cNvSpPr/>
            <p:nvPr/>
          </p:nvSpPr>
          <p:spPr>
            <a:xfrm rot="5400000">
              <a:off x="2711661" y="2790876"/>
              <a:ext cx="287615" cy="34051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2" name="Freeform 50"/>
            <p:cNvSpPr/>
            <p:nvPr/>
          </p:nvSpPr>
          <p:spPr>
            <a:xfrm rot="5400000">
              <a:off x="2710323" y="2790742"/>
              <a:ext cx="289557" cy="342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3" name="Freeform 51"/>
            <p:cNvSpPr/>
            <p:nvPr/>
          </p:nvSpPr>
          <p:spPr>
            <a:xfrm rot="5400000">
              <a:off x="65842" y="2813044"/>
              <a:ext cx="256794" cy="339459"/>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4" name="Freeform 52"/>
            <p:cNvSpPr/>
            <p:nvPr/>
          </p:nvSpPr>
          <p:spPr>
            <a:xfrm rot="5400000">
              <a:off x="62616" y="2810106"/>
              <a:ext cx="261425" cy="344477"/>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76" name="Picture Placeholder 33"/>
          <p:cNvSpPr/>
          <p:nvPr>
            <p:ph type="pic" sz="quarter" idx="13"/>
          </p:nvPr>
        </p:nvSpPr>
        <p:spPr>
          <a:xfrm>
            <a:off x="1249168" y="1824283"/>
            <a:ext cx="2715289" cy="2776311"/>
          </a:xfrm>
          <a:prstGeom prst="rect">
            <a:avLst/>
          </a:prstGeom>
          <a:ln w="38100">
            <a:solidFill>
              <a:srgbClr val="FFFFFF"/>
            </a:solidFill>
            <a:round/>
          </a:ln>
        </p:spPr>
        <p:txBody>
          <a:bodyPr lIns="91439" tIns="45719" rIns="91439" bIns="45719">
            <a:noAutofit/>
          </a:bodyPr>
          <a:lstStyle/>
          <a:p>
            <a:pPr/>
          </a:p>
        </p:txBody>
      </p:sp>
      <p:sp>
        <p:nvSpPr>
          <p:cNvPr id="77" name="Body Level One…"/>
          <p:cNvSpPr txBox="1"/>
          <p:nvPr>
            <p:ph type="body" sz="quarter" idx="1"/>
          </p:nvPr>
        </p:nvSpPr>
        <p:spPr>
          <a:xfrm>
            <a:off x="1235212" y="4947403"/>
            <a:ext cx="2743201" cy="914402"/>
          </a:xfrm>
          <a:prstGeom prst="rect">
            <a:avLst/>
          </a:prstGeom>
        </p:spPr>
        <p:txBody>
          <a:bodyPr/>
          <a:lstStyle>
            <a:lvl1pPr marL="0" indent="0">
              <a:spcBef>
                <a:spcPts val="1600"/>
              </a:spcBef>
              <a:buSzTx/>
              <a:buFontTx/>
              <a:buNone/>
              <a:defRPr sz="1600"/>
            </a:lvl1pPr>
            <a:lvl2pPr marL="0" indent="0">
              <a:spcBef>
                <a:spcPts val="1600"/>
              </a:spcBef>
              <a:buSzTx/>
              <a:buFontTx/>
              <a:buNone/>
              <a:defRPr sz="1600"/>
            </a:lvl2pPr>
            <a:lvl3pPr marL="0" indent="0">
              <a:spcBef>
                <a:spcPts val="1600"/>
              </a:spcBef>
              <a:buSzTx/>
              <a:buFontTx/>
              <a:buNone/>
              <a:defRPr sz="1600"/>
            </a:lvl3pPr>
            <a:lvl4pPr marL="0" indent="0">
              <a:spcBef>
                <a:spcPts val="1600"/>
              </a:spcBef>
              <a:buSzTx/>
              <a:buFontTx/>
              <a:buNone/>
              <a:defRPr sz="1600"/>
            </a:lvl4pPr>
            <a:lvl5pPr marL="0" indent="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90" name="Group 83"/>
          <p:cNvGrpSpPr/>
          <p:nvPr/>
        </p:nvGrpSpPr>
        <p:grpSpPr>
          <a:xfrm>
            <a:off x="4546245" y="1668157"/>
            <a:ext cx="3077431" cy="3113058"/>
            <a:chOff x="-1" y="0"/>
            <a:chExt cx="3077430" cy="3113057"/>
          </a:xfrm>
        </p:grpSpPr>
        <p:sp>
          <p:nvSpPr>
            <p:cNvPr id="78" name="Freeform 41"/>
            <p:cNvSpPr/>
            <p:nvPr/>
          </p:nvSpPr>
          <p:spPr>
            <a:xfrm rot="5400000">
              <a:off x="1533242" y="-1024463"/>
              <a:ext cx="12702" cy="2161759"/>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79" name="Freeform 42"/>
            <p:cNvSpPr/>
            <p:nvPr/>
          </p:nvSpPr>
          <p:spPr>
            <a:xfrm rot="5400000">
              <a:off x="-1128596" y="1563556"/>
              <a:ext cx="2365842"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0" name="Freeform 43"/>
            <p:cNvSpPr/>
            <p:nvPr/>
          </p:nvSpPr>
          <p:spPr>
            <a:xfrm rot="5400000">
              <a:off x="1814274" y="1548461"/>
              <a:ext cx="2371331"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1" name="Freeform 44"/>
            <p:cNvSpPr/>
            <p:nvPr/>
          </p:nvSpPr>
          <p:spPr>
            <a:xfrm rot="5400000">
              <a:off x="1514789" y="2001913"/>
              <a:ext cx="12702" cy="2124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2" name="Freeform 45"/>
            <p:cNvSpPr/>
            <p:nvPr/>
          </p:nvSpPr>
          <p:spPr>
            <a:xfrm rot="5400000">
              <a:off x="34847" y="-25129"/>
              <a:ext cx="287915" cy="35243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3" name="Freeform 46"/>
            <p:cNvSpPr/>
            <p:nvPr/>
          </p:nvSpPr>
          <p:spPr>
            <a:xfrm rot="5400000">
              <a:off x="33114" y="-27633"/>
              <a:ext cx="292307" cy="358538"/>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4" name="Freeform 47"/>
            <p:cNvSpPr/>
            <p:nvPr/>
          </p:nvSpPr>
          <p:spPr>
            <a:xfrm rot="5400000">
              <a:off x="2746948" y="-36833"/>
              <a:ext cx="290123" cy="363810"/>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5" name="Freeform 48"/>
            <p:cNvSpPr/>
            <p:nvPr/>
          </p:nvSpPr>
          <p:spPr>
            <a:xfrm rot="5400000">
              <a:off x="2744787" y="-41714"/>
              <a:ext cx="290929" cy="374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6" name="Freeform 49"/>
            <p:cNvSpPr/>
            <p:nvPr/>
          </p:nvSpPr>
          <p:spPr>
            <a:xfrm rot="5400000">
              <a:off x="2711661" y="2790876"/>
              <a:ext cx="287615" cy="34051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7" name="Freeform 50"/>
            <p:cNvSpPr/>
            <p:nvPr/>
          </p:nvSpPr>
          <p:spPr>
            <a:xfrm rot="5400000">
              <a:off x="2710323" y="2790742"/>
              <a:ext cx="289557" cy="342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8" name="Freeform 51"/>
            <p:cNvSpPr/>
            <p:nvPr/>
          </p:nvSpPr>
          <p:spPr>
            <a:xfrm rot="5400000">
              <a:off x="65842" y="2813044"/>
              <a:ext cx="256794" cy="339459"/>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89" name="Freeform 52"/>
            <p:cNvSpPr/>
            <p:nvPr/>
          </p:nvSpPr>
          <p:spPr>
            <a:xfrm rot="5400000">
              <a:off x="62616" y="2810106"/>
              <a:ext cx="261425" cy="344477"/>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91" name="Picture Placeholder 33"/>
          <p:cNvSpPr/>
          <p:nvPr>
            <p:ph type="pic" sz="quarter" idx="14"/>
          </p:nvPr>
        </p:nvSpPr>
        <p:spPr>
          <a:xfrm>
            <a:off x="4720923" y="1824283"/>
            <a:ext cx="2715770" cy="2776311"/>
          </a:xfrm>
          <a:prstGeom prst="rect">
            <a:avLst/>
          </a:prstGeom>
          <a:ln w="38100">
            <a:solidFill>
              <a:srgbClr val="FFFFFF"/>
            </a:solidFill>
            <a:round/>
          </a:ln>
        </p:spPr>
        <p:txBody>
          <a:bodyPr lIns="91439" tIns="45719" rIns="91439" bIns="45719">
            <a:noAutofit/>
          </a:bodyPr>
          <a:lstStyle/>
          <a:p>
            <a:pPr/>
          </a:p>
        </p:txBody>
      </p:sp>
      <p:sp>
        <p:nvSpPr>
          <p:cNvPr id="92" name="Text Placeholder 3"/>
          <p:cNvSpPr/>
          <p:nvPr>
            <p:ph type="body" sz="quarter" idx="15"/>
          </p:nvPr>
        </p:nvSpPr>
        <p:spPr>
          <a:xfrm>
            <a:off x="4707208" y="4947403"/>
            <a:ext cx="2743202" cy="914402"/>
          </a:xfrm>
          <a:prstGeom prst="rect">
            <a:avLst/>
          </a:prstGeom>
        </p:spPr>
        <p:txBody>
          <a:bodyPr/>
          <a:lstStyle/>
          <a:p>
            <a:pPr/>
          </a:p>
        </p:txBody>
      </p:sp>
      <p:grpSp>
        <p:nvGrpSpPr>
          <p:cNvPr id="105" name="Group 96"/>
          <p:cNvGrpSpPr/>
          <p:nvPr/>
        </p:nvGrpSpPr>
        <p:grpSpPr>
          <a:xfrm>
            <a:off x="8048119" y="1668157"/>
            <a:ext cx="3077431" cy="3113058"/>
            <a:chOff x="-1" y="0"/>
            <a:chExt cx="3077430" cy="3113057"/>
          </a:xfrm>
        </p:grpSpPr>
        <p:sp>
          <p:nvSpPr>
            <p:cNvPr id="93" name="Freeform 41"/>
            <p:cNvSpPr/>
            <p:nvPr/>
          </p:nvSpPr>
          <p:spPr>
            <a:xfrm rot="5400000">
              <a:off x="1533242" y="-1024463"/>
              <a:ext cx="12702" cy="2161759"/>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4" name="Freeform 42"/>
            <p:cNvSpPr/>
            <p:nvPr/>
          </p:nvSpPr>
          <p:spPr>
            <a:xfrm rot="5400000">
              <a:off x="-1128596" y="1563556"/>
              <a:ext cx="2365842"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5" name="Freeform 43"/>
            <p:cNvSpPr/>
            <p:nvPr/>
          </p:nvSpPr>
          <p:spPr>
            <a:xfrm rot="5400000">
              <a:off x="1814274" y="1548461"/>
              <a:ext cx="2371331"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6" name="Freeform 44"/>
            <p:cNvSpPr/>
            <p:nvPr/>
          </p:nvSpPr>
          <p:spPr>
            <a:xfrm rot="5400000">
              <a:off x="1514789" y="2001913"/>
              <a:ext cx="12702" cy="21248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7" name="Freeform 45"/>
            <p:cNvSpPr/>
            <p:nvPr/>
          </p:nvSpPr>
          <p:spPr>
            <a:xfrm rot="5400000">
              <a:off x="34847" y="-25129"/>
              <a:ext cx="287915" cy="35243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8" name="Freeform 46"/>
            <p:cNvSpPr/>
            <p:nvPr/>
          </p:nvSpPr>
          <p:spPr>
            <a:xfrm rot="5400000">
              <a:off x="33114" y="-27633"/>
              <a:ext cx="292307" cy="358538"/>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99" name="Freeform 47"/>
            <p:cNvSpPr/>
            <p:nvPr/>
          </p:nvSpPr>
          <p:spPr>
            <a:xfrm rot="5400000">
              <a:off x="2746948" y="-36833"/>
              <a:ext cx="290123" cy="363810"/>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00" name="Freeform 48"/>
            <p:cNvSpPr/>
            <p:nvPr/>
          </p:nvSpPr>
          <p:spPr>
            <a:xfrm rot="5400000">
              <a:off x="2744787" y="-41714"/>
              <a:ext cx="290929" cy="374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01" name="Freeform 49"/>
            <p:cNvSpPr/>
            <p:nvPr/>
          </p:nvSpPr>
          <p:spPr>
            <a:xfrm rot="5400000">
              <a:off x="2711661" y="2790876"/>
              <a:ext cx="287615" cy="34051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02" name="Freeform 50"/>
            <p:cNvSpPr/>
            <p:nvPr/>
          </p:nvSpPr>
          <p:spPr>
            <a:xfrm rot="5400000">
              <a:off x="2710323" y="2790742"/>
              <a:ext cx="289557" cy="342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03" name="Freeform 51"/>
            <p:cNvSpPr/>
            <p:nvPr/>
          </p:nvSpPr>
          <p:spPr>
            <a:xfrm rot="5400000">
              <a:off x="65842" y="2813044"/>
              <a:ext cx="256794" cy="339459"/>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04" name="Freeform 52"/>
            <p:cNvSpPr/>
            <p:nvPr/>
          </p:nvSpPr>
          <p:spPr>
            <a:xfrm rot="5400000">
              <a:off x="62616" y="2810106"/>
              <a:ext cx="261425" cy="344477"/>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06" name="Picture Placeholder 33"/>
          <p:cNvSpPr/>
          <p:nvPr>
            <p:ph type="pic" sz="quarter" idx="16"/>
          </p:nvPr>
        </p:nvSpPr>
        <p:spPr>
          <a:xfrm>
            <a:off x="8222798" y="1824283"/>
            <a:ext cx="2715770" cy="2776311"/>
          </a:xfrm>
          <a:prstGeom prst="rect">
            <a:avLst/>
          </a:prstGeom>
          <a:ln w="38100">
            <a:solidFill>
              <a:srgbClr val="FFFFFF"/>
            </a:solidFill>
            <a:round/>
          </a:ln>
        </p:spPr>
        <p:txBody>
          <a:bodyPr lIns="91439" tIns="45719" rIns="91439" bIns="45719">
            <a:noAutofit/>
          </a:bodyPr>
          <a:lstStyle/>
          <a:p>
            <a:pPr/>
          </a:p>
        </p:txBody>
      </p:sp>
      <p:sp>
        <p:nvSpPr>
          <p:cNvPr id="107" name="Text Placeholder 3"/>
          <p:cNvSpPr/>
          <p:nvPr>
            <p:ph type="body" sz="quarter" idx="17"/>
          </p:nvPr>
        </p:nvSpPr>
        <p:spPr>
          <a:xfrm>
            <a:off x="8209081" y="4947403"/>
            <a:ext cx="2743202" cy="914402"/>
          </a:xfrm>
          <a:prstGeom prst="rect">
            <a:avLst/>
          </a:prstGeom>
        </p:spPr>
        <p:txBody>
          <a:bodyPr/>
          <a:lstStyle/>
          <a:p>
            <a:pP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
    <p:spTree>
      <p:nvGrpSpPr>
        <p:cNvPr id="1" name=""/>
        <p:cNvGrpSpPr/>
        <p:nvPr/>
      </p:nvGrpSpPr>
      <p:grpSpPr>
        <a:xfrm>
          <a:off x="0" y="0"/>
          <a:ext cx="0" cy="0"/>
          <a:chOff x="0" y="0"/>
          <a:chExt cx="0" cy="0"/>
        </a:xfrm>
      </p:grpSpPr>
      <p:sp>
        <p:nvSpPr>
          <p:cNvPr id="115" name="Title Text"/>
          <p:cNvSpPr txBox="1"/>
          <p:nvPr>
            <p:ph type="title"/>
          </p:nvPr>
        </p:nvSpPr>
        <p:spPr>
          <a:xfrm>
            <a:off x="9066214" y="421593"/>
            <a:ext cx="2286002" cy="1885509"/>
          </a:xfrm>
          <a:prstGeom prst="rect">
            <a:avLst/>
          </a:prstGeom>
        </p:spPr>
        <p:txBody>
          <a:bodyPr/>
          <a:lstStyle>
            <a:lvl1pPr>
              <a:defRPr sz="2400"/>
            </a:lvl1pPr>
          </a:lstStyle>
          <a:p>
            <a:pPr/>
            <a:r>
              <a:t>Title Text</a:t>
            </a:r>
          </a:p>
        </p:txBody>
      </p:sp>
      <p:grpSp>
        <p:nvGrpSpPr>
          <p:cNvPr id="128" name="Group 83"/>
          <p:cNvGrpSpPr/>
          <p:nvPr/>
        </p:nvGrpSpPr>
        <p:grpSpPr>
          <a:xfrm>
            <a:off x="612786" y="786947"/>
            <a:ext cx="4394289" cy="5037014"/>
            <a:chOff x="-1" y="0"/>
            <a:chExt cx="4394287" cy="5037012"/>
          </a:xfrm>
        </p:grpSpPr>
        <p:sp>
          <p:nvSpPr>
            <p:cNvPr id="116" name="Freeform 41"/>
            <p:cNvSpPr/>
            <p:nvPr/>
          </p:nvSpPr>
          <p:spPr>
            <a:xfrm flipH="1" rot="5400000">
              <a:off x="2191489" y="3402331"/>
              <a:ext cx="13818" cy="3086794"/>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17" name="Freeform 42"/>
            <p:cNvSpPr/>
            <p:nvPr/>
          </p:nvSpPr>
          <p:spPr>
            <a:xfrm flipH="1" rot="5400000">
              <a:off x="-1836427" y="2489102"/>
              <a:ext cx="3827996" cy="15512"/>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18" name="Freeform 43"/>
            <p:cNvSpPr/>
            <p:nvPr/>
          </p:nvSpPr>
          <p:spPr>
            <a:xfrm flipH="1" rot="5400000">
              <a:off x="2365200" y="2513527"/>
              <a:ext cx="3836879" cy="15512"/>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19" name="Freeform 44"/>
            <p:cNvSpPr/>
            <p:nvPr/>
          </p:nvSpPr>
          <p:spPr>
            <a:xfrm flipH="1" rot="5400000">
              <a:off x="2165386" y="-1438220"/>
              <a:ext cx="13324" cy="3034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0" name="Freeform 45"/>
            <p:cNvSpPr/>
            <p:nvPr/>
          </p:nvSpPr>
          <p:spPr>
            <a:xfrm flipH="1" rot="5400000">
              <a:off x="22389" y="4540927"/>
              <a:ext cx="465854" cy="503242"/>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1" name="Freeform 46"/>
            <p:cNvSpPr/>
            <p:nvPr/>
          </p:nvSpPr>
          <p:spPr>
            <a:xfrm flipH="1" rot="5400000">
              <a:off x="19497" y="4535682"/>
              <a:ext cx="472961" cy="511958"/>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2" name="Freeform 47"/>
            <p:cNvSpPr/>
            <p:nvPr/>
          </p:nvSpPr>
          <p:spPr>
            <a:xfrm flipH="1" rot="5400000">
              <a:off x="3894812" y="4542538"/>
              <a:ext cx="469426" cy="519487"/>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3" name="Freeform 48"/>
            <p:cNvSpPr/>
            <p:nvPr/>
          </p:nvSpPr>
          <p:spPr>
            <a:xfrm flipH="1" rot="5400000">
              <a:off x="3891650" y="4534376"/>
              <a:ext cx="470729" cy="534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4" name="Freeform 49"/>
            <p:cNvSpPr/>
            <p:nvPr/>
          </p:nvSpPr>
          <p:spPr>
            <a:xfrm flipH="1" rot="5400000">
              <a:off x="3844664" y="2712"/>
              <a:ext cx="465366" cy="486216"/>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5" name="Freeform 50"/>
            <p:cNvSpPr/>
            <p:nvPr/>
          </p:nvSpPr>
          <p:spPr>
            <a:xfrm flipH="1" rot="5400000">
              <a:off x="3842569" y="-439"/>
              <a:ext cx="468510" cy="489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6" name="Freeform 51"/>
            <p:cNvSpPr/>
            <p:nvPr/>
          </p:nvSpPr>
          <p:spPr>
            <a:xfrm flipH="1" rot="5400000">
              <a:off x="69606" y="-31556"/>
              <a:ext cx="415498" cy="484716"/>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27" name="Freeform 52"/>
            <p:cNvSpPr/>
            <p:nvPr/>
          </p:nvSpPr>
          <p:spPr>
            <a:xfrm flipH="1" rot="5400000">
              <a:off x="64559" y="-34445"/>
              <a:ext cx="422991" cy="49188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29" name="Picture Placeholder 33"/>
          <p:cNvSpPr/>
          <p:nvPr>
            <p:ph type="pic" sz="half" idx="13"/>
          </p:nvPr>
        </p:nvSpPr>
        <p:spPr>
          <a:xfrm>
            <a:off x="840794" y="1020191"/>
            <a:ext cx="3886202" cy="4572003"/>
          </a:xfrm>
          <a:prstGeom prst="rect">
            <a:avLst/>
          </a:prstGeom>
          <a:ln w="38100">
            <a:solidFill>
              <a:srgbClr val="FFFFFF"/>
            </a:solidFill>
            <a:round/>
          </a:ln>
        </p:spPr>
        <p:txBody>
          <a:bodyPr lIns="91439" tIns="45719" rIns="91439" bIns="45719">
            <a:noAutofit/>
          </a:bodyPr>
          <a:lstStyle/>
          <a:p>
            <a:pPr/>
          </a:p>
        </p:txBody>
      </p:sp>
      <p:grpSp>
        <p:nvGrpSpPr>
          <p:cNvPr id="142" name="Group 97"/>
          <p:cNvGrpSpPr/>
          <p:nvPr/>
        </p:nvGrpSpPr>
        <p:grpSpPr>
          <a:xfrm>
            <a:off x="5329935" y="319176"/>
            <a:ext cx="3378441" cy="2700046"/>
            <a:chOff x="0" y="0"/>
            <a:chExt cx="3378439" cy="2700045"/>
          </a:xfrm>
        </p:grpSpPr>
        <p:sp>
          <p:nvSpPr>
            <p:cNvPr id="130" name="Freeform 41"/>
            <p:cNvSpPr/>
            <p:nvPr/>
          </p:nvSpPr>
          <p:spPr>
            <a:xfrm>
              <a:off x="54875" y="400920"/>
              <a:ext cx="12702" cy="1896663"/>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1" name="Freeform 42"/>
            <p:cNvSpPr/>
            <p:nvPr/>
          </p:nvSpPr>
          <p:spPr>
            <a:xfrm>
              <a:off x="419977" y="2646030"/>
              <a:ext cx="2567525"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2" name="Freeform 43"/>
            <p:cNvSpPr/>
            <p:nvPr/>
          </p:nvSpPr>
          <p:spPr>
            <a:xfrm>
              <a:off x="400616" y="61635"/>
              <a:ext cx="2573482"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3" name="Freeform 44"/>
            <p:cNvSpPr/>
            <p:nvPr/>
          </p:nvSpPr>
          <p:spPr>
            <a:xfrm>
              <a:off x="3319219" y="433301"/>
              <a:ext cx="12702" cy="1864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4" name="Freeform 45"/>
            <p:cNvSpPr/>
            <p:nvPr/>
          </p:nvSpPr>
          <p:spPr>
            <a:xfrm>
              <a:off x="7738" y="2388559"/>
              <a:ext cx="312460" cy="30921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5" name="Freeform 46"/>
            <p:cNvSpPr/>
            <p:nvPr/>
          </p:nvSpPr>
          <p:spPr>
            <a:xfrm>
              <a:off x="5950" y="2385475"/>
              <a:ext cx="317226" cy="31457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6" name="Freeform 47"/>
            <p:cNvSpPr/>
            <p:nvPr/>
          </p:nvSpPr>
          <p:spPr>
            <a:xfrm>
              <a:off x="12" y="3083"/>
              <a:ext cx="314855" cy="319197"/>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7" name="Freeform 48"/>
            <p:cNvSpPr/>
            <p:nvPr/>
          </p:nvSpPr>
          <p:spPr>
            <a:xfrm>
              <a:off x="-1" y="-1"/>
              <a:ext cx="315730" cy="328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8" name="Freeform 49"/>
            <p:cNvSpPr/>
            <p:nvPr/>
          </p:nvSpPr>
          <p:spPr>
            <a:xfrm>
              <a:off x="3057496" y="45365"/>
              <a:ext cx="312133" cy="298753"/>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39" name="Freeform 50"/>
            <p:cNvSpPr/>
            <p:nvPr/>
          </p:nvSpPr>
          <p:spPr>
            <a:xfrm>
              <a:off x="3057496" y="44716"/>
              <a:ext cx="314242" cy="300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0" name="Freeform 51"/>
            <p:cNvSpPr/>
            <p:nvPr/>
          </p:nvSpPr>
          <p:spPr>
            <a:xfrm>
              <a:off x="3097707" y="2380710"/>
              <a:ext cx="278686" cy="297831"/>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1" name="Freeform 52"/>
            <p:cNvSpPr/>
            <p:nvPr/>
          </p:nvSpPr>
          <p:spPr>
            <a:xfrm>
              <a:off x="3094730" y="2379307"/>
              <a:ext cx="283710" cy="302234"/>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43" name="Picture Placeholder 33"/>
          <p:cNvSpPr/>
          <p:nvPr>
            <p:ph type="pic" sz="quarter" idx="14"/>
          </p:nvPr>
        </p:nvSpPr>
        <p:spPr>
          <a:xfrm>
            <a:off x="5546780" y="529601"/>
            <a:ext cx="2993366" cy="2305340"/>
          </a:xfrm>
          <a:prstGeom prst="rect">
            <a:avLst/>
          </a:prstGeom>
          <a:ln w="38100">
            <a:solidFill>
              <a:srgbClr val="FFFFFF"/>
            </a:solidFill>
            <a:round/>
          </a:ln>
        </p:spPr>
        <p:txBody>
          <a:bodyPr lIns="91439" tIns="45719" rIns="91439" bIns="45719">
            <a:noAutofit/>
          </a:bodyPr>
          <a:lstStyle/>
          <a:p>
            <a:pPr/>
          </a:p>
        </p:txBody>
      </p:sp>
      <p:grpSp>
        <p:nvGrpSpPr>
          <p:cNvPr id="156" name="Group 111"/>
          <p:cNvGrpSpPr/>
          <p:nvPr/>
        </p:nvGrpSpPr>
        <p:grpSpPr>
          <a:xfrm>
            <a:off x="5329935" y="3245639"/>
            <a:ext cx="3378441" cy="2700047"/>
            <a:chOff x="0" y="0"/>
            <a:chExt cx="3378439" cy="2700045"/>
          </a:xfrm>
        </p:grpSpPr>
        <p:sp>
          <p:nvSpPr>
            <p:cNvPr id="144" name="Freeform 41"/>
            <p:cNvSpPr/>
            <p:nvPr/>
          </p:nvSpPr>
          <p:spPr>
            <a:xfrm>
              <a:off x="54875" y="400920"/>
              <a:ext cx="12702" cy="1896663"/>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5" name="Freeform 42"/>
            <p:cNvSpPr/>
            <p:nvPr/>
          </p:nvSpPr>
          <p:spPr>
            <a:xfrm>
              <a:off x="419977" y="2646030"/>
              <a:ext cx="2567525"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6" name="Freeform 43"/>
            <p:cNvSpPr/>
            <p:nvPr/>
          </p:nvSpPr>
          <p:spPr>
            <a:xfrm>
              <a:off x="400616" y="61635"/>
              <a:ext cx="2573482" cy="12703"/>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7" name="Freeform 44"/>
            <p:cNvSpPr/>
            <p:nvPr/>
          </p:nvSpPr>
          <p:spPr>
            <a:xfrm>
              <a:off x="3319219" y="433301"/>
              <a:ext cx="12702" cy="1864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8" name="Freeform 45"/>
            <p:cNvSpPr/>
            <p:nvPr/>
          </p:nvSpPr>
          <p:spPr>
            <a:xfrm>
              <a:off x="7738" y="2388559"/>
              <a:ext cx="312460" cy="30921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49" name="Freeform 46"/>
            <p:cNvSpPr/>
            <p:nvPr/>
          </p:nvSpPr>
          <p:spPr>
            <a:xfrm>
              <a:off x="5950" y="2385475"/>
              <a:ext cx="317226" cy="31457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0" name="Freeform 47"/>
            <p:cNvSpPr/>
            <p:nvPr/>
          </p:nvSpPr>
          <p:spPr>
            <a:xfrm>
              <a:off x="12" y="3083"/>
              <a:ext cx="314855" cy="319197"/>
            </a:xfrm>
            <a:custGeom>
              <a:avLst/>
              <a:gdLst/>
              <a:ahLst/>
              <a:cxnLst>
                <a:cxn ang="0">
                  <a:pos x="wd2" y="hd2"/>
                </a:cxn>
                <a:cxn ang="5400000">
                  <a:pos x="wd2" y="hd2"/>
                </a:cxn>
                <a:cxn ang="10800000">
                  <a:pos x="wd2" y="hd2"/>
                </a:cxn>
                <a:cxn ang="16200000">
                  <a:pos x="wd2" y="hd2"/>
                </a:cxn>
              </a:cxnLst>
              <a:rect l="0" t="0" r="r" b="b"/>
              <a:pathLst>
                <a:path w="19941"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1" name="Freeform 48"/>
            <p:cNvSpPr/>
            <p:nvPr/>
          </p:nvSpPr>
          <p:spPr>
            <a:xfrm>
              <a:off x="-1" y="-1"/>
              <a:ext cx="315730" cy="328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2" name="Freeform 49"/>
            <p:cNvSpPr/>
            <p:nvPr/>
          </p:nvSpPr>
          <p:spPr>
            <a:xfrm>
              <a:off x="3057496" y="45365"/>
              <a:ext cx="312133" cy="298753"/>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2"/>
                  </a:moveTo>
                  <a:cubicBezTo>
                    <a:pt x="9278" y="1532"/>
                    <a:pt x="9713" y="349"/>
                    <a:pt x="10148" y="940"/>
                  </a:cubicBezTo>
                  <a:cubicBezTo>
                    <a:pt x="9858" y="1236"/>
                    <a:pt x="9423" y="1532"/>
                    <a:pt x="9713" y="2272"/>
                  </a:cubicBezTo>
                  <a:cubicBezTo>
                    <a:pt x="11307" y="2272"/>
                    <a:pt x="10438" y="644"/>
                    <a:pt x="10293" y="201"/>
                  </a:cubicBezTo>
                  <a:cubicBezTo>
                    <a:pt x="10872" y="-391"/>
                    <a:pt x="11742" y="1236"/>
                    <a:pt x="11162" y="1976"/>
                  </a:cubicBezTo>
                  <a:cubicBezTo>
                    <a:pt x="14932" y="-983"/>
                    <a:pt x="20875" y="53"/>
                    <a:pt x="21165" y="4787"/>
                  </a:cubicBezTo>
                  <a:cubicBezTo>
                    <a:pt x="21455" y="8338"/>
                    <a:pt x="17831" y="10705"/>
                    <a:pt x="18121" y="14255"/>
                  </a:cubicBezTo>
                  <a:cubicBezTo>
                    <a:pt x="18846" y="14551"/>
                    <a:pt x="20005" y="12924"/>
                    <a:pt x="21165" y="13664"/>
                  </a:cubicBezTo>
                  <a:cubicBezTo>
                    <a:pt x="21600" y="14403"/>
                    <a:pt x="21310" y="15883"/>
                    <a:pt x="21455" y="16770"/>
                  </a:cubicBezTo>
                  <a:cubicBezTo>
                    <a:pt x="20585" y="17510"/>
                    <a:pt x="19570" y="17066"/>
                    <a:pt x="18701" y="16622"/>
                  </a:cubicBezTo>
                  <a:cubicBezTo>
                    <a:pt x="18701" y="18398"/>
                    <a:pt x="18701" y="20173"/>
                    <a:pt x="20440" y="20173"/>
                  </a:cubicBezTo>
                  <a:cubicBezTo>
                    <a:pt x="17396" y="20617"/>
                    <a:pt x="18121" y="17510"/>
                    <a:pt x="17976" y="14995"/>
                  </a:cubicBezTo>
                  <a:cubicBezTo>
                    <a:pt x="17831" y="13072"/>
                    <a:pt x="17106" y="12036"/>
                    <a:pt x="17541" y="10261"/>
                  </a:cubicBezTo>
                  <a:cubicBezTo>
                    <a:pt x="18121" y="7450"/>
                    <a:pt x="21600" y="4935"/>
                    <a:pt x="19136" y="1680"/>
                  </a:cubicBezTo>
                  <a:cubicBezTo>
                    <a:pt x="14642" y="-243"/>
                    <a:pt x="11017" y="3899"/>
                    <a:pt x="6668" y="3603"/>
                  </a:cubicBezTo>
                  <a:cubicBezTo>
                    <a:pt x="4494" y="3455"/>
                    <a:pt x="2319" y="1384"/>
                    <a:pt x="0" y="3012"/>
                  </a:cubicBezTo>
                  <a:cubicBezTo>
                    <a:pt x="2030" y="792"/>
                    <a:pt x="5364" y="2420"/>
                    <a:pt x="8698" y="2568"/>
                  </a:cubicBezTo>
                  <a:cubicBezTo>
                    <a:pt x="8988" y="2272"/>
                    <a:pt x="8408" y="1236"/>
                    <a:pt x="8408" y="644"/>
                  </a:cubicBezTo>
                  <a:cubicBezTo>
                    <a:pt x="8843" y="496"/>
                    <a:pt x="9278" y="-391"/>
                    <a:pt x="9858" y="201"/>
                  </a:cubicBezTo>
                  <a:cubicBezTo>
                    <a:pt x="9713" y="349"/>
                    <a:pt x="8553" y="349"/>
                    <a:pt x="8843" y="1532"/>
                  </a:cubicBezTo>
                  <a:close/>
                  <a:moveTo>
                    <a:pt x="8408" y="3012"/>
                  </a:moveTo>
                  <a:cubicBezTo>
                    <a:pt x="7103" y="2716"/>
                    <a:pt x="5944" y="2272"/>
                    <a:pt x="4494" y="2716"/>
                  </a:cubicBezTo>
                  <a:cubicBezTo>
                    <a:pt x="5944" y="2864"/>
                    <a:pt x="7103" y="3751"/>
                    <a:pt x="8408" y="3012"/>
                  </a:cubicBezTo>
                  <a:close/>
                  <a:moveTo>
                    <a:pt x="14642" y="644"/>
                  </a:moveTo>
                  <a:cubicBezTo>
                    <a:pt x="14207" y="1088"/>
                    <a:pt x="12322" y="1236"/>
                    <a:pt x="12757" y="1976"/>
                  </a:cubicBezTo>
                  <a:cubicBezTo>
                    <a:pt x="13047" y="1236"/>
                    <a:pt x="15077" y="1384"/>
                    <a:pt x="14642" y="644"/>
                  </a:cubicBezTo>
                  <a:close/>
                  <a:moveTo>
                    <a:pt x="20585" y="3751"/>
                  </a:moveTo>
                  <a:cubicBezTo>
                    <a:pt x="20295" y="3307"/>
                    <a:pt x="20005" y="3455"/>
                    <a:pt x="20440" y="4047"/>
                  </a:cubicBezTo>
                  <a:cubicBezTo>
                    <a:pt x="20150" y="7746"/>
                    <a:pt x="17541" y="8929"/>
                    <a:pt x="17686" y="13072"/>
                  </a:cubicBezTo>
                  <a:cubicBezTo>
                    <a:pt x="18411" y="9817"/>
                    <a:pt x="21165" y="7746"/>
                    <a:pt x="20585" y="3751"/>
                  </a:cubicBezTo>
                  <a:close/>
                  <a:moveTo>
                    <a:pt x="21020" y="16622"/>
                  </a:moveTo>
                  <a:cubicBezTo>
                    <a:pt x="21020" y="15735"/>
                    <a:pt x="21020" y="15143"/>
                    <a:pt x="20585" y="14699"/>
                  </a:cubicBezTo>
                  <a:cubicBezTo>
                    <a:pt x="20150" y="14699"/>
                    <a:pt x="19570" y="14699"/>
                    <a:pt x="19136" y="14699"/>
                  </a:cubicBezTo>
                  <a:cubicBezTo>
                    <a:pt x="18266" y="15735"/>
                    <a:pt x="19426" y="16918"/>
                    <a:pt x="21020" y="16622"/>
                  </a:cubicBezTo>
                  <a:close/>
                  <a:moveTo>
                    <a:pt x="21165" y="14255"/>
                  </a:moveTo>
                  <a:cubicBezTo>
                    <a:pt x="20585" y="13812"/>
                    <a:pt x="19860" y="13812"/>
                    <a:pt x="19426" y="14255"/>
                  </a:cubicBezTo>
                  <a:cubicBezTo>
                    <a:pt x="20150" y="13959"/>
                    <a:pt x="20875" y="14847"/>
                    <a:pt x="21165" y="14255"/>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3" name="Freeform 50"/>
            <p:cNvSpPr/>
            <p:nvPr/>
          </p:nvSpPr>
          <p:spPr>
            <a:xfrm>
              <a:off x="3057496" y="44716"/>
              <a:ext cx="314242" cy="300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4" name="Freeform 51"/>
            <p:cNvSpPr/>
            <p:nvPr/>
          </p:nvSpPr>
          <p:spPr>
            <a:xfrm>
              <a:off x="3097707" y="2380710"/>
              <a:ext cx="278686" cy="297831"/>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sp>
          <p:nvSpPr>
            <p:cNvPr id="155" name="Freeform 52"/>
            <p:cNvSpPr/>
            <p:nvPr/>
          </p:nvSpPr>
          <p:spPr>
            <a:xfrm>
              <a:off x="3094730" y="2379307"/>
              <a:ext cx="283710" cy="302234"/>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8" tIns="45718" rIns="45718" bIns="45718" numCol="1" anchor="t">
              <a:noAutofit/>
            </a:bodyPr>
            <a:lstStyle/>
            <a:p>
              <a:pPr>
                <a:defRPr>
                  <a:solidFill>
                    <a:schemeClr val="accent4"/>
                  </a:solidFill>
                </a:defRPr>
              </a:pPr>
            </a:p>
          </p:txBody>
        </p:sp>
      </p:grpSp>
      <p:sp>
        <p:nvSpPr>
          <p:cNvPr id="157" name="Picture Placeholder 33"/>
          <p:cNvSpPr/>
          <p:nvPr>
            <p:ph type="pic" sz="quarter" idx="15"/>
          </p:nvPr>
        </p:nvSpPr>
        <p:spPr>
          <a:xfrm>
            <a:off x="5546780" y="3456066"/>
            <a:ext cx="2993366" cy="2305340"/>
          </a:xfrm>
          <a:prstGeom prst="rect">
            <a:avLst/>
          </a:prstGeom>
          <a:ln w="38100">
            <a:solidFill>
              <a:srgbClr val="FFFFFF"/>
            </a:solidFill>
            <a:round/>
          </a:ln>
        </p:spPr>
        <p:txBody>
          <a:bodyPr lIns="91439" tIns="45719" rIns="91439" bIns="45719">
            <a:noAutofit/>
          </a:bodyPr>
          <a:lstStyle/>
          <a:p>
            <a:pPr/>
          </a:p>
        </p:txBody>
      </p:sp>
      <p:sp>
        <p:nvSpPr>
          <p:cNvPr id="158" name="Body Level One…"/>
          <p:cNvSpPr txBox="1"/>
          <p:nvPr>
            <p:ph type="body" sz="quarter" idx="1"/>
          </p:nvPr>
        </p:nvSpPr>
        <p:spPr>
          <a:xfrm>
            <a:off x="9066214" y="2484990"/>
            <a:ext cx="2286002" cy="3248731"/>
          </a:xfrm>
          <a:prstGeom prst="rect">
            <a:avLst/>
          </a:prstGeom>
        </p:spPr>
        <p:txBody>
          <a:bodyPr/>
          <a:lstStyle>
            <a:lvl1pPr marL="0" indent="0">
              <a:spcBef>
                <a:spcPts val="1600"/>
              </a:spcBef>
              <a:buSzTx/>
              <a:buFontTx/>
              <a:buNone/>
              <a:defRPr sz="1600"/>
            </a:lvl1pPr>
            <a:lvl2pPr marL="0" indent="0">
              <a:spcBef>
                <a:spcPts val="1600"/>
              </a:spcBef>
              <a:buSzTx/>
              <a:buFontTx/>
              <a:buNone/>
              <a:defRPr sz="1600"/>
            </a:lvl2pPr>
            <a:lvl3pPr marL="0" indent="0">
              <a:spcBef>
                <a:spcPts val="1600"/>
              </a:spcBef>
              <a:buSzTx/>
              <a:buFontTx/>
              <a:buNone/>
              <a:defRPr sz="1600"/>
            </a:lvl3pPr>
            <a:lvl4pPr marL="0" indent="0">
              <a:spcBef>
                <a:spcPts val="1600"/>
              </a:spcBef>
              <a:buSzTx/>
              <a:buFontTx/>
              <a:buNone/>
              <a:defRPr sz="1600"/>
            </a:lvl4pPr>
            <a:lvl5pPr marL="0" indent="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66" name="Title Text"/>
          <p:cNvSpPr txBox="1"/>
          <p:nvPr>
            <p:ph type="title"/>
          </p:nvPr>
        </p:nvSpPr>
        <p:spPr>
          <a:xfrm>
            <a:off x="7511732" y="1330346"/>
            <a:ext cx="3840482" cy="2103123"/>
          </a:xfrm>
          <a:prstGeom prst="rect">
            <a:avLst/>
          </a:prstGeom>
        </p:spPr>
        <p:txBody>
          <a:bodyPr/>
          <a:lstStyle/>
          <a:p>
            <a:pPr/>
            <a:r>
              <a:t>Title Text</a:t>
            </a:r>
          </a:p>
        </p:txBody>
      </p:sp>
      <p:sp>
        <p:nvSpPr>
          <p:cNvPr id="167" name="Body Level One…"/>
          <p:cNvSpPr txBox="1"/>
          <p:nvPr>
            <p:ph type="body" sz="half" idx="1"/>
          </p:nvPr>
        </p:nvSpPr>
        <p:spPr>
          <a:xfrm>
            <a:off x="836612" y="914400"/>
            <a:ext cx="6172204" cy="502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8" name="Text Placeholder 3"/>
          <p:cNvSpPr/>
          <p:nvPr>
            <p:ph type="body" sz="quarter" idx="13"/>
          </p:nvPr>
        </p:nvSpPr>
        <p:spPr>
          <a:xfrm>
            <a:off x="7511732" y="3555522"/>
            <a:ext cx="3840482" cy="2388079"/>
          </a:xfrm>
          <a:prstGeom prst="rect">
            <a:avLst/>
          </a:prstGeom>
        </p:spPr>
        <p:txBody>
          <a:bodyPr/>
          <a:lstStyle/>
          <a:p>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065212" y="304800"/>
            <a:ext cx="10058404" cy="12192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Title Text</a:t>
            </a:r>
          </a:p>
        </p:txBody>
      </p:sp>
      <p:sp>
        <p:nvSpPr>
          <p:cNvPr id="3" name="Body Level One…"/>
          <p:cNvSpPr txBox="1"/>
          <p:nvPr>
            <p:ph type="body" idx="1"/>
          </p:nvPr>
        </p:nvSpPr>
        <p:spPr>
          <a:xfrm>
            <a:off x="1065212" y="1752600"/>
            <a:ext cx="10058402" cy="42291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5212" y="5975129"/>
            <a:ext cx="231091" cy="317944"/>
          </a:xfrm>
          <a:prstGeom prst="rect">
            <a:avLst/>
          </a:prstGeom>
          <a:ln w="12700">
            <a:miter lim="400000"/>
          </a:ln>
        </p:spPr>
        <p:txBody>
          <a:bodyPr wrap="none" lIns="45718" tIns="45718" rIns="45718" bIns="45718" anchor="ctr">
            <a:spAutoFit/>
          </a:bodyPr>
          <a:lstStyle>
            <a:lvl1pPr>
              <a:defRPr sz="1100">
                <a:solidFill>
                  <a:schemeClr val="accent4"/>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1pPr>
      <a:lvl2pPr marL="797355" marR="0" indent="-340155"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1pPr>
      <a:lvl2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2pPr>
      <a:lvl3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3pPr>
      <a:lvl4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4pPr>
      <a:lvl5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5pPr>
      <a:lvl6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6pPr>
      <a:lvl7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7pPr>
      <a:lvl8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8pPr>
      <a:lvl9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pinterest.ca/pin/352688214539636004/" TargetMode="External"/><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Egyptian%E2%80%93Ottoman_War_(1839%E2%80%931841)" TargetMode="External"/><Relationship Id="rId3"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loc.gov/exhibits/odyssey/archive/05/0509001r.jpg" TargetMode="External"/><Relationship Id="rId3" Type="http://schemas.openxmlformats.org/officeDocument/2006/relationships/hyperlink" Target="https://en.wikipedia.org/wiki/American_Civil_War" TargetMode="External"/><Relationship Id="rId4" Type="http://schemas.openxmlformats.org/officeDocument/2006/relationships/image" Target="../media/image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utori.com/item/1798-general-berthier-takes-the-pope-captive-sparking-renewed-interest-in-bi" TargetMode="External"/><Relationship Id="rId3"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Battle_of_Plattsburgh" TargetMode="External"/><Relationship Id="rId3" Type="http://schemas.openxmlformats.org/officeDocument/2006/relationships/hyperlink" Target="https://fr.wikipedia.org/wiki/Septembre_1818" TargetMode="External"/><Relationship Id="rId4" Type="http://schemas.openxmlformats.org/officeDocument/2006/relationships/hyperlink" Target="https://en.wikipedia.org/wiki/Wahhabi_War" TargetMode="External"/><Relationship Id="rId5"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Hebrew_calendar" TargetMode="Externa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ph type="ctrTitle"/>
          </p:nvPr>
        </p:nvSpPr>
        <p:spPr>
          <a:xfrm>
            <a:off x="2648930" y="2667000"/>
            <a:ext cx="8474683" cy="914400"/>
          </a:xfrm>
          <a:prstGeom prst="rect">
            <a:avLst/>
          </a:prstGeom>
        </p:spPr>
        <p:txBody>
          <a:bodyPr/>
          <a:lstStyle>
            <a:lvl1pPr algn="ctr" defTabSz="685800">
              <a:defRPr sz="4000"/>
            </a:lvl1pPr>
          </a:lstStyle>
          <a:p>
            <a:pPr/>
            <a:r>
              <a:t>Kids’ Prophecy Corner</a:t>
            </a:r>
          </a:p>
        </p:txBody>
      </p:sp>
      <p:sp>
        <p:nvSpPr>
          <p:cNvPr id="203" name="Subtitle 2"/>
          <p:cNvSpPr txBox="1"/>
          <p:nvPr>
            <p:ph type="subTitle" sz="quarter" idx="1"/>
          </p:nvPr>
        </p:nvSpPr>
        <p:spPr>
          <a:xfrm>
            <a:off x="4265610" y="3733798"/>
            <a:ext cx="5029221" cy="442277"/>
          </a:xfrm>
          <a:prstGeom prst="rect">
            <a:avLst/>
          </a:prstGeom>
        </p:spPr>
        <p:txBody>
          <a:bodyPr/>
          <a:lstStyle>
            <a:lvl1pPr defTabSz="667512">
              <a:lnSpc>
                <a:spcPct val="90000"/>
              </a:lnSpc>
              <a:defRPr b="1" sz="1700"/>
            </a:lvl1pPr>
          </a:lstStyle>
          <a:p>
            <a:pPr/>
            <a:r>
              <a:t>The History Of The Millerites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Footer Placeholder 4"/>
          <p:cNvSpPr txBox="1"/>
          <p:nvPr/>
        </p:nvSpPr>
        <p:spPr>
          <a:xfrm>
            <a:off x="163947" y="6173092"/>
            <a:ext cx="5852162"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(1) GC 398.3</a:t>
            </a:r>
          </a:p>
        </p:txBody>
      </p:sp>
      <p:sp>
        <p:nvSpPr>
          <p:cNvPr id="269" name="Content Placeholder 2"/>
          <p:cNvSpPr txBox="1"/>
          <p:nvPr>
            <p:ph type="body" sz="half" idx="1"/>
          </p:nvPr>
        </p:nvSpPr>
        <p:spPr>
          <a:xfrm>
            <a:off x="160254" y="744717"/>
            <a:ext cx="5859548" cy="5268862"/>
          </a:xfrm>
          <a:prstGeom prst="rect">
            <a:avLst/>
          </a:prstGeom>
        </p:spPr>
        <p:txBody>
          <a:bodyPr/>
          <a:lstStyle/>
          <a:p>
            <a:pPr marL="0" indent="0">
              <a:lnSpc>
                <a:spcPct val="90000"/>
              </a:lnSpc>
              <a:buSzTx/>
              <a:buNone/>
              <a:defRPr b="1" sz="2800"/>
            </a:pPr>
            <a:r>
              <a:t>July 21, 1844</a:t>
            </a:r>
          </a:p>
          <a:p>
            <a:pPr>
              <a:lnSpc>
                <a:spcPct val="90000"/>
              </a:lnSpc>
            </a:pPr>
            <a:r>
              <a:t>Samuel Snow was at his first Camp-meeting in the city of </a:t>
            </a:r>
            <a:r>
              <a:rPr b="1"/>
              <a:t>Boston</a:t>
            </a:r>
            <a:r>
              <a:t>. It was the first time his message “The True Midnight Cry” was publicly given. But it did not receive so much attention. However it was given 2 more times (at Concord and Exeter).</a:t>
            </a:r>
          </a:p>
          <a:p>
            <a:pPr>
              <a:lnSpc>
                <a:spcPct val="90000"/>
              </a:lnSpc>
            </a:pPr>
            <a:r>
              <a:t>They called this date midway or midnight. A word they derived from the parable of the 10 virgins. </a:t>
            </a:r>
          </a:p>
        </p:txBody>
      </p:sp>
      <p:pic>
        <p:nvPicPr>
          <p:cNvPr id="270" name="Picture 2" descr="Picture 2"/>
          <p:cNvPicPr>
            <a:picLocks noChangeAspect="1"/>
          </p:cNvPicPr>
          <p:nvPr/>
        </p:nvPicPr>
        <p:blipFill>
          <a:blip r:embed="rId2">
            <a:extLst/>
          </a:blip>
          <a:stretch>
            <a:fillRect/>
          </a:stretch>
        </p:blipFill>
        <p:spPr>
          <a:xfrm>
            <a:off x="6466787" y="744718"/>
            <a:ext cx="5472580" cy="53921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Footer Placeholder 4"/>
          <p:cNvSpPr txBox="1"/>
          <p:nvPr/>
        </p:nvSpPr>
        <p:spPr>
          <a:xfrm>
            <a:off x="140756" y="6107103"/>
            <a:ext cx="5852163"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 {1847 JB, BP2 72.3} </a:t>
            </a:r>
          </a:p>
        </p:txBody>
      </p:sp>
      <p:sp>
        <p:nvSpPr>
          <p:cNvPr id="273" name="Content Placeholder 2"/>
          <p:cNvSpPr txBox="1"/>
          <p:nvPr>
            <p:ph type="body" sz="half" idx="1"/>
          </p:nvPr>
        </p:nvSpPr>
        <p:spPr>
          <a:xfrm>
            <a:off x="197961" y="1310326"/>
            <a:ext cx="5821841" cy="4703251"/>
          </a:xfrm>
          <a:prstGeom prst="rect">
            <a:avLst/>
          </a:prstGeom>
        </p:spPr>
        <p:txBody>
          <a:bodyPr/>
          <a:lstStyle/>
          <a:p>
            <a:pPr marL="0" indent="0">
              <a:lnSpc>
                <a:spcPct val="90000"/>
              </a:lnSpc>
              <a:buSzTx/>
              <a:buNone/>
              <a:defRPr b="1" sz="2800"/>
            </a:pPr>
            <a:r>
              <a:t>August 1, 1844</a:t>
            </a:r>
          </a:p>
          <a:p>
            <a:pPr>
              <a:lnSpc>
                <a:spcPct val="90000"/>
              </a:lnSpc>
            </a:pPr>
            <a:r>
              <a:t>On August 1, 1844 there was a camp-meeting in </a:t>
            </a:r>
            <a:r>
              <a:rPr b="1"/>
              <a:t>Concord</a:t>
            </a:r>
            <a:r>
              <a:t>.</a:t>
            </a:r>
            <a:r>
              <a:rPr sz="800"/>
              <a:t>(1)</a:t>
            </a:r>
            <a:endParaRPr sz="800"/>
          </a:p>
          <a:p>
            <a:pPr>
              <a:lnSpc>
                <a:spcPct val="90000"/>
              </a:lnSpc>
            </a:pPr>
            <a:r>
              <a:t>Concord means harmony, agreement, or to be in one accord.</a:t>
            </a:r>
          </a:p>
        </p:txBody>
      </p:sp>
      <p:sp>
        <p:nvSpPr>
          <p:cNvPr id="274" name="Content Placeholder 3"/>
          <p:cNvSpPr txBox="1"/>
          <p:nvPr/>
        </p:nvSpPr>
        <p:spPr>
          <a:xfrm>
            <a:off x="6217918" y="1310326"/>
            <a:ext cx="5482161" cy="47032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86967">
              <a:lnSpc>
                <a:spcPct val="90000"/>
              </a:lnSpc>
              <a:spcBef>
                <a:spcPts val="1700"/>
              </a:spcBef>
              <a:defRPr b="1" sz="2700">
                <a:solidFill>
                  <a:schemeClr val="accent4"/>
                </a:solidFill>
              </a:defRPr>
            </a:pPr>
            <a:r>
              <a:t>August 15, 1844</a:t>
            </a:r>
            <a:endParaRPr sz="2300"/>
          </a:p>
          <a:p>
            <a:pPr marL="337046" indent="-337046" defTabSz="886967">
              <a:lnSpc>
                <a:spcPct val="90000"/>
              </a:lnSpc>
              <a:spcBef>
                <a:spcPts val="1700"/>
              </a:spcBef>
              <a:buSzPct val="100000"/>
              <a:buFont typeface="Arial"/>
              <a:buChar char="•"/>
              <a:defRPr sz="2300">
                <a:solidFill>
                  <a:schemeClr val="accent4"/>
                </a:solidFill>
              </a:defRPr>
            </a:pPr>
            <a:r>
              <a:t>On August 15, 1844, there was a third camp meeting. It was held in </a:t>
            </a:r>
            <a:r>
              <a:rPr b="1"/>
              <a:t>Exeter</a:t>
            </a:r>
            <a:r>
              <a:t>.</a:t>
            </a:r>
          </a:p>
          <a:p>
            <a:pPr marL="337046" indent="-337046" defTabSz="886967">
              <a:lnSpc>
                <a:spcPct val="90000"/>
              </a:lnSpc>
              <a:spcBef>
                <a:spcPts val="1700"/>
              </a:spcBef>
              <a:buSzPct val="100000"/>
              <a:buFont typeface="Arial"/>
              <a:buChar char="•"/>
              <a:defRPr sz="2300">
                <a:solidFill>
                  <a:schemeClr val="accent4"/>
                </a:solidFill>
              </a:defRPr>
            </a:pPr>
            <a:r>
              <a:t>The Millerites understood that this was the </a:t>
            </a:r>
            <a:r>
              <a:rPr b="1"/>
              <a:t>midnight cry</a:t>
            </a:r>
            <a:r>
              <a:t>.</a:t>
            </a:r>
          </a:p>
          <a:p>
            <a:pPr marL="337046" indent="-337046" defTabSz="886967">
              <a:lnSpc>
                <a:spcPct val="90000"/>
              </a:lnSpc>
              <a:spcBef>
                <a:spcPts val="1700"/>
              </a:spcBef>
              <a:buSzPct val="100000"/>
              <a:buFont typeface="Arial"/>
              <a:buChar char="•"/>
              <a:defRPr sz="2300">
                <a:solidFill>
                  <a:schemeClr val="accent4"/>
                </a:solidFill>
              </a:defRPr>
            </a:pPr>
            <a:r>
              <a:t>This was when the message of Samuel Snow was </a:t>
            </a:r>
            <a:r>
              <a:rPr b="1"/>
              <a:t>empowered </a:t>
            </a:r>
            <a:r>
              <a:t>which meant that they gladly accepted the truth that Jesus would come on October 22, 1844.</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Footer Placeholder 4"/>
          <p:cNvSpPr txBox="1"/>
          <p:nvPr/>
        </p:nvSpPr>
        <p:spPr>
          <a:xfrm>
            <a:off x="274319" y="6122028"/>
            <a:ext cx="6448407"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100">
                <a:solidFill>
                  <a:schemeClr val="accent4"/>
                </a:solidFill>
              </a:defRPr>
            </a:pPr>
            <a:r>
              <a:t>Pic from </a:t>
            </a:r>
            <a:r>
              <a:rPr u="sng">
                <a:solidFill>
                  <a:srgbClr val="0000FF"/>
                </a:solidFill>
                <a:uFill>
                  <a:solidFill>
                    <a:srgbClr val="0000FF"/>
                  </a:solidFill>
                </a:uFill>
                <a:hlinkClick r:id="rId2" invalidUrl="" action="" tgtFrame="" tooltip="" history="1" highlightClick="0" endSnd="0"/>
              </a:rPr>
              <a:t>https://www.pinterest.ca/pin/352688214539636004/</a:t>
            </a:r>
            <a:r>
              <a:t>; (1) 1SM 63 - 64; (2) EW 254, 259-260</a:t>
            </a:r>
          </a:p>
        </p:txBody>
      </p:sp>
      <p:sp>
        <p:nvSpPr>
          <p:cNvPr id="277" name="Content Placeholder 2"/>
          <p:cNvSpPr txBox="1"/>
          <p:nvPr>
            <p:ph type="body" sz="half" idx="1"/>
          </p:nvPr>
        </p:nvSpPr>
        <p:spPr>
          <a:xfrm>
            <a:off x="76200" y="933252"/>
            <a:ext cx="5943600" cy="5080327"/>
          </a:xfrm>
          <a:prstGeom prst="rect">
            <a:avLst/>
          </a:prstGeom>
        </p:spPr>
        <p:txBody>
          <a:bodyPr/>
          <a:lstStyle/>
          <a:p>
            <a:pPr marL="0" indent="0">
              <a:lnSpc>
                <a:spcPct val="80000"/>
              </a:lnSpc>
              <a:buSzTx/>
              <a:buNone/>
              <a:defRPr b="1" sz="2800"/>
            </a:pPr>
            <a:r>
              <a:t>October 22, 1844</a:t>
            </a:r>
            <a:endParaRPr sz="2000"/>
          </a:p>
          <a:p>
            <a:pPr>
              <a:lnSpc>
                <a:spcPct val="80000"/>
              </a:lnSpc>
              <a:defRPr sz="2000"/>
            </a:pPr>
            <a:r>
              <a:t>On October 22, 1844 the Millerites experienced the great disappointment. Jesus did not come. Out of 50,000 people only 50 remained.</a:t>
            </a:r>
          </a:p>
          <a:p>
            <a:pPr>
              <a:lnSpc>
                <a:spcPct val="80000"/>
              </a:lnSpc>
              <a:defRPr sz="2000"/>
            </a:pPr>
            <a:r>
              <a:t>Soon after, the remaining people realized that the sanctuary was not the earth but the sanctuary in Heaven.</a:t>
            </a:r>
          </a:p>
          <a:p>
            <a:pPr>
              <a:lnSpc>
                <a:spcPct val="80000"/>
              </a:lnSpc>
              <a:defRPr sz="2000"/>
            </a:pPr>
            <a:r>
              <a:t>Jesus, instead of coming to the earth, moved from the Holy place to the Most Holy Place.</a:t>
            </a:r>
          </a:p>
          <a:p>
            <a:pPr>
              <a:lnSpc>
                <a:spcPct val="80000"/>
              </a:lnSpc>
              <a:defRPr sz="2000"/>
            </a:pPr>
            <a:r>
              <a:t>We mark this event as a close of probation because there was a shut door. When Jesus changed apartment he shut the door of the Holy place. (1) (2)</a:t>
            </a:r>
          </a:p>
        </p:txBody>
      </p:sp>
      <p:pic>
        <p:nvPicPr>
          <p:cNvPr id="278" name="Content Placeholder 6" descr="Content Placeholder 6"/>
          <p:cNvPicPr>
            <a:picLocks noChangeAspect="1"/>
          </p:cNvPicPr>
          <p:nvPr/>
        </p:nvPicPr>
        <p:blipFill>
          <a:blip r:embed="rId3">
            <a:extLst/>
          </a:blip>
          <a:stretch>
            <a:fillRect/>
          </a:stretch>
        </p:blipFill>
        <p:spPr>
          <a:xfrm>
            <a:off x="6172200" y="1017141"/>
            <a:ext cx="5943600" cy="49963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Footer Placeholder 4"/>
          <p:cNvSpPr txBox="1"/>
          <p:nvPr/>
        </p:nvSpPr>
        <p:spPr>
          <a:xfrm>
            <a:off x="121918" y="6078822"/>
            <a:ext cx="5852164"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100">
                <a:solidFill>
                  <a:schemeClr val="accent4"/>
                </a:solidFill>
              </a:defRPr>
            </a:pPr>
            <a:r>
              <a:t>{ DS March </a:t>
            </a:r>
            <a:r>
              <a:rPr b="1"/>
              <a:t>14, 1846,</a:t>
            </a:r>
            <a:r>
              <a:t> par. 2 }</a:t>
            </a:r>
          </a:p>
        </p:txBody>
      </p:sp>
      <p:sp>
        <p:nvSpPr>
          <p:cNvPr id="281" name="Content Placeholder 2"/>
          <p:cNvSpPr txBox="1"/>
          <p:nvPr>
            <p:ph type="body" sz="half" idx="1"/>
          </p:nvPr>
        </p:nvSpPr>
        <p:spPr>
          <a:xfrm>
            <a:off x="207390" y="1131216"/>
            <a:ext cx="5812410" cy="4882361"/>
          </a:xfrm>
          <a:prstGeom prst="rect">
            <a:avLst/>
          </a:prstGeom>
        </p:spPr>
        <p:txBody>
          <a:bodyPr/>
          <a:lstStyle/>
          <a:p>
            <a:pPr marL="0" indent="0" defTabSz="851306">
              <a:lnSpc>
                <a:spcPct val="72000"/>
              </a:lnSpc>
              <a:spcBef>
                <a:spcPts val="1600"/>
              </a:spcBef>
              <a:buSzTx/>
              <a:buNone/>
              <a:defRPr b="1" sz="2450"/>
            </a:pPr>
            <a:r>
              <a:t>1863</a:t>
            </a:r>
            <a:endParaRPr sz="1666"/>
          </a:p>
          <a:p>
            <a:pPr marL="323496" indent="-323496" defTabSz="851306">
              <a:lnSpc>
                <a:spcPct val="72000"/>
              </a:lnSpc>
              <a:spcBef>
                <a:spcPts val="1600"/>
              </a:spcBef>
              <a:defRPr sz="1960"/>
            </a:pPr>
            <a:r>
              <a:t>We use the agricultural model to know where the line would end.</a:t>
            </a:r>
            <a:endParaRPr sz="1666"/>
          </a:p>
          <a:p>
            <a:pPr marL="323496" indent="-323496" defTabSz="851306">
              <a:lnSpc>
                <a:spcPct val="72000"/>
              </a:lnSpc>
              <a:spcBef>
                <a:spcPts val="1600"/>
              </a:spcBef>
              <a:defRPr sz="1960"/>
            </a:pPr>
            <a:r>
              <a:t>1798-Ap. 19, 1844</a:t>
            </a:r>
            <a:r>
              <a:t> is the</a:t>
            </a:r>
            <a:r>
              <a:t> ploughing</a:t>
            </a:r>
            <a:endParaRPr sz="1666"/>
          </a:p>
          <a:p>
            <a:pPr marL="0" indent="0" defTabSz="851306">
              <a:lnSpc>
                <a:spcPct val="72000"/>
              </a:lnSpc>
              <a:spcBef>
                <a:spcPts val="1600"/>
              </a:spcBef>
              <a:buSzTx/>
              <a:buNone/>
              <a:defRPr sz="1960"/>
            </a:pPr>
            <a:r>
              <a:t>   Ap. 19 –July 21 </a:t>
            </a:r>
            <a:r>
              <a:t>is the e</a:t>
            </a:r>
            <a:r>
              <a:t>arly rain</a:t>
            </a:r>
            <a:endParaRPr sz="1666"/>
          </a:p>
          <a:p>
            <a:pPr marL="0" indent="0" defTabSz="851306">
              <a:lnSpc>
                <a:spcPct val="72000"/>
              </a:lnSpc>
              <a:spcBef>
                <a:spcPts val="1600"/>
              </a:spcBef>
              <a:buSzTx/>
              <a:buNone/>
              <a:defRPr sz="1960"/>
            </a:pPr>
            <a:r>
              <a:t>   July 21- Oct. 22, 1844 </a:t>
            </a:r>
            <a:r>
              <a:t>is the l</a:t>
            </a:r>
            <a:r>
              <a:t>atter</a:t>
            </a:r>
            <a:r>
              <a:t> r</a:t>
            </a:r>
            <a:r>
              <a:t>ain</a:t>
            </a:r>
            <a:endParaRPr sz="1666"/>
          </a:p>
          <a:p>
            <a:pPr marL="0" indent="0" defTabSz="851306">
              <a:lnSpc>
                <a:spcPct val="72000"/>
              </a:lnSpc>
              <a:spcBef>
                <a:spcPts val="1600"/>
              </a:spcBef>
              <a:buSzTx/>
              <a:buNone/>
              <a:defRPr sz="1960"/>
            </a:pPr>
            <a:r>
              <a:t>   Oct. 22, 1844-1863 </a:t>
            </a:r>
            <a:r>
              <a:t>is the h</a:t>
            </a:r>
            <a:r>
              <a:t>arvest</a:t>
            </a:r>
            <a:endParaRPr sz="1666"/>
          </a:p>
          <a:p>
            <a:pPr marL="323496" indent="-323496" defTabSz="851306">
              <a:lnSpc>
                <a:spcPct val="72000"/>
              </a:lnSpc>
              <a:spcBef>
                <a:spcPts val="1600"/>
              </a:spcBef>
              <a:defRPr sz="1960"/>
            </a:pPr>
            <a:r>
              <a:t>So, 1863 would be the end of their harvest. If you line it up with the five primary waymarks of a reform line, it would parallel the second Advent. (1)</a:t>
            </a:r>
          </a:p>
          <a:p>
            <a:pPr marL="323496" indent="-323496" defTabSz="851306">
              <a:lnSpc>
                <a:spcPct val="72000"/>
              </a:lnSpc>
              <a:spcBef>
                <a:spcPts val="1600"/>
              </a:spcBef>
              <a:defRPr sz="1960"/>
            </a:pPr>
            <a:r>
              <a:t>Another witness is the 2520. The chiasm ends in 1863.</a:t>
            </a:r>
          </a:p>
        </p:txBody>
      </p:sp>
      <p:sp>
        <p:nvSpPr>
          <p:cNvPr id="282" name="Content Placeholder 3"/>
          <p:cNvSpPr txBox="1"/>
          <p:nvPr/>
        </p:nvSpPr>
        <p:spPr>
          <a:xfrm>
            <a:off x="6217918" y="1055803"/>
            <a:ext cx="5378465" cy="49577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ctr">
              <a:lnSpc>
                <a:spcPct val="80000"/>
              </a:lnSpc>
              <a:spcBef>
                <a:spcPts val="1800"/>
              </a:spcBef>
              <a:defRPr b="1">
                <a:solidFill>
                  <a:schemeClr val="accent4"/>
                </a:solidFill>
              </a:defRPr>
            </a:lvl1pPr>
          </a:lstStyle>
          <a:p>
            <a:pPr/>
            <a:r>
              <a:t>Agricultural Model</a:t>
            </a:r>
          </a:p>
        </p:txBody>
      </p:sp>
      <p:sp>
        <p:nvSpPr>
          <p:cNvPr id="283" name="Straight Connector 5"/>
          <p:cNvSpPr/>
          <p:nvPr/>
        </p:nvSpPr>
        <p:spPr>
          <a:xfrm>
            <a:off x="6806151" y="2960016"/>
            <a:ext cx="4741685" cy="2"/>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4" name="Straight Connector 6"/>
          <p:cNvSpPr/>
          <p:nvPr/>
        </p:nvSpPr>
        <p:spPr>
          <a:xfrm>
            <a:off x="6840324"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5" name="Straight Connector 7"/>
          <p:cNvSpPr/>
          <p:nvPr/>
        </p:nvSpPr>
        <p:spPr>
          <a:xfrm>
            <a:off x="8052847"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6" name="Straight Connector 8"/>
          <p:cNvSpPr/>
          <p:nvPr/>
        </p:nvSpPr>
        <p:spPr>
          <a:xfrm>
            <a:off x="9354532" y="2281285"/>
            <a:ext cx="2" cy="678731"/>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7" name="Straight Connector 9"/>
          <p:cNvSpPr/>
          <p:nvPr/>
        </p:nvSpPr>
        <p:spPr>
          <a:xfrm>
            <a:off x="10440185"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8" name="Straight Connector 10"/>
          <p:cNvSpPr/>
          <p:nvPr/>
        </p:nvSpPr>
        <p:spPr>
          <a:xfrm>
            <a:off x="11547833" y="2281285"/>
            <a:ext cx="2" cy="689729"/>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89" name="TextBox 11"/>
          <p:cNvSpPr txBox="1"/>
          <p:nvPr/>
        </p:nvSpPr>
        <p:spPr>
          <a:xfrm>
            <a:off x="11215989" y="1849592"/>
            <a:ext cx="60968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1863</a:t>
            </a:r>
          </a:p>
        </p:txBody>
      </p:sp>
      <p:sp>
        <p:nvSpPr>
          <p:cNvPr id="290" name="TextBox 12"/>
          <p:cNvSpPr txBox="1"/>
          <p:nvPr/>
        </p:nvSpPr>
        <p:spPr>
          <a:xfrm>
            <a:off x="10135344" y="1859807"/>
            <a:ext cx="712481"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Oct. 22, 1844  </a:t>
            </a:r>
          </a:p>
        </p:txBody>
      </p:sp>
      <p:sp>
        <p:nvSpPr>
          <p:cNvPr id="291" name="TextBox 13"/>
          <p:cNvSpPr txBox="1"/>
          <p:nvPr/>
        </p:nvSpPr>
        <p:spPr>
          <a:xfrm>
            <a:off x="8946881" y="1851531"/>
            <a:ext cx="712492" cy="546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July 21, 1844</a:t>
            </a:r>
          </a:p>
        </p:txBody>
      </p:sp>
      <p:sp>
        <p:nvSpPr>
          <p:cNvPr id="292" name="TextBox 14"/>
          <p:cNvSpPr txBox="1"/>
          <p:nvPr/>
        </p:nvSpPr>
        <p:spPr>
          <a:xfrm>
            <a:off x="7643132" y="1859807"/>
            <a:ext cx="712492"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1100">
                <a:solidFill>
                  <a:schemeClr val="accent4"/>
                </a:solidFill>
              </a:defRPr>
            </a:pPr>
            <a:r>
              <a:t>Ap. 19,</a:t>
            </a:r>
          </a:p>
          <a:p>
            <a:pPr algn="ctr">
              <a:defRPr b="1" sz="1100">
                <a:solidFill>
                  <a:schemeClr val="accent4"/>
                </a:solidFill>
              </a:defRPr>
            </a:pPr>
            <a:r>
              <a:t>1844</a:t>
            </a:r>
          </a:p>
        </p:txBody>
      </p:sp>
      <p:sp>
        <p:nvSpPr>
          <p:cNvPr id="293" name="TextBox 15"/>
          <p:cNvSpPr txBox="1"/>
          <p:nvPr/>
        </p:nvSpPr>
        <p:spPr>
          <a:xfrm>
            <a:off x="6465539" y="1863151"/>
            <a:ext cx="712492"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1798</a:t>
            </a:r>
          </a:p>
        </p:txBody>
      </p:sp>
      <p:sp>
        <p:nvSpPr>
          <p:cNvPr id="294" name="TextBox 1"/>
          <p:cNvSpPr txBox="1"/>
          <p:nvPr/>
        </p:nvSpPr>
        <p:spPr>
          <a:xfrm>
            <a:off x="6932582" y="2522368"/>
            <a:ext cx="1294275"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B050"/>
                </a:solidFill>
              </a:defRPr>
            </a:lvl1pPr>
          </a:lstStyle>
          <a:p>
            <a:pPr/>
            <a:r>
              <a:t>Ploughing</a:t>
            </a:r>
          </a:p>
        </p:txBody>
      </p:sp>
      <p:sp>
        <p:nvSpPr>
          <p:cNvPr id="295" name="TextBox 17"/>
          <p:cNvSpPr txBox="1"/>
          <p:nvPr/>
        </p:nvSpPr>
        <p:spPr>
          <a:xfrm>
            <a:off x="10545607" y="2522368"/>
            <a:ext cx="1050773"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B050"/>
                </a:solidFill>
              </a:defRPr>
            </a:lvl1pPr>
          </a:lstStyle>
          <a:p>
            <a:pPr/>
            <a:r>
              <a:t>Harvest</a:t>
            </a:r>
          </a:p>
        </p:txBody>
      </p:sp>
      <p:sp>
        <p:nvSpPr>
          <p:cNvPr id="296" name="TextBox 18"/>
          <p:cNvSpPr txBox="1"/>
          <p:nvPr/>
        </p:nvSpPr>
        <p:spPr>
          <a:xfrm>
            <a:off x="9625228" y="2213058"/>
            <a:ext cx="889290" cy="824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B050"/>
                </a:solidFill>
              </a:defRPr>
            </a:lvl1pPr>
          </a:lstStyle>
          <a:p>
            <a:pPr/>
            <a:r>
              <a:t>Latter rain</a:t>
            </a:r>
          </a:p>
        </p:txBody>
      </p:sp>
      <p:sp>
        <p:nvSpPr>
          <p:cNvPr id="297" name="TextBox 19"/>
          <p:cNvSpPr txBox="1"/>
          <p:nvPr/>
        </p:nvSpPr>
        <p:spPr>
          <a:xfrm>
            <a:off x="8309587" y="2213058"/>
            <a:ext cx="889290" cy="824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B050"/>
                </a:solidFill>
              </a:defRPr>
            </a:lvl1pPr>
          </a:lstStyle>
          <a:p>
            <a:pPr/>
            <a:r>
              <a:t>Early rain</a:t>
            </a:r>
          </a:p>
        </p:txBody>
      </p:sp>
      <p:sp>
        <p:nvSpPr>
          <p:cNvPr id="298" name="TextBox 20"/>
          <p:cNvSpPr txBox="1"/>
          <p:nvPr/>
        </p:nvSpPr>
        <p:spPr>
          <a:xfrm>
            <a:off x="6581313" y="3043278"/>
            <a:ext cx="596719"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000000"/>
                </a:solidFill>
              </a:defRPr>
            </a:lvl1pPr>
          </a:lstStyle>
          <a:p>
            <a:pPr/>
            <a:r>
              <a:t>TOE</a:t>
            </a:r>
          </a:p>
        </p:txBody>
      </p:sp>
      <p:sp>
        <p:nvSpPr>
          <p:cNvPr id="299" name="TextBox 21"/>
          <p:cNvSpPr txBox="1"/>
          <p:nvPr/>
        </p:nvSpPr>
        <p:spPr>
          <a:xfrm>
            <a:off x="10935889" y="3043279"/>
            <a:ext cx="1050774" cy="824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rgbClr val="000000"/>
                </a:solidFill>
              </a:defRPr>
            </a:pPr>
            <a:r>
              <a:t>2</a:t>
            </a:r>
            <a:r>
              <a:rPr baseline="30000"/>
              <a:t>nd</a:t>
            </a:r>
            <a:r>
              <a:t> </a:t>
            </a:r>
          </a:p>
          <a:p>
            <a:pPr algn="ctr">
              <a:defRPr>
                <a:solidFill>
                  <a:srgbClr val="000000"/>
                </a:solidFill>
              </a:defRPr>
            </a:pPr>
            <a:r>
              <a:t>Coming</a:t>
            </a:r>
          </a:p>
        </p:txBody>
      </p:sp>
      <p:sp>
        <p:nvSpPr>
          <p:cNvPr id="300" name="TextBox 22"/>
          <p:cNvSpPr txBox="1"/>
          <p:nvPr/>
        </p:nvSpPr>
        <p:spPr>
          <a:xfrm>
            <a:off x="10066411" y="3094696"/>
            <a:ext cx="672134" cy="456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000000"/>
                </a:solidFill>
              </a:defRPr>
            </a:lvl1pPr>
          </a:lstStyle>
          <a:p>
            <a:pPr/>
            <a:r>
              <a:t>COP</a:t>
            </a:r>
          </a:p>
        </p:txBody>
      </p:sp>
      <p:sp>
        <p:nvSpPr>
          <p:cNvPr id="301" name="TextBox 23"/>
          <p:cNvSpPr txBox="1"/>
          <p:nvPr/>
        </p:nvSpPr>
        <p:spPr>
          <a:xfrm>
            <a:off x="9056172" y="3051217"/>
            <a:ext cx="596719"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rgbClr val="000000"/>
                </a:solidFill>
              </a:defRPr>
            </a:lvl1pPr>
          </a:lstStyle>
          <a:p>
            <a:pPr/>
            <a:r>
              <a:t>SL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ooter Placeholder 4"/>
          <p:cNvSpPr txBox="1"/>
          <p:nvPr/>
        </p:nvSpPr>
        <p:spPr>
          <a:xfrm>
            <a:off x="243667" y="6162514"/>
            <a:ext cx="585216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 HR February 1, 1874, Art. A, par. 13 }; { 2BIO 70.4 } </a:t>
            </a:r>
          </a:p>
        </p:txBody>
      </p:sp>
      <p:sp>
        <p:nvSpPr>
          <p:cNvPr id="304" name="Title 1"/>
          <p:cNvSpPr txBox="1"/>
          <p:nvPr>
            <p:ph type="title"/>
          </p:nvPr>
        </p:nvSpPr>
        <p:spPr>
          <a:xfrm>
            <a:off x="197947" y="263950"/>
            <a:ext cx="5821854" cy="1253767"/>
          </a:xfrm>
          <a:prstGeom prst="rect">
            <a:avLst/>
          </a:prstGeom>
        </p:spPr>
        <p:txBody>
          <a:bodyPr/>
          <a:lstStyle>
            <a:lvl1pPr defTabSz="758951">
              <a:defRPr sz="2900"/>
            </a:lvl1pPr>
          </a:lstStyle>
          <a:p>
            <a:pPr/>
            <a:r>
              <a:t>But why didn’t Jesus come back in 1863?</a:t>
            </a:r>
          </a:p>
        </p:txBody>
      </p:sp>
      <p:sp>
        <p:nvSpPr>
          <p:cNvPr id="305" name="Content Placeholder 2"/>
          <p:cNvSpPr txBox="1"/>
          <p:nvPr>
            <p:ph type="body" sz="half" idx="1"/>
          </p:nvPr>
        </p:nvSpPr>
        <p:spPr>
          <a:xfrm>
            <a:off x="480765" y="1825624"/>
            <a:ext cx="5539037" cy="4187955"/>
          </a:xfrm>
          <a:prstGeom prst="rect">
            <a:avLst/>
          </a:prstGeom>
        </p:spPr>
        <p:txBody>
          <a:bodyPr/>
          <a:lstStyle/>
          <a:p>
            <a:pPr>
              <a:lnSpc>
                <a:spcPct val="90000"/>
              </a:lnSpc>
            </a:pPr>
            <a:r>
              <a:t>In 1863 the SDA church was formed but they rejected the 2520 and made a new chart. The 1863 chart.</a:t>
            </a:r>
          </a:p>
          <a:p>
            <a:pPr>
              <a:lnSpc>
                <a:spcPct val="90000"/>
              </a:lnSpc>
            </a:pPr>
            <a:r>
              <a:t>Before that date they entered into a </a:t>
            </a:r>
            <a:r>
              <a:rPr b="1"/>
              <a:t>Laodicean </a:t>
            </a:r>
            <a:r>
              <a:t>condition which prevented them from giving a proper message to the world.</a:t>
            </a:r>
          </a:p>
          <a:p>
            <a:pPr>
              <a:lnSpc>
                <a:spcPct val="90000"/>
              </a:lnSpc>
            </a:pPr>
            <a:r>
              <a:t>The Lord had no choice but to delay his coming.</a:t>
            </a:r>
          </a:p>
        </p:txBody>
      </p:sp>
      <p:sp>
        <p:nvSpPr>
          <p:cNvPr id="306" name="Content Placeholder 3"/>
          <p:cNvSpPr txBox="1"/>
          <p:nvPr/>
        </p:nvSpPr>
        <p:spPr>
          <a:xfrm>
            <a:off x="7700285" y="1825624"/>
            <a:ext cx="4169476" cy="41879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nSpc>
                <a:spcPct val="90000"/>
              </a:lnSpc>
              <a:spcBef>
                <a:spcPts val="1800"/>
              </a:spcBef>
              <a:defRPr sz="2400">
                <a:solidFill>
                  <a:srgbClr val="0070C0"/>
                </a:solidFill>
              </a:defRPr>
            </a:lvl1pPr>
          </a:lstStyle>
          <a:p>
            <a:pPr/>
            <a:r>
              <a:t>When the 1863 chart was being produced the eldest son of James and Ellen White was in the factory. During his break he went outside and got cold.  He was so cold they laid him down on the 1863 chart to get warm. But days later he died. Exactly the year his father, James White, rejected the 2520!</a:t>
            </a:r>
          </a:p>
        </p:txBody>
      </p:sp>
      <p:pic>
        <p:nvPicPr>
          <p:cNvPr id="307" name="Picture 2" descr="Picture 2"/>
          <p:cNvPicPr>
            <a:picLocks noChangeAspect="1"/>
          </p:cNvPicPr>
          <p:nvPr/>
        </p:nvPicPr>
        <p:blipFill>
          <a:blip r:embed="rId2">
            <a:extLst/>
          </a:blip>
          <a:stretch>
            <a:fillRect/>
          </a:stretch>
        </p:blipFill>
        <p:spPr>
          <a:xfrm>
            <a:off x="7848496" y="58392"/>
            <a:ext cx="3703340" cy="15706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le 1"/>
          <p:cNvSpPr txBox="1"/>
          <p:nvPr>
            <p:ph type="title"/>
          </p:nvPr>
        </p:nvSpPr>
        <p:spPr>
          <a:xfrm>
            <a:off x="1065211" y="304800"/>
            <a:ext cx="10058404" cy="1219200"/>
          </a:xfrm>
          <a:prstGeom prst="rect">
            <a:avLst/>
          </a:prstGeom>
        </p:spPr>
        <p:txBody>
          <a:bodyPr/>
          <a:lstStyle>
            <a:lvl1pPr algn="ctr"/>
          </a:lstStyle>
          <a:p>
            <a:pPr/>
            <a:r>
              <a:t>The Internal Line looks like this : </a:t>
            </a:r>
          </a:p>
        </p:txBody>
      </p:sp>
      <p:sp>
        <p:nvSpPr>
          <p:cNvPr id="310" name="Content Placeholder 2"/>
          <p:cNvSpPr txBox="1"/>
          <p:nvPr>
            <p:ph type="body" idx="1"/>
          </p:nvPr>
        </p:nvSpPr>
        <p:spPr>
          <a:xfrm>
            <a:off x="537327" y="1752600"/>
            <a:ext cx="10586288" cy="4229100"/>
          </a:xfrm>
          <a:prstGeom prst="rect">
            <a:avLst/>
          </a:prstGeom>
        </p:spPr>
        <p:txBody>
          <a:bodyPr/>
          <a:lstStyle>
            <a:lvl1pPr marL="0" indent="0">
              <a:buSzTx/>
              <a:buNone/>
            </a:lvl1pPr>
          </a:lstStyle>
          <a:p>
            <a:pPr/>
            <a:r>
              <a:t> </a:t>
            </a:r>
          </a:p>
        </p:txBody>
      </p:sp>
      <p:sp>
        <p:nvSpPr>
          <p:cNvPr id="311" name="Straight Connector 5"/>
          <p:cNvSpPr/>
          <p:nvPr/>
        </p:nvSpPr>
        <p:spPr>
          <a:xfrm>
            <a:off x="1065211" y="4279769"/>
            <a:ext cx="9907591" cy="2"/>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2" name="Straight Connector 7"/>
          <p:cNvSpPr/>
          <p:nvPr/>
        </p:nvSpPr>
        <p:spPr>
          <a:xfrm>
            <a:off x="1065212"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3" name="Straight Connector 10"/>
          <p:cNvSpPr/>
          <p:nvPr/>
        </p:nvSpPr>
        <p:spPr>
          <a:xfrm>
            <a:off x="3546033"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4" name="Straight Connector 11"/>
          <p:cNvSpPr/>
          <p:nvPr/>
        </p:nvSpPr>
        <p:spPr>
          <a:xfrm>
            <a:off x="5795105" y="316544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5" name="Straight Connector 12"/>
          <p:cNvSpPr/>
          <p:nvPr/>
        </p:nvSpPr>
        <p:spPr>
          <a:xfrm>
            <a:off x="8158881"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6" name="Straight Connector 13"/>
          <p:cNvSpPr/>
          <p:nvPr/>
        </p:nvSpPr>
        <p:spPr>
          <a:xfrm>
            <a:off x="10950785"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17" name="TextBox 14"/>
          <p:cNvSpPr txBox="1"/>
          <p:nvPr/>
        </p:nvSpPr>
        <p:spPr>
          <a:xfrm>
            <a:off x="751540" y="2822038"/>
            <a:ext cx="851241"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4"/>
                </a:solidFill>
              </a:defRPr>
            </a:lvl1pPr>
          </a:lstStyle>
          <a:p>
            <a:pPr/>
            <a:r>
              <a:t>1798</a:t>
            </a:r>
          </a:p>
        </p:txBody>
      </p:sp>
      <p:sp>
        <p:nvSpPr>
          <p:cNvPr id="318" name="TextBox 15"/>
          <p:cNvSpPr txBox="1"/>
          <p:nvPr/>
        </p:nvSpPr>
        <p:spPr>
          <a:xfrm>
            <a:off x="3086630" y="2555956"/>
            <a:ext cx="1015442" cy="824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Ap.19,</a:t>
            </a:r>
          </a:p>
          <a:p>
            <a:pPr algn="ctr">
              <a:defRPr>
                <a:solidFill>
                  <a:schemeClr val="accent4"/>
                </a:solidFill>
              </a:defRPr>
            </a:pPr>
            <a:r>
              <a:t>1844</a:t>
            </a:r>
          </a:p>
        </p:txBody>
      </p:sp>
      <p:sp>
        <p:nvSpPr>
          <p:cNvPr id="319" name="TextBox 16"/>
          <p:cNvSpPr txBox="1"/>
          <p:nvPr/>
        </p:nvSpPr>
        <p:spPr>
          <a:xfrm>
            <a:off x="5135424" y="2613679"/>
            <a:ext cx="1282496" cy="824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chemeClr val="accent4"/>
                </a:solidFill>
              </a:defRPr>
            </a:lvl1pPr>
          </a:lstStyle>
          <a:p>
            <a:pPr/>
            <a:r>
              <a:t>July 21, 1844</a:t>
            </a:r>
          </a:p>
        </p:txBody>
      </p:sp>
      <p:sp>
        <p:nvSpPr>
          <p:cNvPr id="320" name="TextBox 17"/>
          <p:cNvSpPr txBox="1"/>
          <p:nvPr/>
        </p:nvSpPr>
        <p:spPr>
          <a:xfrm>
            <a:off x="10525166" y="2693816"/>
            <a:ext cx="851241"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4"/>
                </a:solidFill>
              </a:defRPr>
            </a:lvl1pPr>
          </a:lstStyle>
          <a:p>
            <a:pPr/>
            <a:r>
              <a:t>1863</a:t>
            </a:r>
          </a:p>
        </p:txBody>
      </p:sp>
      <p:sp>
        <p:nvSpPr>
          <p:cNvPr id="321" name="TextBox 18"/>
          <p:cNvSpPr txBox="1"/>
          <p:nvPr/>
        </p:nvSpPr>
        <p:spPr>
          <a:xfrm>
            <a:off x="7601673" y="2594811"/>
            <a:ext cx="1133273" cy="824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chemeClr val="accent4"/>
                </a:solidFill>
              </a:defRPr>
            </a:lvl1pPr>
          </a:lstStyle>
          <a:p>
            <a:pPr/>
            <a:r>
              <a:t>Oct. 22, 1844</a:t>
            </a:r>
          </a:p>
        </p:txBody>
      </p:sp>
      <p:sp>
        <p:nvSpPr>
          <p:cNvPr id="322" name="TextBox 19"/>
          <p:cNvSpPr txBox="1"/>
          <p:nvPr/>
        </p:nvSpPr>
        <p:spPr>
          <a:xfrm>
            <a:off x="583047" y="4395586"/>
            <a:ext cx="1841058" cy="15612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4"/>
                </a:solidFill>
              </a:defRPr>
            </a:pPr>
            <a:r>
              <a:t>TOE</a:t>
            </a:r>
          </a:p>
          <a:p>
            <a:pPr>
              <a:defRPr>
                <a:solidFill>
                  <a:schemeClr val="accent4"/>
                </a:solidFill>
              </a:defRPr>
            </a:pPr>
            <a:r>
              <a:t>Pope Captive</a:t>
            </a:r>
          </a:p>
          <a:p>
            <a:pPr>
              <a:defRPr>
                <a:solidFill>
                  <a:schemeClr val="accent4"/>
                </a:solidFill>
              </a:defRPr>
            </a:pPr>
            <a:r>
              <a:t>Miller Cruden concordance</a:t>
            </a:r>
          </a:p>
        </p:txBody>
      </p:sp>
      <p:sp>
        <p:nvSpPr>
          <p:cNvPr id="323" name="TextBox 20"/>
          <p:cNvSpPr txBox="1"/>
          <p:nvPr/>
        </p:nvSpPr>
        <p:spPr>
          <a:xfrm>
            <a:off x="5235971" y="4317459"/>
            <a:ext cx="1181950" cy="1192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4"/>
                </a:solidFill>
              </a:defRPr>
            </a:pPr>
            <a:r>
              <a:t>Midway/Midnight</a:t>
            </a:r>
          </a:p>
          <a:p>
            <a:pPr>
              <a:defRPr>
                <a:solidFill>
                  <a:schemeClr val="accent4"/>
                </a:solidFill>
              </a:defRPr>
            </a:pPr>
            <a:r>
              <a:t>“ SL”</a:t>
            </a:r>
          </a:p>
        </p:txBody>
      </p:sp>
      <p:sp>
        <p:nvSpPr>
          <p:cNvPr id="324" name="TextBox 22"/>
          <p:cNvSpPr txBox="1"/>
          <p:nvPr/>
        </p:nvSpPr>
        <p:spPr>
          <a:xfrm>
            <a:off x="7142544" y="4317459"/>
            <a:ext cx="1969032" cy="824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COP</a:t>
            </a:r>
          </a:p>
          <a:p>
            <a:pPr algn="ctr">
              <a:defRPr>
                <a:solidFill>
                  <a:schemeClr val="accent4"/>
                </a:solidFill>
              </a:defRPr>
            </a:pPr>
            <a:r>
              <a:t>Great Disappointment</a:t>
            </a:r>
          </a:p>
        </p:txBody>
      </p:sp>
      <p:sp>
        <p:nvSpPr>
          <p:cNvPr id="325" name="TextBox 23"/>
          <p:cNvSpPr txBox="1"/>
          <p:nvPr/>
        </p:nvSpPr>
        <p:spPr>
          <a:xfrm>
            <a:off x="10111603" y="4393456"/>
            <a:ext cx="1572737" cy="824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2</a:t>
            </a:r>
            <a:r>
              <a:rPr baseline="30000"/>
              <a:t>nd</a:t>
            </a:r>
            <a:r>
              <a:t> Advent</a:t>
            </a:r>
          </a:p>
          <a:p>
            <a:pPr algn="ctr">
              <a:defRPr>
                <a:solidFill>
                  <a:schemeClr val="accent4"/>
                </a:solidFill>
              </a:defRPr>
            </a:pPr>
            <a:r>
              <a:t>1863 chart</a:t>
            </a:r>
          </a:p>
        </p:txBody>
      </p:sp>
      <p:sp>
        <p:nvSpPr>
          <p:cNvPr id="326" name="TextBox 24"/>
          <p:cNvSpPr txBox="1"/>
          <p:nvPr/>
        </p:nvSpPr>
        <p:spPr>
          <a:xfrm>
            <a:off x="2943748" y="4369428"/>
            <a:ext cx="1969032"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1</a:t>
            </a:r>
            <a:r>
              <a:rPr baseline="30000"/>
              <a:t>st</a:t>
            </a:r>
            <a:r>
              <a:t> Disappointment.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xfrm>
            <a:off x="1065211" y="304800"/>
            <a:ext cx="10058404" cy="1219200"/>
          </a:xfrm>
          <a:prstGeom prst="rect">
            <a:avLst/>
          </a:prstGeom>
        </p:spPr>
        <p:txBody>
          <a:bodyPr/>
          <a:lstStyle>
            <a:lvl1pPr algn="ctr">
              <a:defRPr b="1"/>
            </a:lvl1pPr>
          </a:lstStyle>
          <a:p>
            <a:pPr/>
            <a:r>
              <a:t>The External Line</a:t>
            </a:r>
          </a:p>
        </p:txBody>
      </p:sp>
      <p:sp>
        <p:nvSpPr>
          <p:cNvPr id="329" name="Content Placeholder 2"/>
          <p:cNvSpPr txBox="1"/>
          <p:nvPr>
            <p:ph type="body" idx="1"/>
          </p:nvPr>
        </p:nvSpPr>
        <p:spPr>
          <a:xfrm>
            <a:off x="1065213" y="1752600"/>
            <a:ext cx="10058401" cy="4229100"/>
          </a:xfrm>
          <a:prstGeom prst="rect">
            <a:avLst/>
          </a:prstGeom>
        </p:spPr>
        <p:txBody>
          <a:bodyPr/>
          <a:lstStyle/>
          <a:p>
            <a:pPr/>
            <a:r>
              <a:t>In addition to the internal line which we have covered we can also see an external line for Millerite history.</a:t>
            </a:r>
          </a:p>
          <a:p>
            <a:pPr/>
            <a:r>
              <a:t>The external line shows only external events (events in the world outside the Millerite movement).</a:t>
            </a:r>
          </a:p>
          <a:p>
            <a:pPr/>
            <a:r>
              <a:t>These events impacted the world and were calculated to help them to join the Millerites and be ready for the second coming of Christ.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Footer Placeholder 4"/>
          <p:cNvSpPr txBox="1"/>
          <p:nvPr/>
        </p:nvSpPr>
        <p:spPr>
          <a:xfrm>
            <a:off x="198118" y="6107104"/>
            <a:ext cx="5852164"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(1) GC 355.1 to 356.2; TM 115. 2-3 ; (2) DAR 293</a:t>
            </a:r>
          </a:p>
        </p:txBody>
      </p:sp>
      <p:sp>
        <p:nvSpPr>
          <p:cNvPr id="332" name="Content Placeholder 2"/>
          <p:cNvSpPr txBox="1"/>
          <p:nvPr>
            <p:ph type="body" sz="half" idx="1"/>
          </p:nvPr>
        </p:nvSpPr>
        <p:spPr>
          <a:xfrm>
            <a:off x="320511" y="886118"/>
            <a:ext cx="5699289" cy="5127461"/>
          </a:xfrm>
          <a:prstGeom prst="rect">
            <a:avLst/>
          </a:prstGeom>
        </p:spPr>
        <p:txBody>
          <a:bodyPr/>
          <a:lstStyle/>
          <a:p>
            <a:pPr marL="0" indent="0">
              <a:buSzTx/>
              <a:buNone/>
              <a:defRPr b="1" sz="2800"/>
            </a:pPr>
            <a:r>
              <a:t>1798 - The Time Of the End</a:t>
            </a:r>
          </a:p>
          <a:p>
            <a:pPr/>
            <a:r>
              <a:t>The Time of the end was </a:t>
            </a:r>
            <a:r>
              <a:rPr b="1"/>
              <a:t>1798</a:t>
            </a:r>
            <a:r>
              <a:t>.</a:t>
            </a:r>
          </a:p>
          <a:p>
            <a:pPr/>
            <a:r>
              <a:t>This was also the arrival of the </a:t>
            </a:r>
            <a:r>
              <a:rPr b="1"/>
              <a:t>1</a:t>
            </a:r>
            <a:r>
              <a:rPr b="1" baseline="30000"/>
              <a:t>st</a:t>
            </a:r>
            <a:r>
              <a:rPr b="1"/>
              <a:t> Angel</a:t>
            </a:r>
            <a:r>
              <a:t>.</a:t>
            </a:r>
            <a:r>
              <a:rPr sz="800"/>
              <a:t>(1)</a:t>
            </a:r>
            <a:endParaRPr sz="800"/>
          </a:p>
          <a:p>
            <a:pPr/>
            <a:r>
              <a:t>Pope Pius VI was taken captive by Napoleon’s General in that year.</a:t>
            </a:r>
          </a:p>
          <a:p>
            <a:pPr/>
            <a:r>
              <a:t>Another important event that year was the </a:t>
            </a:r>
            <a:r>
              <a:rPr b="1"/>
              <a:t>Ottoman</a:t>
            </a:r>
            <a:r>
              <a:t> Empire declaring war against France</a:t>
            </a:r>
          </a:p>
        </p:txBody>
      </p:sp>
      <p:sp>
        <p:nvSpPr>
          <p:cNvPr id="333" name="Content Placeholder 3"/>
          <p:cNvSpPr txBox="1"/>
          <p:nvPr/>
        </p:nvSpPr>
        <p:spPr>
          <a:xfrm>
            <a:off x="6833017" y="2658359"/>
            <a:ext cx="5196998" cy="26576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spcBef>
                <a:spcPts val="1800"/>
              </a:spcBef>
              <a:defRPr sz="2400">
                <a:solidFill>
                  <a:srgbClr val="0070C0"/>
                </a:solidFill>
              </a:defRPr>
            </a:pPr>
            <a:r>
              <a:t>On </a:t>
            </a:r>
            <a:r>
              <a:rPr b="1"/>
              <a:t>September 11, 1798 </a:t>
            </a:r>
            <a:r>
              <a:t>the sultan of Turkey (Ottoman Empire) declared war against France because he didn’t want Egypt to become a French province</a:t>
            </a:r>
            <a:r>
              <a:rPr sz="900"/>
              <a:t>.(2)</a:t>
            </a:r>
          </a:p>
        </p:txBody>
      </p:sp>
      <p:pic>
        <p:nvPicPr>
          <p:cNvPr id="334" name="Picture 2" descr="Picture 2"/>
          <p:cNvPicPr>
            <a:picLocks noChangeAspect="1"/>
          </p:cNvPicPr>
          <p:nvPr/>
        </p:nvPicPr>
        <p:blipFill>
          <a:blip r:embed="rId2">
            <a:extLst/>
          </a:blip>
          <a:stretch>
            <a:fillRect/>
          </a:stretch>
        </p:blipFill>
        <p:spPr>
          <a:xfrm>
            <a:off x="7673868" y="725214"/>
            <a:ext cx="4267202"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Footer Placeholder 4"/>
          <p:cNvSpPr txBox="1"/>
          <p:nvPr/>
        </p:nvSpPr>
        <p:spPr>
          <a:xfrm>
            <a:off x="97960" y="6046615"/>
            <a:ext cx="8161333"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u="sng">
                <a:solidFill>
                  <a:srgbClr val="0000FF"/>
                </a:solidFill>
                <a:uFill>
                  <a:solidFill>
                    <a:srgbClr val="0000FF"/>
                  </a:solidFill>
                </a:uFill>
                <a:hlinkClick r:id="rId2" invalidUrl="" action="" tgtFrame="" tooltip="" history="1" highlightClick="0" endSnd="0"/>
              </a:defRPr>
            </a:lvl1pPr>
          </a:lstStyle>
          <a:p>
            <a:pPr>
              <a:defRPr>
                <a:solidFill>
                  <a:schemeClr val="accent3"/>
                </a:solidFill>
                <a:uFill>
                  <a:solidFill>
                    <a:schemeClr val="accent3"/>
                  </a:solidFill>
                </a:uFill>
              </a:defRPr>
            </a:pPr>
            <a:r>
              <a:rPr>
                <a:solidFill>
                  <a:srgbClr val="0000FF"/>
                </a:solidFill>
                <a:uFill>
                  <a:solidFill>
                    <a:srgbClr val="0000FF"/>
                  </a:solidFill>
                </a:uFill>
                <a:hlinkClick r:id="rId2" invalidUrl="" action="" tgtFrame="" tooltip="" history="1" highlightClick="0" endSnd="0"/>
              </a:rPr>
              <a:t> (1) GC 335.1; GC 611.1 (2) DAR 293; https://en.wikipedia.org/wiki/Egyptian%E2%80%93Ottoman_War_(1839%E2%80%931841)</a:t>
            </a:r>
          </a:p>
        </p:txBody>
      </p:sp>
      <p:sp>
        <p:nvSpPr>
          <p:cNvPr id="337" name="Content Placeholder 2"/>
          <p:cNvSpPr txBox="1"/>
          <p:nvPr>
            <p:ph type="body" sz="half" idx="1"/>
          </p:nvPr>
        </p:nvSpPr>
        <p:spPr>
          <a:xfrm>
            <a:off x="131973" y="834270"/>
            <a:ext cx="5784134" cy="5042620"/>
          </a:xfrm>
          <a:prstGeom prst="rect">
            <a:avLst/>
          </a:prstGeom>
        </p:spPr>
        <p:txBody>
          <a:bodyPr/>
          <a:lstStyle/>
          <a:p>
            <a:pPr marL="0" indent="0" defTabSz="886967">
              <a:lnSpc>
                <a:spcPct val="90000"/>
              </a:lnSpc>
              <a:spcBef>
                <a:spcPts val="1700"/>
              </a:spcBef>
              <a:buSzTx/>
              <a:buNone/>
              <a:defRPr b="1" sz="2600"/>
            </a:pPr>
            <a:r>
              <a:t>August 11, 1840</a:t>
            </a:r>
            <a:endParaRPr sz="2100"/>
          </a:p>
          <a:p>
            <a:pPr marL="337046" indent="-337046" defTabSz="886967">
              <a:lnSpc>
                <a:spcPct val="90000"/>
              </a:lnSpc>
              <a:spcBef>
                <a:spcPts val="1700"/>
              </a:spcBef>
              <a:defRPr sz="2100"/>
            </a:pPr>
            <a:r>
              <a:t>August 11, 1840 is a very important date for the Millerites. Josiah Litch had predicted  in 1838 that on August 11, 1840, The Ottoman Empire would fall or be restrained. </a:t>
            </a:r>
            <a:r>
              <a:rPr sz="700"/>
              <a:t>(1)</a:t>
            </a:r>
          </a:p>
          <a:p>
            <a:pPr marL="337046" indent="-337046" defTabSz="886967">
              <a:lnSpc>
                <a:spcPct val="90000"/>
              </a:lnSpc>
              <a:spcBef>
                <a:spcPts val="1700"/>
              </a:spcBef>
              <a:defRPr sz="2100"/>
            </a:pPr>
            <a:r>
              <a:t>He used the day for a year principle established by William Miller.</a:t>
            </a:r>
          </a:p>
          <a:p>
            <a:pPr marL="337046" indent="-337046" defTabSz="886967">
              <a:lnSpc>
                <a:spcPct val="90000"/>
              </a:lnSpc>
              <a:spcBef>
                <a:spcPts val="1700"/>
              </a:spcBef>
              <a:defRPr sz="2100"/>
            </a:pPr>
            <a:r>
              <a:t>He applied it to the prophecy of the second woe in Revelation 9.</a:t>
            </a:r>
          </a:p>
          <a:p>
            <a:pPr marL="337046" indent="-337046" defTabSz="886967">
              <a:lnSpc>
                <a:spcPct val="90000"/>
              </a:lnSpc>
              <a:spcBef>
                <a:spcPts val="1700"/>
              </a:spcBef>
              <a:defRPr sz="2100"/>
            </a:pPr>
            <a:r>
              <a:t>The Ottoman Empire fell on that very day!</a:t>
            </a:r>
          </a:p>
        </p:txBody>
      </p:sp>
      <p:sp>
        <p:nvSpPr>
          <p:cNvPr id="338" name="Content Placeholder 3"/>
          <p:cNvSpPr txBox="1"/>
          <p:nvPr/>
        </p:nvSpPr>
        <p:spPr>
          <a:xfrm>
            <a:off x="6730893" y="2064469"/>
            <a:ext cx="5065022" cy="33182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7472" indent="-347472">
              <a:lnSpc>
                <a:spcPct val="90000"/>
              </a:lnSpc>
              <a:spcBef>
                <a:spcPts val="1800"/>
              </a:spcBef>
              <a:buSzPct val="100000"/>
              <a:buFont typeface="Arial"/>
              <a:buChar char="•"/>
              <a:defRPr sz="2200">
                <a:solidFill>
                  <a:srgbClr val="0070C0"/>
                </a:solidFill>
              </a:defRPr>
            </a:pPr>
            <a:r>
              <a:t>Because of the agreement between Turkey and the four Christian nations on August 11, 1840, on </a:t>
            </a:r>
            <a:r>
              <a:rPr b="1"/>
              <a:t>September 11, 1840 </a:t>
            </a:r>
            <a:r>
              <a:t>another war broke out</a:t>
            </a:r>
            <a:r>
              <a:rPr b="1"/>
              <a:t>. </a:t>
            </a:r>
            <a:r>
              <a:rPr b="1" sz="800"/>
              <a:t>(2)</a:t>
            </a:r>
          </a:p>
          <a:p>
            <a:pPr marL="347472" indent="-347472">
              <a:lnSpc>
                <a:spcPct val="90000"/>
              </a:lnSpc>
              <a:spcBef>
                <a:spcPts val="1800"/>
              </a:spcBef>
              <a:buSzPct val="100000"/>
              <a:buFont typeface="Arial"/>
              <a:buChar char="•"/>
              <a:defRPr sz="2200">
                <a:solidFill>
                  <a:srgbClr val="0070C0"/>
                </a:solidFill>
              </a:defRPr>
            </a:pPr>
            <a:r>
              <a:t>So, not only August 11, 1840 parallels </a:t>
            </a:r>
            <a:r>
              <a:rPr b="1"/>
              <a:t>September 11, 2001. </a:t>
            </a:r>
            <a:r>
              <a:t>We  also have a real battle on </a:t>
            </a:r>
            <a:r>
              <a:rPr b="1"/>
              <a:t>September 11, 1840!</a:t>
            </a:r>
          </a:p>
        </p:txBody>
      </p:sp>
      <p:pic>
        <p:nvPicPr>
          <p:cNvPr id="339" name="Picture 2" descr="Picture 2"/>
          <p:cNvPicPr>
            <a:picLocks noChangeAspect="1"/>
          </p:cNvPicPr>
          <p:nvPr/>
        </p:nvPicPr>
        <p:blipFill>
          <a:blip r:embed="rId3">
            <a:extLst/>
          </a:blip>
          <a:stretch>
            <a:fillRect/>
          </a:stretch>
        </p:blipFill>
        <p:spPr>
          <a:xfrm>
            <a:off x="7574435" y="-107586"/>
            <a:ext cx="4267202"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Footer Placeholder 4"/>
          <p:cNvSpPr txBox="1"/>
          <p:nvPr/>
        </p:nvSpPr>
        <p:spPr>
          <a:xfrm>
            <a:off x="198118" y="5973163"/>
            <a:ext cx="5852164" cy="546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(1) 1T 264 – Ch. 55; (2) John 2:20; Find examples in everyday life how each commandments can be broken.</a:t>
            </a:r>
          </a:p>
        </p:txBody>
      </p:sp>
      <p:sp>
        <p:nvSpPr>
          <p:cNvPr id="342" name="Content Placeholder 2"/>
          <p:cNvSpPr txBox="1"/>
          <p:nvPr>
            <p:ph type="body" sz="half" idx="1"/>
          </p:nvPr>
        </p:nvSpPr>
        <p:spPr>
          <a:xfrm>
            <a:off x="76200" y="725864"/>
            <a:ext cx="5943600" cy="5287713"/>
          </a:xfrm>
          <a:prstGeom prst="rect">
            <a:avLst/>
          </a:prstGeom>
        </p:spPr>
        <p:txBody>
          <a:bodyPr/>
          <a:lstStyle/>
          <a:p>
            <a:pPr marL="0" indent="0" defTabSz="851305">
              <a:lnSpc>
                <a:spcPct val="80000"/>
              </a:lnSpc>
              <a:spcBef>
                <a:spcPts val="1600"/>
              </a:spcBef>
              <a:buSzTx/>
              <a:buNone/>
              <a:defRPr b="1" sz="2565"/>
            </a:pPr>
            <a:r>
              <a:t>1850</a:t>
            </a:r>
            <a:endParaRPr sz="1140"/>
          </a:p>
          <a:p>
            <a:pPr marL="323495" indent="-323495" defTabSz="851305">
              <a:lnSpc>
                <a:spcPct val="80000"/>
              </a:lnSpc>
              <a:spcBef>
                <a:spcPts val="1600"/>
              </a:spcBef>
              <a:defRPr sz="1710"/>
            </a:pPr>
            <a:r>
              <a:t>1850 is the middle waymark in the external line. It has the characteristics of a Sunday law.</a:t>
            </a:r>
            <a:endParaRPr sz="1140"/>
          </a:p>
          <a:p>
            <a:pPr marL="323495" indent="-323495" defTabSz="851305">
              <a:lnSpc>
                <a:spcPct val="80000"/>
              </a:lnSpc>
              <a:spcBef>
                <a:spcPts val="1600"/>
              </a:spcBef>
              <a:defRPr sz="1710"/>
            </a:pPr>
            <a:r>
              <a:t>On </a:t>
            </a:r>
            <a:r>
              <a:rPr b="1"/>
              <a:t>September 18, 1850</a:t>
            </a:r>
            <a:r>
              <a:t>, the </a:t>
            </a:r>
            <a:r>
              <a:rPr b="1"/>
              <a:t>Fugitive Slave Act </a:t>
            </a:r>
            <a:r>
              <a:t>was passed.</a:t>
            </a:r>
            <a:endParaRPr sz="1140"/>
          </a:p>
          <a:p>
            <a:pPr marL="323495" indent="-323495" defTabSz="851305">
              <a:lnSpc>
                <a:spcPct val="80000"/>
              </a:lnSpc>
              <a:spcBef>
                <a:spcPts val="1600"/>
              </a:spcBef>
              <a:defRPr sz="1710"/>
            </a:pPr>
            <a:r>
              <a:t>This law was meant to lead to the capture of any slaves that escaped from their masters. It was passed because a slave named Harriet Tubman was able to escape slavery and she helped many other slaves to flee.</a:t>
            </a:r>
            <a:endParaRPr sz="1140"/>
          </a:p>
          <a:p>
            <a:pPr marL="323495" indent="-323495" defTabSz="851305">
              <a:lnSpc>
                <a:spcPct val="80000"/>
              </a:lnSpc>
              <a:spcBef>
                <a:spcPts val="1600"/>
              </a:spcBef>
              <a:defRPr sz="1710"/>
            </a:pPr>
            <a:r>
              <a:t>Slavery is considered by Sister White to be a </a:t>
            </a:r>
            <a:r>
              <a:rPr b="1"/>
              <a:t>sin</a:t>
            </a:r>
            <a:r>
              <a:t>. She compares it to the sins of Babylon.</a:t>
            </a:r>
            <a:endParaRPr sz="1140"/>
          </a:p>
          <a:p>
            <a:pPr marL="323495" indent="-323495" defTabSz="851305">
              <a:lnSpc>
                <a:spcPct val="80000"/>
              </a:lnSpc>
              <a:spcBef>
                <a:spcPts val="1600"/>
              </a:spcBef>
              <a:defRPr sz="1710"/>
            </a:pPr>
            <a:r>
              <a:t>This law forced people to </a:t>
            </a:r>
            <a:r>
              <a:rPr b="1"/>
              <a:t>break the 10 commandments</a:t>
            </a:r>
            <a:r>
              <a:t>. On </a:t>
            </a:r>
            <a:r>
              <a:rPr b="1"/>
              <a:t>November 1, 1850</a:t>
            </a:r>
            <a:r>
              <a:t>, a new chart, the </a:t>
            </a:r>
            <a:r>
              <a:rPr b="1"/>
              <a:t>1850 chart </a:t>
            </a:r>
            <a:r>
              <a:t>was produced. They wanted to give a message to the world because Jesus was about to return.</a:t>
            </a:r>
          </a:p>
        </p:txBody>
      </p:sp>
      <p:pic>
        <p:nvPicPr>
          <p:cNvPr id="343" name="Picture 2" descr="Picture 2"/>
          <p:cNvPicPr>
            <a:picLocks noChangeAspect="1"/>
          </p:cNvPicPr>
          <p:nvPr/>
        </p:nvPicPr>
        <p:blipFill>
          <a:blip r:embed="rId2">
            <a:extLst/>
          </a:blip>
          <a:stretch>
            <a:fillRect/>
          </a:stretch>
        </p:blipFill>
        <p:spPr>
          <a:xfrm>
            <a:off x="7039772" y="1689336"/>
            <a:ext cx="4845380" cy="3067052"/>
          </a:xfrm>
          <a:prstGeom prst="rect">
            <a:avLst/>
          </a:prstGeom>
          <a:ln w="12700">
            <a:miter lim="400000"/>
          </a:ln>
        </p:spPr>
      </p:pic>
      <p:sp>
        <p:nvSpPr>
          <p:cNvPr id="344" name="TextBox 5"/>
          <p:cNvSpPr txBox="1"/>
          <p:nvPr/>
        </p:nvSpPr>
        <p:spPr>
          <a:xfrm>
            <a:off x="8039648" y="2972687"/>
            <a:ext cx="427037" cy="456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a:solidFill>
                  <a:srgbClr val="FF0000"/>
                </a:solidFill>
              </a:defRPr>
            </a:lvl1pPr>
          </a:lstStyle>
          <a:p>
            <a:pPr/>
            <a:r>
              <a:t>4</a:t>
            </a:r>
          </a:p>
        </p:txBody>
      </p:sp>
      <p:sp>
        <p:nvSpPr>
          <p:cNvPr id="345" name="TextBox 7"/>
          <p:cNvSpPr txBox="1"/>
          <p:nvPr/>
        </p:nvSpPr>
        <p:spPr>
          <a:xfrm>
            <a:off x="10246066" y="2972686"/>
            <a:ext cx="427037" cy="456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a:solidFill>
                  <a:srgbClr val="FF0000"/>
                </a:solidFill>
              </a:defRPr>
            </a:lvl1pPr>
          </a:lstStyle>
          <a:p>
            <a:pPr/>
            <a:r>
              <a:t>6</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Footer Placeholder 4"/>
          <p:cNvSpPr txBox="1"/>
          <p:nvPr/>
        </p:nvSpPr>
        <p:spPr>
          <a:xfrm>
            <a:off x="121918" y="6250952"/>
            <a:ext cx="5852164"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GC 317.1; EW 229.2; (2) {1845 WiM, WMAD 11.2} </a:t>
            </a:r>
          </a:p>
        </p:txBody>
      </p:sp>
      <p:sp>
        <p:nvSpPr>
          <p:cNvPr id="206" name="Title 1"/>
          <p:cNvSpPr txBox="1"/>
          <p:nvPr>
            <p:ph type="title"/>
          </p:nvPr>
        </p:nvSpPr>
        <p:spPr>
          <a:xfrm>
            <a:off x="1065211" y="304800"/>
            <a:ext cx="10058404" cy="1219200"/>
          </a:xfrm>
          <a:prstGeom prst="rect">
            <a:avLst/>
          </a:prstGeom>
        </p:spPr>
        <p:txBody>
          <a:bodyPr/>
          <a:lstStyle>
            <a:lvl1pPr algn="ctr"/>
          </a:lstStyle>
          <a:p>
            <a:pPr/>
            <a:r>
              <a:t>Who Is William Miller?</a:t>
            </a:r>
          </a:p>
        </p:txBody>
      </p:sp>
      <p:sp>
        <p:nvSpPr>
          <p:cNvPr id="207" name="Content Placeholder 2"/>
          <p:cNvSpPr txBox="1"/>
          <p:nvPr>
            <p:ph type="body" sz="half" idx="1"/>
          </p:nvPr>
        </p:nvSpPr>
        <p:spPr>
          <a:xfrm>
            <a:off x="207390" y="1825624"/>
            <a:ext cx="5812410" cy="4187955"/>
          </a:xfrm>
          <a:prstGeom prst="rect">
            <a:avLst/>
          </a:prstGeom>
        </p:spPr>
        <p:txBody>
          <a:bodyPr/>
          <a:lstStyle/>
          <a:p>
            <a:pPr marL="333573" indent="-333573" defTabSz="877822">
              <a:lnSpc>
                <a:spcPct val="80000"/>
              </a:lnSpc>
              <a:spcBef>
                <a:spcPts val="1700"/>
              </a:spcBef>
              <a:defRPr sz="2000"/>
            </a:pPr>
            <a:r>
              <a:t>William Miller was a farmer and the leader of the Millerite movement during the first part of the 1800s.</a:t>
            </a:r>
            <a:endParaRPr sz="1400"/>
          </a:p>
          <a:p>
            <a:pPr marL="333573" indent="-333573" defTabSz="877822">
              <a:lnSpc>
                <a:spcPct val="80000"/>
              </a:lnSpc>
              <a:spcBef>
                <a:spcPts val="1700"/>
              </a:spcBef>
              <a:defRPr sz="2000"/>
            </a:pPr>
            <a:r>
              <a:t>God called him to leave his farm. At the beginning he was scared but he began to tell the people the mysteries of the kingdom of God through Bible prophecy. William Miller and those who joined with him proclaimed the second advent of Christ.</a:t>
            </a:r>
          </a:p>
        </p:txBody>
      </p:sp>
      <p:grpSp>
        <p:nvGrpSpPr>
          <p:cNvPr id="210" name="Picture 2"/>
          <p:cNvGrpSpPr/>
          <p:nvPr/>
        </p:nvGrpSpPr>
        <p:grpSpPr>
          <a:xfrm>
            <a:off x="6172199" y="1825625"/>
            <a:ext cx="4951417" cy="4187954"/>
            <a:chOff x="0" y="0"/>
            <a:chExt cx="4951415" cy="4187953"/>
          </a:xfrm>
        </p:grpSpPr>
        <p:sp>
          <p:nvSpPr>
            <p:cNvPr id="208" name="Rectangle"/>
            <p:cNvSpPr/>
            <p:nvPr/>
          </p:nvSpPr>
          <p:spPr>
            <a:xfrm>
              <a:off x="-1" y="0"/>
              <a:ext cx="4951417" cy="4187954"/>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chemeClr val="accent4"/>
                  </a:solidFill>
                </a:defRPr>
              </a:pPr>
            </a:p>
          </p:txBody>
        </p:sp>
        <p:pic>
          <p:nvPicPr>
            <p:cNvPr id="209" name="image5.jpeg" descr="image5.jpeg"/>
            <p:cNvPicPr>
              <a:picLocks noChangeAspect="1"/>
            </p:cNvPicPr>
            <p:nvPr/>
          </p:nvPicPr>
          <p:blipFill>
            <a:blip r:embed="rId2">
              <a:extLst/>
            </a:blip>
            <a:srcRect l="93" t="0" r="12425" b="2"/>
            <a:stretch>
              <a:fillRect/>
            </a:stretch>
          </p:blipFill>
          <p:spPr>
            <a:xfrm>
              <a:off x="-1" y="0"/>
              <a:ext cx="4951416" cy="4187954"/>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Footer Placeholder 4"/>
          <p:cNvSpPr txBox="1"/>
          <p:nvPr/>
        </p:nvSpPr>
        <p:spPr>
          <a:xfrm>
            <a:off x="121918" y="6078824"/>
            <a:ext cx="5852164"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chemeClr val="accent4"/>
                </a:solidFill>
              </a:defRPr>
            </a:lvl1pPr>
          </a:lstStyle>
          <a:p>
            <a:pPr/>
            <a:r>
              <a:t>1T 264 – Ch. 55</a:t>
            </a:r>
          </a:p>
        </p:txBody>
      </p:sp>
      <p:sp>
        <p:nvSpPr>
          <p:cNvPr id="348" name="Content Placeholder 2"/>
          <p:cNvSpPr txBox="1"/>
          <p:nvPr>
            <p:ph type="body" sz="half" idx="1"/>
          </p:nvPr>
        </p:nvSpPr>
        <p:spPr>
          <a:xfrm>
            <a:off x="76200" y="810705"/>
            <a:ext cx="5943600" cy="5202872"/>
          </a:xfrm>
          <a:prstGeom prst="rect">
            <a:avLst/>
          </a:prstGeom>
        </p:spPr>
        <p:txBody>
          <a:bodyPr/>
          <a:lstStyle/>
          <a:p>
            <a:pPr marL="0" indent="0" defTabSz="859536">
              <a:lnSpc>
                <a:spcPct val="80000"/>
              </a:lnSpc>
              <a:spcBef>
                <a:spcPts val="1600"/>
              </a:spcBef>
              <a:buSzTx/>
              <a:buNone/>
              <a:defRPr b="1" sz="2500"/>
            </a:pPr>
            <a:r>
              <a:t>1861</a:t>
            </a:r>
            <a:endParaRPr sz="2000"/>
          </a:p>
          <a:p>
            <a:pPr marL="326622" indent="-326622" defTabSz="859536">
              <a:lnSpc>
                <a:spcPct val="80000"/>
              </a:lnSpc>
              <a:spcBef>
                <a:spcPts val="1600"/>
              </a:spcBef>
              <a:defRPr sz="2000"/>
            </a:pPr>
            <a:r>
              <a:t>We mark 1861 as the close of probation in the external line because this was when the judgement of God began (the Civil War).</a:t>
            </a:r>
          </a:p>
          <a:p>
            <a:pPr marL="326622" indent="-326622" defTabSz="859536">
              <a:lnSpc>
                <a:spcPct val="80000"/>
              </a:lnSpc>
              <a:spcBef>
                <a:spcPts val="1600"/>
              </a:spcBef>
              <a:defRPr sz="2000"/>
            </a:pPr>
            <a:r>
              <a:t>This was the beginning of the Civil war and Sister White compared this period to the 7 last plagues </a:t>
            </a:r>
            <a:r>
              <a:rPr sz="600"/>
              <a:t>(1).</a:t>
            </a:r>
          </a:p>
          <a:p>
            <a:pPr marL="326622" indent="-326622" defTabSz="859536">
              <a:lnSpc>
                <a:spcPct val="80000"/>
              </a:lnSpc>
              <a:spcBef>
                <a:spcPts val="1600"/>
              </a:spcBef>
              <a:defRPr sz="2000"/>
            </a:pPr>
            <a:r>
              <a:t>Slavery had not been abolished and this displeased God. As a result the civil war broke out. And this war is considered the deadliest of all the American wars till this day.</a:t>
            </a:r>
          </a:p>
          <a:p>
            <a:pPr marL="326622" indent="-326622" defTabSz="859536">
              <a:lnSpc>
                <a:spcPct val="80000"/>
              </a:lnSpc>
              <a:spcBef>
                <a:spcPts val="1600"/>
              </a:spcBef>
              <a:defRPr sz="2000"/>
            </a:pPr>
            <a:r>
              <a:t>God would not appease his furry until the slaves were freed and considered as humans.</a:t>
            </a:r>
          </a:p>
        </p:txBody>
      </p:sp>
      <p:pic>
        <p:nvPicPr>
          <p:cNvPr id="349" name="Picture 2" descr="Picture 2"/>
          <p:cNvPicPr>
            <a:picLocks noChangeAspect="1"/>
          </p:cNvPicPr>
          <p:nvPr/>
        </p:nvPicPr>
        <p:blipFill>
          <a:blip r:embed="rId2">
            <a:extLst/>
          </a:blip>
          <a:stretch>
            <a:fillRect/>
          </a:stretch>
        </p:blipFill>
        <p:spPr>
          <a:xfrm>
            <a:off x="6172201" y="1282045"/>
            <a:ext cx="5743281" cy="4841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Footer Placeholder 4"/>
          <p:cNvSpPr txBox="1"/>
          <p:nvPr/>
        </p:nvSpPr>
        <p:spPr>
          <a:xfrm>
            <a:off x="143112" y="5945669"/>
            <a:ext cx="5852164" cy="546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100">
                <a:solidFill>
                  <a:schemeClr val="accent4"/>
                </a:solidFill>
              </a:defRPr>
            </a:pPr>
            <a:r>
              <a:t>Pic from : </a:t>
            </a:r>
            <a:r>
              <a:rPr u="sng">
                <a:solidFill>
                  <a:srgbClr val="0000FF"/>
                </a:solidFill>
                <a:uFill>
                  <a:solidFill>
                    <a:srgbClr val="0000FF"/>
                  </a:solidFill>
                </a:uFill>
                <a:hlinkClick r:id="rId2" invalidUrl="" action="" tgtFrame="" tooltip="" history="1" highlightClick="0" endSnd="0"/>
              </a:rPr>
              <a:t>http://www.loc.gov/exhibits/odyssey/archive/05/0509001r.jpg</a:t>
            </a:r>
            <a:r>
              <a:t>; </a:t>
            </a:r>
            <a:r>
              <a:rPr u="sng">
                <a:solidFill>
                  <a:srgbClr val="0000FF"/>
                </a:solidFill>
                <a:uFill>
                  <a:solidFill>
                    <a:srgbClr val="0000FF"/>
                  </a:solidFill>
                </a:uFill>
                <a:hlinkClick r:id="rId3" invalidUrl="" action="" tgtFrame="" tooltip="" history="1" highlightClick="0" endSnd="0"/>
              </a:rPr>
              <a:t>https://en.wikipedia.org/wiki/American_Civil_War</a:t>
            </a:r>
          </a:p>
        </p:txBody>
      </p:sp>
      <p:sp>
        <p:nvSpPr>
          <p:cNvPr id="352" name="Content Placeholder 2"/>
          <p:cNvSpPr txBox="1"/>
          <p:nvPr>
            <p:ph type="body" sz="half" idx="1"/>
          </p:nvPr>
        </p:nvSpPr>
        <p:spPr>
          <a:xfrm>
            <a:off x="76200" y="952106"/>
            <a:ext cx="5943600" cy="5061473"/>
          </a:xfrm>
          <a:prstGeom prst="rect">
            <a:avLst/>
          </a:prstGeom>
        </p:spPr>
        <p:txBody>
          <a:bodyPr/>
          <a:lstStyle/>
          <a:p>
            <a:pPr marL="0" indent="0" defTabSz="860266">
              <a:lnSpc>
                <a:spcPct val="72000"/>
              </a:lnSpc>
              <a:spcBef>
                <a:spcPts val="1600"/>
              </a:spcBef>
              <a:buSzTx/>
              <a:buNone/>
              <a:defRPr b="1" sz="2548"/>
            </a:pPr>
            <a:r>
              <a:t>1863</a:t>
            </a:r>
            <a:endParaRPr sz="1372"/>
          </a:p>
          <a:p>
            <a:pPr marL="326901" indent="-326901" defTabSz="860266">
              <a:lnSpc>
                <a:spcPct val="72000"/>
              </a:lnSpc>
              <a:spcBef>
                <a:spcPts val="1600"/>
              </a:spcBef>
              <a:defRPr sz="2744"/>
            </a:pPr>
            <a:r>
              <a:t>1863 is the second advent in the external line. It was also the middle-point of the civil war.</a:t>
            </a:r>
            <a:endParaRPr sz="1372"/>
          </a:p>
          <a:p>
            <a:pPr marL="326901" indent="-326901" defTabSz="860266">
              <a:lnSpc>
                <a:spcPct val="72000"/>
              </a:lnSpc>
              <a:spcBef>
                <a:spcPts val="1600"/>
              </a:spcBef>
              <a:defRPr sz="2744"/>
            </a:pPr>
            <a:r>
              <a:t>President Lincoln issued the Emancipation Proclamation on January 1, 1863, which proclaimed the freedom of slaves.</a:t>
            </a:r>
            <a:endParaRPr sz="1372"/>
          </a:p>
          <a:p>
            <a:pPr marL="326901" indent="-326901" defTabSz="860266">
              <a:lnSpc>
                <a:spcPct val="72000"/>
              </a:lnSpc>
              <a:spcBef>
                <a:spcPts val="1600"/>
              </a:spcBef>
              <a:defRPr sz="2744"/>
            </a:pPr>
            <a:r>
              <a:t>However, Jesus did not come back and slavery continued in the southern states until they lost the war 2 years later.</a:t>
            </a:r>
          </a:p>
        </p:txBody>
      </p:sp>
      <p:pic>
        <p:nvPicPr>
          <p:cNvPr id="353" name="Picture 2" descr="Picture 2"/>
          <p:cNvPicPr>
            <a:picLocks noChangeAspect="1"/>
          </p:cNvPicPr>
          <p:nvPr/>
        </p:nvPicPr>
        <p:blipFill>
          <a:blip r:embed="rId4">
            <a:extLst/>
          </a:blip>
          <a:stretch>
            <a:fillRect/>
          </a:stretch>
        </p:blipFill>
        <p:spPr>
          <a:xfrm>
            <a:off x="6172200" y="1319752"/>
            <a:ext cx="5762625" cy="43174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xfrm>
            <a:off x="1065211" y="304800"/>
            <a:ext cx="10058404" cy="1219200"/>
          </a:xfrm>
          <a:prstGeom prst="rect">
            <a:avLst/>
          </a:prstGeom>
        </p:spPr>
        <p:txBody>
          <a:bodyPr/>
          <a:lstStyle>
            <a:lvl1pPr algn="ctr"/>
          </a:lstStyle>
          <a:p>
            <a:pPr/>
            <a:r>
              <a:t>The External Line looks like this : </a:t>
            </a:r>
          </a:p>
        </p:txBody>
      </p:sp>
      <p:sp>
        <p:nvSpPr>
          <p:cNvPr id="356" name="Content Placeholder 2"/>
          <p:cNvSpPr txBox="1"/>
          <p:nvPr>
            <p:ph type="body" idx="1"/>
          </p:nvPr>
        </p:nvSpPr>
        <p:spPr>
          <a:xfrm>
            <a:off x="537327" y="1752600"/>
            <a:ext cx="10586288" cy="4229100"/>
          </a:xfrm>
          <a:prstGeom prst="rect">
            <a:avLst/>
          </a:prstGeom>
        </p:spPr>
        <p:txBody>
          <a:bodyPr/>
          <a:lstStyle>
            <a:lvl1pPr marL="0" indent="0">
              <a:buSzTx/>
              <a:buNone/>
            </a:lvl1pPr>
          </a:lstStyle>
          <a:p>
            <a:pPr/>
            <a:r>
              <a:t> </a:t>
            </a:r>
          </a:p>
        </p:txBody>
      </p:sp>
      <p:sp>
        <p:nvSpPr>
          <p:cNvPr id="357" name="Straight Connector 5"/>
          <p:cNvSpPr/>
          <p:nvPr/>
        </p:nvSpPr>
        <p:spPr>
          <a:xfrm>
            <a:off x="1065211" y="4279769"/>
            <a:ext cx="9907591" cy="2"/>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58" name="Straight Connector 7"/>
          <p:cNvSpPr/>
          <p:nvPr/>
        </p:nvSpPr>
        <p:spPr>
          <a:xfrm>
            <a:off x="1065212"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59" name="Straight Connector 10"/>
          <p:cNvSpPr/>
          <p:nvPr/>
        </p:nvSpPr>
        <p:spPr>
          <a:xfrm>
            <a:off x="3546033"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60" name="Straight Connector 11"/>
          <p:cNvSpPr/>
          <p:nvPr/>
        </p:nvSpPr>
        <p:spPr>
          <a:xfrm>
            <a:off x="5795105" y="316544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61" name="Straight Connector 12"/>
          <p:cNvSpPr/>
          <p:nvPr/>
        </p:nvSpPr>
        <p:spPr>
          <a:xfrm>
            <a:off x="8158881"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62" name="Straight Connector 13"/>
          <p:cNvSpPr/>
          <p:nvPr/>
        </p:nvSpPr>
        <p:spPr>
          <a:xfrm>
            <a:off x="10950785" y="3176833"/>
            <a:ext cx="9429" cy="1102938"/>
          </a:xfrm>
          <a:prstGeom prst="line">
            <a:avLst/>
          </a:prstGeom>
          <a:ln w="38100">
            <a:solidFill>
              <a:schemeClr val="accent4"/>
            </a:solidFill>
            <a:miter/>
          </a:ln>
        </p:spPr>
        <p:txBody>
          <a:bodyPr lIns="45718" tIns="45718" rIns="45718" bIns="45718"/>
          <a:lstStyle/>
          <a:p>
            <a:pPr>
              <a:defRPr>
                <a:solidFill>
                  <a:schemeClr val="accent4"/>
                </a:solidFill>
              </a:defRPr>
            </a:pPr>
          </a:p>
        </p:txBody>
      </p:sp>
      <p:sp>
        <p:nvSpPr>
          <p:cNvPr id="363" name="TextBox 14"/>
          <p:cNvSpPr txBox="1"/>
          <p:nvPr/>
        </p:nvSpPr>
        <p:spPr>
          <a:xfrm>
            <a:off x="751540" y="2822038"/>
            <a:ext cx="851241"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4"/>
                </a:solidFill>
              </a:defRPr>
            </a:lvl1pPr>
          </a:lstStyle>
          <a:p>
            <a:pPr/>
            <a:r>
              <a:t>1798</a:t>
            </a:r>
          </a:p>
        </p:txBody>
      </p:sp>
      <p:sp>
        <p:nvSpPr>
          <p:cNvPr id="364" name="TextBox 15"/>
          <p:cNvSpPr txBox="1"/>
          <p:nvPr/>
        </p:nvSpPr>
        <p:spPr>
          <a:xfrm>
            <a:off x="3086630" y="2555956"/>
            <a:ext cx="1015442" cy="824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Aug.11,</a:t>
            </a:r>
          </a:p>
          <a:p>
            <a:pPr algn="ctr">
              <a:defRPr>
                <a:solidFill>
                  <a:schemeClr val="accent4"/>
                </a:solidFill>
              </a:defRPr>
            </a:pPr>
            <a:r>
              <a:t>1840</a:t>
            </a:r>
          </a:p>
        </p:txBody>
      </p:sp>
      <p:sp>
        <p:nvSpPr>
          <p:cNvPr id="365" name="TextBox 16"/>
          <p:cNvSpPr txBox="1"/>
          <p:nvPr/>
        </p:nvSpPr>
        <p:spPr>
          <a:xfrm>
            <a:off x="5135424" y="2613679"/>
            <a:ext cx="1282496"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chemeClr val="accent4"/>
                </a:solidFill>
              </a:defRPr>
            </a:lvl1pPr>
          </a:lstStyle>
          <a:p>
            <a:pPr/>
            <a:r>
              <a:t>1850</a:t>
            </a:r>
          </a:p>
        </p:txBody>
      </p:sp>
      <p:sp>
        <p:nvSpPr>
          <p:cNvPr id="366" name="TextBox 17"/>
          <p:cNvSpPr txBox="1"/>
          <p:nvPr/>
        </p:nvSpPr>
        <p:spPr>
          <a:xfrm>
            <a:off x="10525166" y="2693816"/>
            <a:ext cx="851241"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4"/>
                </a:solidFill>
              </a:defRPr>
            </a:lvl1pPr>
          </a:lstStyle>
          <a:p>
            <a:pPr/>
            <a:r>
              <a:t>1863</a:t>
            </a:r>
          </a:p>
        </p:txBody>
      </p:sp>
      <p:sp>
        <p:nvSpPr>
          <p:cNvPr id="367" name="TextBox 18"/>
          <p:cNvSpPr txBox="1"/>
          <p:nvPr/>
        </p:nvSpPr>
        <p:spPr>
          <a:xfrm>
            <a:off x="7601673" y="2594811"/>
            <a:ext cx="1133273" cy="4563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a:solidFill>
                  <a:schemeClr val="accent4"/>
                </a:solidFill>
              </a:defRPr>
            </a:lvl1pPr>
          </a:lstStyle>
          <a:p>
            <a:pPr/>
            <a:r>
              <a:t>1861</a:t>
            </a:r>
          </a:p>
        </p:txBody>
      </p:sp>
      <p:sp>
        <p:nvSpPr>
          <p:cNvPr id="368" name="TextBox 19"/>
          <p:cNvSpPr txBox="1"/>
          <p:nvPr/>
        </p:nvSpPr>
        <p:spPr>
          <a:xfrm>
            <a:off x="284532" y="4395586"/>
            <a:ext cx="1837913" cy="1192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TOE</a:t>
            </a:r>
          </a:p>
          <a:p>
            <a:pPr algn="ctr">
              <a:defRPr>
                <a:solidFill>
                  <a:schemeClr val="accent4"/>
                </a:solidFill>
              </a:defRPr>
            </a:pPr>
            <a:r>
              <a:t>Pope captive</a:t>
            </a:r>
          </a:p>
          <a:p>
            <a:pPr algn="ctr">
              <a:defRPr>
                <a:solidFill>
                  <a:schemeClr val="accent4"/>
                </a:solidFill>
              </a:defRPr>
            </a:pPr>
            <a:r>
              <a:t>Turkey/France </a:t>
            </a:r>
          </a:p>
        </p:txBody>
      </p:sp>
      <p:sp>
        <p:nvSpPr>
          <p:cNvPr id="369" name="TextBox 20"/>
          <p:cNvSpPr txBox="1"/>
          <p:nvPr/>
        </p:nvSpPr>
        <p:spPr>
          <a:xfrm>
            <a:off x="5235971" y="4317459"/>
            <a:ext cx="1181950" cy="15612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4"/>
                </a:solidFill>
              </a:defRPr>
            </a:pPr>
            <a:r>
              <a:t>“ SL”</a:t>
            </a:r>
          </a:p>
          <a:p>
            <a:pPr>
              <a:defRPr>
                <a:solidFill>
                  <a:schemeClr val="accent4"/>
                </a:solidFill>
              </a:defRPr>
            </a:pPr>
            <a:r>
              <a:t>Fugitive slave Act</a:t>
            </a:r>
          </a:p>
          <a:p>
            <a:pPr>
              <a:defRPr>
                <a:solidFill>
                  <a:schemeClr val="accent4"/>
                </a:solidFill>
              </a:defRPr>
            </a:pPr>
            <a:r>
              <a:t>1850 chart</a:t>
            </a:r>
          </a:p>
        </p:txBody>
      </p:sp>
      <p:sp>
        <p:nvSpPr>
          <p:cNvPr id="370" name="TextBox 22"/>
          <p:cNvSpPr txBox="1"/>
          <p:nvPr/>
        </p:nvSpPr>
        <p:spPr>
          <a:xfrm>
            <a:off x="7372512" y="4332286"/>
            <a:ext cx="1572737" cy="1192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COP</a:t>
            </a:r>
          </a:p>
          <a:p>
            <a:pPr algn="ctr">
              <a:defRPr>
                <a:solidFill>
                  <a:schemeClr val="accent4"/>
                </a:solidFill>
              </a:defRPr>
            </a:pPr>
            <a:r>
              <a:t>Beginning of Civil war</a:t>
            </a:r>
          </a:p>
        </p:txBody>
      </p:sp>
      <p:sp>
        <p:nvSpPr>
          <p:cNvPr id="371" name="TextBox 23"/>
          <p:cNvSpPr txBox="1"/>
          <p:nvPr/>
        </p:nvSpPr>
        <p:spPr>
          <a:xfrm>
            <a:off x="9812732" y="4317459"/>
            <a:ext cx="2004426" cy="15612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a:solidFill>
                  <a:schemeClr val="accent4"/>
                </a:solidFill>
              </a:defRPr>
            </a:pPr>
            <a:r>
              <a:t>2</a:t>
            </a:r>
            <a:r>
              <a:rPr baseline="30000"/>
              <a:t>nd</a:t>
            </a:r>
            <a:r>
              <a:t> Advent</a:t>
            </a:r>
          </a:p>
          <a:p>
            <a:pPr algn="ctr">
              <a:defRPr>
                <a:solidFill>
                  <a:schemeClr val="accent4"/>
                </a:solidFill>
              </a:defRPr>
            </a:pPr>
            <a:r>
              <a:t>Middle of Civil war.</a:t>
            </a:r>
          </a:p>
          <a:p>
            <a:pPr algn="ctr">
              <a:defRPr>
                <a:solidFill>
                  <a:schemeClr val="accent4"/>
                </a:solidFill>
              </a:defRPr>
            </a:pPr>
            <a:r>
              <a:t>Emmancipation proclamation</a:t>
            </a:r>
          </a:p>
        </p:txBody>
      </p:sp>
      <p:sp>
        <p:nvSpPr>
          <p:cNvPr id="372" name="TextBox 24"/>
          <p:cNvSpPr txBox="1"/>
          <p:nvPr/>
        </p:nvSpPr>
        <p:spPr>
          <a:xfrm>
            <a:off x="3223319" y="4317459"/>
            <a:ext cx="1181950" cy="11929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4"/>
                </a:solidFill>
              </a:defRPr>
            </a:pPr>
            <a:r>
              <a:t>Fall of Ottoman </a:t>
            </a:r>
          </a:p>
          <a:p>
            <a:pPr>
              <a:defRPr>
                <a:solidFill>
                  <a:schemeClr val="accent4"/>
                </a:solidFill>
              </a:defRPr>
            </a:pPr>
            <a:r>
              <a:t>Empire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Title 1"/>
          <p:cNvSpPr txBox="1"/>
          <p:nvPr>
            <p:ph type="title"/>
          </p:nvPr>
        </p:nvSpPr>
        <p:spPr>
          <a:xfrm>
            <a:off x="1065211" y="304800"/>
            <a:ext cx="10058404" cy="1219200"/>
          </a:xfrm>
          <a:prstGeom prst="rect">
            <a:avLst/>
          </a:prstGeom>
        </p:spPr>
        <p:txBody>
          <a:bodyPr/>
          <a:lstStyle/>
          <a:p>
            <a:pPr/>
            <a:r>
              <a:t>Conclusion</a:t>
            </a:r>
          </a:p>
        </p:txBody>
      </p:sp>
      <p:sp>
        <p:nvSpPr>
          <p:cNvPr id="375" name="Content Placeholder 2"/>
          <p:cNvSpPr txBox="1"/>
          <p:nvPr>
            <p:ph type="body" idx="1"/>
          </p:nvPr>
        </p:nvSpPr>
        <p:spPr>
          <a:xfrm>
            <a:off x="1065213" y="1752600"/>
            <a:ext cx="10058401" cy="4229100"/>
          </a:xfrm>
          <a:prstGeom prst="rect">
            <a:avLst/>
          </a:prstGeom>
        </p:spPr>
        <p:txBody>
          <a:bodyPr/>
          <a:lstStyle/>
          <a:p>
            <a:pPr>
              <a:defRPr sz="2200"/>
            </a:pPr>
            <a:r>
              <a:t>Although Christ did not come in that time the history of the Millerites is powerful. </a:t>
            </a:r>
          </a:p>
          <a:p>
            <a:pPr>
              <a:defRPr sz="2200"/>
            </a:pPr>
            <a:r>
              <a:t>We are still learning a lot from them</a:t>
            </a:r>
          </a:p>
          <a:p>
            <a:pPr>
              <a:defRPr sz="2200"/>
            </a:pPr>
            <a:r>
              <a:t>From their lines, you learn about, equality, race, gender, civil war, Islam, and how to interpret the Bible.</a:t>
            </a:r>
          </a:p>
          <a:p>
            <a:pPr>
              <a:defRPr sz="2200"/>
            </a:pPr>
            <a:r>
              <a:t>If you know it well, Adventists, especially the Levites, will see how God’s work is in perfect order and in harmony with our message.</a:t>
            </a:r>
          </a:p>
          <a:p>
            <a:pPr>
              <a:defRPr sz="2200"/>
            </a:pPr>
            <a:r>
              <a:t>By comparing and contrasting this history with ours, they will become convicted.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itle 1"/>
          <p:cNvSpPr txBox="1"/>
          <p:nvPr>
            <p:ph type="title"/>
          </p:nvPr>
        </p:nvSpPr>
        <p:spPr>
          <a:xfrm>
            <a:off x="3110845" y="2630078"/>
            <a:ext cx="8012770" cy="1027524"/>
          </a:xfrm>
          <a:prstGeom prst="rect">
            <a:avLst/>
          </a:prstGeom>
        </p:spPr>
        <p:txBody>
          <a:bodyPr/>
          <a:lstStyle/>
          <a:p>
            <a:pPr/>
            <a:r>
              <a:t>Thank You and God bless!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2"/>
          <p:cNvSpPr txBox="1"/>
          <p:nvPr>
            <p:ph type="title"/>
          </p:nvPr>
        </p:nvSpPr>
        <p:spPr>
          <a:xfrm>
            <a:off x="603315" y="304800"/>
            <a:ext cx="10520299" cy="1219200"/>
          </a:xfrm>
          <a:prstGeom prst="rect">
            <a:avLst/>
          </a:prstGeom>
        </p:spPr>
        <p:txBody>
          <a:bodyPr/>
          <a:lstStyle>
            <a:lvl1pPr algn="ctr"/>
          </a:lstStyle>
          <a:p>
            <a:pPr/>
            <a:r>
              <a:t>Why Do We Look At The Millerites’ History?</a:t>
            </a:r>
          </a:p>
        </p:txBody>
      </p:sp>
      <p:sp>
        <p:nvSpPr>
          <p:cNvPr id="213" name="Content Placeholder 13"/>
          <p:cNvSpPr txBox="1"/>
          <p:nvPr>
            <p:ph type="body" idx="1"/>
          </p:nvPr>
        </p:nvSpPr>
        <p:spPr>
          <a:xfrm>
            <a:off x="603314" y="1524000"/>
            <a:ext cx="11151913" cy="4801386"/>
          </a:xfrm>
          <a:prstGeom prst="rect">
            <a:avLst/>
          </a:prstGeom>
        </p:spPr>
        <p:txBody>
          <a:bodyPr/>
          <a:lstStyle/>
          <a:p>
            <a:pPr>
              <a:defRPr sz="2800"/>
            </a:pPr>
            <a:r>
              <a:t>Millerite history closely resembles our history. Theirs is the </a:t>
            </a:r>
            <a:r>
              <a:rPr b="1"/>
              <a:t>Alpha</a:t>
            </a:r>
            <a:r>
              <a:t> history of Adventism. We are in the </a:t>
            </a:r>
            <a:r>
              <a:rPr b="1"/>
              <a:t>Omega</a:t>
            </a:r>
            <a:r>
              <a:t> history.</a:t>
            </a:r>
            <a:endParaRPr sz="1600"/>
          </a:p>
          <a:p>
            <a:pPr>
              <a:defRPr sz="2800"/>
            </a:pPr>
            <a:r>
              <a:t>By studying their history we can see </a:t>
            </a:r>
            <a:r>
              <a:rPr b="1"/>
              <a:t>parallels or similitudes </a:t>
            </a:r>
            <a:r>
              <a:t>with ours which allow us to better understand ours history. </a:t>
            </a:r>
            <a:endParaRPr sz="1600"/>
          </a:p>
          <a:p>
            <a:pPr>
              <a:defRPr sz="2800"/>
            </a:pPr>
            <a:r>
              <a:t>It will also allow us to explain to the Levites what we believe and why the message in our movement is powerful and true.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le 1"/>
          <p:cNvSpPr txBox="1"/>
          <p:nvPr>
            <p:ph type="title"/>
          </p:nvPr>
        </p:nvSpPr>
        <p:spPr>
          <a:xfrm>
            <a:off x="1065211" y="241189"/>
            <a:ext cx="10058404" cy="1219203"/>
          </a:xfrm>
          <a:prstGeom prst="rect">
            <a:avLst/>
          </a:prstGeom>
        </p:spPr>
        <p:txBody>
          <a:bodyPr/>
          <a:lstStyle>
            <a:lvl1pPr algn="ctr"/>
          </a:lstStyle>
          <a:p>
            <a:pPr/>
            <a:r>
              <a:t>How Do the Millerites Lines Work?</a:t>
            </a:r>
          </a:p>
        </p:txBody>
      </p:sp>
      <p:sp>
        <p:nvSpPr>
          <p:cNvPr id="216" name="Content Placeholder 2"/>
          <p:cNvSpPr txBox="1"/>
          <p:nvPr>
            <p:ph type="body" sz="half" idx="1"/>
          </p:nvPr>
        </p:nvSpPr>
        <p:spPr>
          <a:xfrm>
            <a:off x="1065212" y="1752600"/>
            <a:ext cx="5241321" cy="4229100"/>
          </a:xfrm>
          <a:prstGeom prst="rect">
            <a:avLst/>
          </a:prstGeom>
        </p:spPr>
        <p:txBody>
          <a:bodyPr/>
          <a:lstStyle/>
          <a:p>
            <a:pPr>
              <a:lnSpc>
                <a:spcPct val="80000"/>
              </a:lnSpc>
              <a:defRPr sz="2800"/>
            </a:pPr>
            <a:r>
              <a:t>There are two main lines for the history of the Millerites. An </a:t>
            </a:r>
            <a:r>
              <a:rPr b="1"/>
              <a:t>internal</a:t>
            </a:r>
            <a:r>
              <a:t> line and an </a:t>
            </a:r>
            <a:r>
              <a:rPr b="1"/>
              <a:t>external</a:t>
            </a:r>
            <a:r>
              <a:t> line.</a:t>
            </a:r>
            <a:endParaRPr sz="2000"/>
          </a:p>
          <a:p>
            <a:pPr>
              <a:lnSpc>
                <a:spcPct val="80000"/>
              </a:lnSpc>
              <a:defRPr sz="2800"/>
            </a:pPr>
            <a:r>
              <a:t>Each reform line has 5 primary waymarks. And in between you have 4 dispensations.</a:t>
            </a:r>
          </a:p>
        </p:txBody>
      </p:sp>
      <p:sp>
        <p:nvSpPr>
          <p:cNvPr id="217" name="Straight Connector 6"/>
          <p:cNvSpPr/>
          <p:nvPr/>
        </p:nvSpPr>
        <p:spPr>
          <a:xfrm>
            <a:off x="6806151" y="2960016"/>
            <a:ext cx="4741685" cy="2"/>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18" name="Straight Connector 8"/>
          <p:cNvSpPr/>
          <p:nvPr/>
        </p:nvSpPr>
        <p:spPr>
          <a:xfrm>
            <a:off x="6840324"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19" name="Straight Connector 10"/>
          <p:cNvSpPr/>
          <p:nvPr/>
        </p:nvSpPr>
        <p:spPr>
          <a:xfrm>
            <a:off x="8052847"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20" name="Straight Connector 11"/>
          <p:cNvSpPr/>
          <p:nvPr/>
        </p:nvSpPr>
        <p:spPr>
          <a:xfrm>
            <a:off x="9354532" y="2281285"/>
            <a:ext cx="2" cy="678731"/>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21" name="Straight Connector 12"/>
          <p:cNvSpPr/>
          <p:nvPr/>
        </p:nvSpPr>
        <p:spPr>
          <a:xfrm>
            <a:off x="10440185" y="2281285"/>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22" name="Straight Connector 13"/>
          <p:cNvSpPr/>
          <p:nvPr/>
        </p:nvSpPr>
        <p:spPr>
          <a:xfrm>
            <a:off x="11547833" y="2281285"/>
            <a:ext cx="2" cy="689729"/>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23" name="TextBox 14"/>
          <p:cNvSpPr txBox="1"/>
          <p:nvPr/>
        </p:nvSpPr>
        <p:spPr>
          <a:xfrm>
            <a:off x="6535483" y="1923415"/>
            <a:ext cx="60968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1798</a:t>
            </a:r>
          </a:p>
        </p:txBody>
      </p:sp>
      <p:sp>
        <p:nvSpPr>
          <p:cNvPr id="224" name="TextBox 20"/>
          <p:cNvSpPr txBox="1"/>
          <p:nvPr/>
        </p:nvSpPr>
        <p:spPr>
          <a:xfrm>
            <a:off x="11215989" y="1849592"/>
            <a:ext cx="60968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1863</a:t>
            </a:r>
          </a:p>
        </p:txBody>
      </p:sp>
      <p:sp>
        <p:nvSpPr>
          <p:cNvPr id="225" name="TextBox 21"/>
          <p:cNvSpPr txBox="1"/>
          <p:nvPr/>
        </p:nvSpPr>
        <p:spPr>
          <a:xfrm>
            <a:off x="10135344" y="1859807"/>
            <a:ext cx="712481"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Oct. 22, 1844  </a:t>
            </a:r>
          </a:p>
        </p:txBody>
      </p:sp>
      <p:sp>
        <p:nvSpPr>
          <p:cNvPr id="226" name="TextBox 22"/>
          <p:cNvSpPr txBox="1"/>
          <p:nvPr/>
        </p:nvSpPr>
        <p:spPr>
          <a:xfrm>
            <a:off x="8946881" y="1851531"/>
            <a:ext cx="712492" cy="546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July 21, 1844</a:t>
            </a:r>
          </a:p>
        </p:txBody>
      </p:sp>
      <p:sp>
        <p:nvSpPr>
          <p:cNvPr id="227" name="TextBox 23"/>
          <p:cNvSpPr txBox="1"/>
          <p:nvPr/>
        </p:nvSpPr>
        <p:spPr>
          <a:xfrm>
            <a:off x="7643132" y="1859807"/>
            <a:ext cx="712492"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1100">
                <a:solidFill>
                  <a:schemeClr val="accent4"/>
                </a:solidFill>
              </a:defRPr>
            </a:pPr>
            <a:r>
              <a:t>Ap. 19,</a:t>
            </a:r>
          </a:p>
          <a:p>
            <a:pPr algn="ctr">
              <a:defRPr b="1" sz="1100">
                <a:solidFill>
                  <a:schemeClr val="accent4"/>
                </a:solidFill>
              </a:defRPr>
            </a:pPr>
            <a:r>
              <a:t>1844</a:t>
            </a:r>
          </a:p>
        </p:txBody>
      </p:sp>
      <p:sp>
        <p:nvSpPr>
          <p:cNvPr id="228" name="Straight Connector 26"/>
          <p:cNvSpPr/>
          <p:nvPr/>
        </p:nvSpPr>
        <p:spPr>
          <a:xfrm>
            <a:off x="6932286" y="4488729"/>
            <a:ext cx="4741685" cy="2"/>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29" name="Straight Connector 27"/>
          <p:cNvSpPr/>
          <p:nvPr/>
        </p:nvSpPr>
        <p:spPr>
          <a:xfrm>
            <a:off x="6932286" y="3800573"/>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30" name="Straight Connector 28"/>
          <p:cNvSpPr/>
          <p:nvPr/>
        </p:nvSpPr>
        <p:spPr>
          <a:xfrm>
            <a:off x="8052847" y="3800573"/>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31" name="Straight Connector 29"/>
          <p:cNvSpPr/>
          <p:nvPr/>
        </p:nvSpPr>
        <p:spPr>
          <a:xfrm>
            <a:off x="9354532" y="3800573"/>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32" name="Straight Connector 30"/>
          <p:cNvSpPr/>
          <p:nvPr/>
        </p:nvSpPr>
        <p:spPr>
          <a:xfrm>
            <a:off x="10491582" y="3800573"/>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33" name="Straight Connector 31"/>
          <p:cNvSpPr/>
          <p:nvPr/>
        </p:nvSpPr>
        <p:spPr>
          <a:xfrm>
            <a:off x="11673968" y="3800573"/>
            <a:ext cx="2" cy="688158"/>
          </a:xfrm>
          <a:prstGeom prst="line">
            <a:avLst/>
          </a:prstGeom>
          <a:ln w="19050">
            <a:solidFill>
              <a:schemeClr val="accent4"/>
            </a:solidFill>
            <a:miter/>
          </a:ln>
        </p:spPr>
        <p:txBody>
          <a:bodyPr lIns="45718" tIns="45718" rIns="45718" bIns="45718"/>
          <a:lstStyle/>
          <a:p>
            <a:pPr>
              <a:defRPr>
                <a:solidFill>
                  <a:schemeClr val="accent4"/>
                </a:solidFill>
              </a:defRPr>
            </a:pPr>
          </a:p>
        </p:txBody>
      </p:sp>
      <p:sp>
        <p:nvSpPr>
          <p:cNvPr id="234" name="TextBox 32"/>
          <p:cNvSpPr txBox="1"/>
          <p:nvPr/>
        </p:nvSpPr>
        <p:spPr>
          <a:xfrm>
            <a:off x="6647130" y="3428999"/>
            <a:ext cx="60968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1798</a:t>
            </a:r>
          </a:p>
        </p:txBody>
      </p:sp>
      <p:sp>
        <p:nvSpPr>
          <p:cNvPr id="235" name="TextBox 33"/>
          <p:cNvSpPr txBox="1"/>
          <p:nvPr/>
        </p:nvSpPr>
        <p:spPr>
          <a:xfrm>
            <a:off x="7696600" y="3413896"/>
            <a:ext cx="712492"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1100">
                <a:solidFill>
                  <a:schemeClr val="accent4"/>
                </a:solidFill>
              </a:defRPr>
            </a:pPr>
            <a:r>
              <a:t>Aug. 11,</a:t>
            </a:r>
          </a:p>
          <a:p>
            <a:pPr algn="ctr">
              <a:defRPr b="1" sz="1100">
                <a:solidFill>
                  <a:schemeClr val="accent4"/>
                </a:solidFill>
              </a:defRPr>
            </a:pPr>
            <a:r>
              <a:t>1840</a:t>
            </a:r>
          </a:p>
        </p:txBody>
      </p:sp>
      <p:sp>
        <p:nvSpPr>
          <p:cNvPr id="236" name="TextBox 34"/>
          <p:cNvSpPr txBox="1"/>
          <p:nvPr/>
        </p:nvSpPr>
        <p:spPr>
          <a:xfrm>
            <a:off x="11369127" y="3448240"/>
            <a:ext cx="609682"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1863</a:t>
            </a:r>
          </a:p>
        </p:txBody>
      </p:sp>
      <p:sp>
        <p:nvSpPr>
          <p:cNvPr id="237" name="TextBox 35"/>
          <p:cNvSpPr txBox="1"/>
          <p:nvPr/>
        </p:nvSpPr>
        <p:spPr>
          <a:xfrm>
            <a:off x="9059804" y="3462762"/>
            <a:ext cx="609682"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1850</a:t>
            </a:r>
          </a:p>
        </p:txBody>
      </p:sp>
      <p:sp>
        <p:nvSpPr>
          <p:cNvPr id="238" name="TextBox 36"/>
          <p:cNvSpPr txBox="1"/>
          <p:nvPr/>
        </p:nvSpPr>
        <p:spPr>
          <a:xfrm>
            <a:off x="10186743" y="3448240"/>
            <a:ext cx="609682"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chemeClr val="accent4"/>
                </a:solidFill>
              </a:defRPr>
            </a:lvl1pPr>
          </a:lstStyle>
          <a:p>
            <a:pPr/>
            <a:r>
              <a:t>1861</a:t>
            </a:r>
          </a:p>
        </p:txBody>
      </p:sp>
      <p:sp>
        <p:nvSpPr>
          <p:cNvPr id="239" name="TextBox 37"/>
          <p:cNvSpPr txBox="1"/>
          <p:nvPr/>
        </p:nvSpPr>
        <p:spPr>
          <a:xfrm rot="17889128">
            <a:off x="5943466" y="2567651"/>
            <a:ext cx="749938"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rgbClr val="FF0000"/>
                </a:solidFill>
              </a:defRPr>
            </a:lvl1pPr>
          </a:lstStyle>
          <a:p>
            <a:pPr/>
            <a:r>
              <a:t>Internal</a:t>
            </a:r>
          </a:p>
        </p:txBody>
      </p:sp>
      <p:sp>
        <p:nvSpPr>
          <p:cNvPr id="240" name="TextBox 38"/>
          <p:cNvSpPr txBox="1"/>
          <p:nvPr/>
        </p:nvSpPr>
        <p:spPr>
          <a:xfrm rot="17867298">
            <a:off x="6132376" y="3959518"/>
            <a:ext cx="749938" cy="3179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100">
                <a:solidFill>
                  <a:srgbClr val="FF0000"/>
                </a:solidFill>
              </a:defRPr>
            </a:lvl1pPr>
          </a:lstStyle>
          <a:p>
            <a:pPr/>
            <a:r>
              <a:t>External</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ooter Placeholder 4"/>
          <p:cNvSpPr txBox="1"/>
          <p:nvPr/>
        </p:nvSpPr>
        <p:spPr>
          <a:xfrm>
            <a:off x="45718" y="6200903"/>
            <a:ext cx="5852164" cy="2329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defTabSz="749808">
              <a:lnSpc>
                <a:spcPct val="90000"/>
              </a:lnSpc>
              <a:spcBef>
                <a:spcPts val="400"/>
              </a:spcBef>
              <a:defRPr sz="700">
                <a:solidFill>
                  <a:schemeClr val="accent4"/>
                </a:solidFill>
              </a:defRPr>
            </a:lvl1pPr>
          </a:lstStyle>
          <a:p>
            <a:pPr/>
            <a:r>
              <a:t>(1) PK 714.1; (2) EW 240.1</a:t>
            </a:r>
          </a:p>
        </p:txBody>
      </p:sp>
      <p:sp>
        <p:nvSpPr>
          <p:cNvPr id="243" name="Title 1"/>
          <p:cNvSpPr txBox="1"/>
          <p:nvPr>
            <p:ph type="title"/>
          </p:nvPr>
        </p:nvSpPr>
        <p:spPr>
          <a:xfrm>
            <a:off x="1065211" y="304800"/>
            <a:ext cx="10058404" cy="1219200"/>
          </a:xfrm>
          <a:prstGeom prst="rect">
            <a:avLst/>
          </a:prstGeom>
        </p:spPr>
        <p:txBody>
          <a:bodyPr/>
          <a:lstStyle>
            <a:lvl1pPr algn="ctr">
              <a:defRPr b="1"/>
            </a:lvl1pPr>
          </a:lstStyle>
          <a:p>
            <a:pPr/>
            <a:r>
              <a:t>The Internal Line </a:t>
            </a:r>
          </a:p>
        </p:txBody>
      </p:sp>
      <p:sp>
        <p:nvSpPr>
          <p:cNvPr id="244" name="Content Placeholder 2"/>
          <p:cNvSpPr txBox="1"/>
          <p:nvPr>
            <p:ph type="body" sz="half" idx="1"/>
          </p:nvPr>
        </p:nvSpPr>
        <p:spPr>
          <a:xfrm>
            <a:off x="311083" y="1659116"/>
            <a:ext cx="5708719" cy="4354462"/>
          </a:xfrm>
          <a:prstGeom prst="rect">
            <a:avLst/>
          </a:prstGeom>
        </p:spPr>
        <p:txBody>
          <a:bodyPr/>
          <a:lstStyle/>
          <a:p>
            <a:pPr marL="0" indent="0" defTabSz="868680">
              <a:lnSpc>
                <a:spcPct val="81000"/>
              </a:lnSpc>
              <a:spcBef>
                <a:spcPts val="1700"/>
              </a:spcBef>
              <a:buSzTx/>
              <a:buNone/>
              <a:defRPr b="1" sz="2600"/>
            </a:pPr>
            <a:r>
              <a:t>Darkness</a:t>
            </a:r>
          </a:p>
          <a:p>
            <a:pPr marL="330097" indent="-330097" defTabSz="868680">
              <a:lnSpc>
                <a:spcPct val="81000"/>
              </a:lnSpc>
              <a:spcBef>
                <a:spcPts val="1700"/>
              </a:spcBef>
              <a:defRPr sz="2800"/>
            </a:pPr>
            <a:r>
              <a:t>The Period of darkness is the </a:t>
            </a:r>
            <a:r>
              <a:rPr b="1"/>
              <a:t>1260</a:t>
            </a:r>
            <a:r>
              <a:t> years of persecution prior to the time of the end. It is also called the </a:t>
            </a:r>
            <a:r>
              <a:rPr b="1"/>
              <a:t>dark ages </a:t>
            </a:r>
            <a:r>
              <a:t>and runs from </a:t>
            </a:r>
            <a:r>
              <a:rPr b="1"/>
              <a:t>538 to 1798</a:t>
            </a:r>
            <a:r>
              <a:t>.</a:t>
            </a:r>
            <a:endParaRPr sz="1600"/>
          </a:p>
          <a:p>
            <a:pPr marL="330097" indent="-330097" defTabSz="868680">
              <a:lnSpc>
                <a:spcPct val="81000"/>
              </a:lnSpc>
              <a:spcBef>
                <a:spcPts val="1700"/>
              </a:spcBef>
              <a:defRPr sz="2800"/>
            </a:pPr>
            <a:r>
              <a:t>It was a period of darkness, error and superstition where the knowledge of God was almost suppressed.(1)</a:t>
            </a:r>
          </a:p>
        </p:txBody>
      </p:sp>
      <p:grpSp>
        <p:nvGrpSpPr>
          <p:cNvPr id="247" name="Picture 4"/>
          <p:cNvGrpSpPr/>
          <p:nvPr/>
        </p:nvGrpSpPr>
        <p:grpSpPr>
          <a:xfrm>
            <a:off x="6172198" y="1825625"/>
            <a:ext cx="4951418" cy="4187954"/>
            <a:chOff x="-1" y="0"/>
            <a:chExt cx="4951417" cy="4187953"/>
          </a:xfrm>
        </p:grpSpPr>
        <p:sp>
          <p:nvSpPr>
            <p:cNvPr id="245" name="Rectangle"/>
            <p:cNvSpPr/>
            <p:nvPr/>
          </p:nvSpPr>
          <p:spPr>
            <a:xfrm>
              <a:off x="-1" y="0"/>
              <a:ext cx="4951417" cy="4187954"/>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chemeClr val="accent4"/>
                  </a:solidFill>
                </a:defRPr>
              </a:pPr>
            </a:p>
          </p:txBody>
        </p:sp>
        <p:pic>
          <p:nvPicPr>
            <p:cNvPr id="246" name="image6.jpeg" descr="image6.jpeg"/>
            <p:cNvPicPr>
              <a:picLocks noChangeAspect="1"/>
            </p:cNvPicPr>
            <p:nvPr/>
          </p:nvPicPr>
          <p:blipFill>
            <a:blip r:embed="rId2">
              <a:extLst/>
            </a:blip>
            <a:srcRect l="11327" t="0" r="0" b="1"/>
            <a:stretch>
              <a:fillRect/>
            </a:stretch>
          </p:blipFill>
          <p:spPr>
            <a:xfrm>
              <a:off x="-2" y="0"/>
              <a:ext cx="4951418" cy="4187954"/>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Footer Placeholder 4"/>
          <p:cNvSpPr txBox="1"/>
          <p:nvPr/>
        </p:nvSpPr>
        <p:spPr>
          <a:xfrm>
            <a:off x="198118" y="5992804"/>
            <a:ext cx="5852164" cy="546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100">
                <a:solidFill>
                  <a:schemeClr val="accent4"/>
                </a:solidFill>
              </a:defRPr>
            </a:pPr>
            <a:r>
              <a:t>(1) GC 355.1 to 356.2; TM 115. 2-3 ; (2) pic from </a:t>
            </a:r>
            <a:r>
              <a:rPr u="sng">
                <a:solidFill>
                  <a:srgbClr val="0000FF"/>
                </a:solidFill>
                <a:uFill>
                  <a:solidFill>
                    <a:srgbClr val="0000FF"/>
                  </a:solidFill>
                </a:uFill>
                <a:hlinkClick r:id="rId2" invalidUrl="" action="" tgtFrame="" tooltip="" history="1" highlightClick="0" endSnd="0"/>
              </a:rPr>
              <a:t>https://www.sutori.com/item/1798-general-berthier-takes-the-pope-captive-sparking-renewed-interest-in-bi</a:t>
            </a:r>
          </a:p>
        </p:txBody>
      </p:sp>
      <p:sp>
        <p:nvSpPr>
          <p:cNvPr id="250" name="Content Placeholder 2"/>
          <p:cNvSpPr txBox="1"/>
          <p:nvPr>
            <p:ph type="body" sz="half" idx="1"/>
          </p:nvPr>
        </p:nvSpPr>
        <p:spPr>
          <a:xfrm>
            <a:off x="320511" y="886118"/>
            <a:ext cx="5699289" cy="5127461"/>
          </a:xfrm>
          <a:prstGeom prst="rect">
            <a:avLst/>
          </a:prstGeom>
        </p:spPr>
        <p:txBody>
          <a:bodyPr/>
          <a:lstStyle/>
          <a:p>
            <a:pPr marL="0" indent="0" defTabSz="868680">
              <a:lnSpc>
                <a:spcPct val="80000"/>
              </a:lnSpc>
              <a:spcBef>
                <a:spcPts val="1700"/>
              </a:spcBef>
              <a:buSzTx/>
              <a:buNone/>
              <a:defRPr b="1" sz="2600"/>
            </a:pPr>
            <a:r>
              <a:t>1798 - The Time Of the End</a:t>
            </a:r>
            <a:endParaRPr sz="1900"/>
          </a:p>
          <a:p>
            <a:pPr marL="330097" indent="-330097" defTabSz="868680">
              <a:lnSpc>
                <a:spcPct val="80000"/>
              </a:lnSpc>
              <a:spcBef>
                <a:spcPts val="1700"/>
              </a:spcBef>
              <a:defRPr sz="1900"/>
            </a:pPr>
            <a:r>
              <a:t>The Time of the end is </a:t>
            </a:r>
            <a:r>
              <a:rPr b="1"/>
              <a:t>1798</a:t>
            </a:r>
            <a:r>
              <a:t>.</a:t>
            </a:r>
          </a:p>
          <a:p>
            <a:pPr marL="330097" indent="-330097" defTabSz="868680">
              <a:lnSpc>
                <a:spcPct val="80000"/>
              </a:lnSpc>
              <a:spcBef>
                <a:spcPts val="1700"/>
              </a:spcBef>
              <a:defRPr sz="1900"/>
            </a:pPr>
            <a:r>
              <a:t>This was the arrival of the </a:t>
            </a:r>
            <a:r>
              <a:rPr b="1"/>
              <a:t>1</a:t>
            </a:r>
            <a:r>
              <a:rPr b="1" baseline="29894"/>
              <a:t>st</a:t>
            </a:r>
            <a:r>
              <a:rPr b="1"/>
              <a:t> Angel</a:t>
            </a:r>
            <a:r>
              <a:t>.</a:t>
            </a:r>
            <a:r>
              <a:rPr sz="500"/>
              <a:t>(1)</a:t>
            </a:r>
          </a:p>
          <a:p>
            <a:pPr marL="330097" indent="-330097" defTabSz="868680">
              <a:lnSpc>
                <a:spcPct val="80000"/>
              </a:lnSpc>
              <a:spcBef>
                <a:spcPts val="1700"/>
              </a:spcBef>
              <a:defRPr sz="1900"/>
            </a:pPr>
            <a:r>
              <a:t>This was when the Pope Pius VI was taken captive by Napoleon’s General.</a:t>
            </a:r>
          </a:p>
          <a:p>
            <a:pPr marL="330097" indent="-330097" defTabSz="868680">
              <a:lnSpc>
                <a:spcPct val="80000"/>
              </a:lnSpc>
              <a:spcBef>
                <a:spcPts val="1700"/>
              </a:spcBef>
              <a:defRPr sz="1900"/>
            </a:pPr>
            <a:r>
              <a:t>This event is mentioned in the Bible in Daniel </a:t>
            </a:r>
            <a:r>
              <a:rPr b="1"/>
              <a:t>11:40a</a:t>
            </a:r>
            <a:r>
              <a:t>. The </a:t>
            </a:r>
            <a:r>
              <a:rPr b="1"/>
              <a:t>King of the South</a:t>
            </a:r>
            <a:r>
              <a:t> – France – “pushes” the </a:t>
            </a:r>
            <a:r>
              <a:rPr b="1"/>
              <a:t>king of the north</a:t>
            </a:r>
            <a:r>
              <a:t> – the papacy.</a:t>
            </a:r>
          </a:p>
          <a:p>
            <a:pPr marL="330097" indent="-330097" defTabSz="868680">
              <a:lnSpc>
                <a:spcPct val="80000"/>
              </a:lnSpc>
              <a:spcBef>
                <a:spcPts val="1700"/>
              </a:spcBef>
              <a:defRPr sz="1900"/>
            </a:pPr>
            <a:r>
              <a:t>In 1798 William Miller was raised up or called by GOD even if he doesn’t start his work right away.</a:t>
            </a:r>
          </a:p>
          <a:p>
            <a:pPr marL="330097" indent="-330097" defTabSz="868680">
              <a:lnSpc>
                <a:spcPct val="80000"/>
              </a:lnSpc>
              <a:spcBef>
                <a:spcPts val="1700"/>
              </a:spcBef>
              <a:defRPr sz="1900"/>
            </a:pPr>
            <a:r>
              <a:t>In 1798 William Miller received his Cruden’s concordance.</a:t>
            </a:r>
          </a:p>
        </p:txBody>
      </p:sp>
      <p:pic>
        <p:nvPicPr>
          <p:cNvPr id="251" name="Picture 2" descr="Picture 2"/>
          <p:cNvPicPr>
            <a:picLocks noChangeAspect="1"/>
          </p:cNvPicPr>
          <p:nvPr/>
        </p:nvPicPr>
        <p:blipFill>
          <a:blip r:embed="rId3">
            <a:extLst/>
          </a:blip>
          <a:stretch>
            <a:fillRect/>
          </a:stretch>
        </p:blipFill>
        <p:spPr>
          <a:xfrm>
            <a:off x="6172203" y="1093509"/>
            <a:ext cx="5846974" cy="47416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ooter Placeholder 4"/>
          <p:cNvSpPr txBox="1"/>
          <p:nvPr/>
        </p:nvSpPr>
        <p:spPr>
          <a:xfrm>
            <a:off x="309670" y="6203868"/>
            <a:ext cx="11243172" cy="546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sz="1100">
                <a:solidFill>
                  <a:schemeClr val="accent4"/>
                </a:solidFill>
              </a:defRPr>
            </a:pPr>
            <a:r>
              <a:t>(1) GC 88 320.2; EW 229.2; (2) {1875 JW, SLWM 38.3} ; (3) </a:t>
            </a:r>
            <a:r>
              <a:rPr u="sng">
                <a:solidFill>
                  <a:srgbClr val="0000FF"/>
                </a:solidFill>
                <a:uFill>
                  <a:solidFill>
                    <a:srgbClr val="0000FF"/>
                  </a:solidFill>
                </a:uFill>
                <a:hlinkClick r:id="rId2" invalidUrl="" action="" tgtFrame="" tooltip="" history="1" highlightClick="0" endSnd="0"/>
              </a:rPr>
              <a:t>https://en.wikipedia.org/wiki/Battle_of_Plattsburgh</a:t>
            </a:r>
            <a:r>
              <a:t>; (4)</a:t>
            </a:r>
            <a:r>
              <a:rPr u="sng">
                <a:solidFill>
                  <a:srgbClr val="0000FF"/>
                </a:solidFill>
                <a:uFill>
                  <a:solidFill>
                    <a:srgbClr val="0000FF"/>
                  </a:solidFill>
                </a:uFill>
                <a:hlinkClick r:id="rId3" invalidUrl="" action="" tgtFrame="" tooltip="" history="1" highlightClick="0" endSnd="0"/>
              </a:rPr>
              <a:t> {1853 SB, MWM 66.1}; (5) https://fr.wikipedia.org/wiki/Septembre_1818</a:t>
            </a:r>
            <a:r>
              <a:rPr u="sng">
                <a:solidFill>
                  <a:schemeClr val="accent3"/>
                </a:solidFill>
              </a:rPr>
              <a:t>; </a:t>
            </a:r>
            <a:r>
              <a:rPr u="sng">
                <a:solidFill>
                  <a:srgbClr val="0000FF"/>
                </a:solidFill>
                <a:uFill>
                  <a:solidFill>
                    <a:srgbClr val="0000FF"/>
                  </a:solidFill>
                </a:uFill>
                <a:hlinkClick r:id="rId4" invalidUrl="" action="" tgtFrame="" tooltip="" history="1" highlightClick="0" endSnd="0"/>
              </a:rPr>
              <a:t>https://en.wikipedia.org/wiki/Wahhabi_War</a:t>
            </a:r>
          </a:p>
        </p:txBody>
      </p:sp>
      <p:sp>
        <p:nvSpPr>
          <p:cNvPr id="254" name="Content Placeholder 2"/>
          <p:cNvSpPr txBox="1"/>
          <p:nvPr>
            <p:ph type="body" sz="half" idx="1"/>
          </p:nvPr>
        </p:nvSpPr>
        <p:spPr>
          <a:xfrm>
            <a:off x="197961" y="904971"/>
            <a:ext cx="5821841" cy="5108607"/>
          </a:xfrm>
          <a:prstGeom prst="rect">
            <a:avLst/>
          </a:prstGeom>
        </p:spPr>
        <p:txBody>
          <a:bodyPr/>
          <a:lstStyle/>
          <a:p>
            <a:pPr marL="0" indent="0" defTabSz="905255">
              <a:lnSpc>
                <a:spcPct val="72000"/>
              </a:lnSpc>
              <a:spcBef>
                <a:spcPts val="1700"/>
              </a:spcBef>
              <a:buSzTx/>
              <a:buNone/>
              <a:defRPr b="1" sz="2673"/>
            </a:pPr>
            <a:r>
              <a:t>1816-1818 – The Increase of knowledge</a:t>
            </a:r>
            <a:endParaRPr sz="1782"/>
          </a:p>
          <a:p>
            <a:pPr marL="343997" indent="-343997" defTabSz="905255">
              <a:lnSpc>
                <a:spcPct val="72000"/>
              </a:lnSpc>
              <a:spcBef>
                <a:spcPts val="1700"/>
              </a:spcBef>
              <a:defRPr sz="2772"/>
            </a:pPr>
            <a:r>
              <a:t>William Miller studied the Bible for </a:t>
            </a:r>
            <a:r>
              <a:rPr b="1"/>
              <a:t>2 years. (1)</a:t>
            </a:r>
          </a:p>
          <a:p>
            <a:pPr marL="343997" indent="-343997" defTabSz="905255">
              <a:lnSpc>
                <a:spcPct val="72000"/>
              </a:lnSpc>
              <a:spcBef>
                <a:spcPts val="1700"/>
              </a:spcBef>
              <a:defRPr sz="2772"/>
            </a:pPr>
            <a:r>
              <a:t>Before that he participated in a battle where the American soldiers won.</a:t>
            </a:r>
          </a:p>
          <a:p>
            <a:pPr marL="343997" indent="-343997" defTabSz="905255">
              <a:lnSpc>
                <a:spcPct val="72000"/>
              </a:lnSpc>
              <a:spcBef>
                <a:spcPts val="1700"/>
              </a:spcBef>
              <a:defRPr sz="2772"/>
            </a:pPr>
            <a:r>
              <a:t>In 1816 There was a memorial of the battle and he has an overwhelming feeling that God exists. Miller was converted and started to study the Bible.</a:t>
            </a:r>
          </a:p>
        </p:txBody>
      </p:sp>
      <p:pic>
        <p:nvPicPr>
          <p:cNvPr id="255" name="Picture 2" descr="Picture 2"/>
          <p:cNvPicPr>
            <a:picLocks noChangeAspect="1"/>
          </p:cNvPicPr>
          <p:nvPr/>
        </p:nvPicPr>
        <p:blipFill>
          <a:blip r:embed="rId5">
            <a:extLst/>
          </a:blip>
          <a:stretch>
            <a:fillRect/>
          </a:stretch>
        </p:blipFill>
        <p:spPr>
          <a:xfrm>
            <a:off x="7636161" y="366993"/>
            <a:ext cx="4267202" cy="1809752"/>
          </a:xfrm>
          <a:prstGeom prst="rect">
            <a:avLst/>
          </a:prstGeom>
          <a:ln w="12700">
            <a:miter lim="400000"/>
          </a:ln>
        </p:spPr>
      </p:pic>
      <p:sp>
        <p:nvSpPr>
          <p:cNvPr id="256" name="TextBox 5"/>
          <p:cNvSpPr txBox="1"/>
          <p:nvPr/>
        </p:nvSpPr>
        <p:spPr>
          <a:xfrm>
            <a:off x="6672760" y="2176746"/>
            <a:ext cx="5473520" cy="36967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0070C0"/>
                </a:solidFill>
              </a:defRPr>
            </a:pPr>
            <a:r>
              <a:t>The battle of Plattsburg ended on </a:t>
            </a:r>
            <a:r>
              <a:rPr b="1"/>
              <a:t>September 11, 1814</a:t>
            </a:r>
            <a:r>
              <a:t> (6-</a:t>
            </a:r>
            <a:r>
              <a:rPr b="1"/>
              <a:t>11 september 1814</a:t>
            </a:r>
            <a:r>
              <a:t>)</a:t>
            </a:r>
            <a:r>
              <a:rPr sz="800"/>
              <a:t>(3)</a:t>
            </a:r>
          </a:p>
          <a:p>
            <a:pPr>
              <a:defRPr sz="800">
                <a:solidFill>
                  <a:srgbClr val="0070C0"/>
                </a:solidFill>
              </a:defRPr>
            </a:pPr>
          </a:p>
          <a:p>
            <a:pPr>
              <a:defRPr>
                <a:solidFill>
                  <a:srgbClr val="0070C0"/>
                </a:solidFill>
              </a:defRPr>
            </a:pPr>
            <a:r>
              <a:t>The Memorial of the battle of Plattsburg was on </a:t>
            </a:r>
            <a:r>
              <a:rPr b="1"/>
              <a:t>September 11, 1816. T</a:t>
            </a:r>
            <a:r>
              <a:t>he following Sunday, the Lord impressed William Miller’s heart and he started studying.</a:t>
            </a:r>
            <a:r>
              <a:rPr sz="800"/>
              <a:t>(4)</a:t>
            </a:r>
          </a:p>
          <a:p>
            <a:pPr>
              <a:defRPr sz="800">
                <a:solidFill>
                  <a:srgbClr val="0070C0"/>
                </a:solidFill>
              </a:defRPr>
            </a:pPr>
          </a:p>
          <a:p>
            <a:pPr>
              <a:defRPr>
                <a:solidFill>
                  <a:srgbClr val="0070C0"/>
                </a:solidFill>
              </a:defRPr>
            </a:pPr>
            <a:r>
              <a:t>There was an important event on </a:t>
            </a:r>
            <a:r>
              <a:rPr b="1"/>
              <a:t>September 11, 1818</a:t>
            </a:r>
            <a:r>
              <a:t> as well. The Saudi Wahhabis were restrained by Egypt. The Wahhabis are a denomination within Islam.</a:t>
            </a:r>
            <a:r>
              <a:rPr sz="800"/>
              <a:t> (5)</a:t>
            </a:r>
          </a:p>
          <a:p>
            <a:pPr>
              <a:defRPr sz="800">
                <a:solidFill>
                  <a:srgbClr val="0070C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Footer Placeholder 4"/>
          <p:cNvSpPr txBox="1"/>
          <p:nvPr/>
        </p:nvSpPr>
        <p:spPr>
          <a:xfrm>
            <a:off x="121918" y="6069396"/>
            <a:ext cx="5852164"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sz="1100">
                <a:solidFill>
                  <a:schemeClr val="accent4"/>
                </a:solidFill>
              </a:defRPr>
            </a:lvl1pPr>
          </a:lstStyle>
          <a:p>
            <a:pPr/>
            <a:r>
              <a:t>GC 332.1 to 333.1 </a:t>
            </a:r>
          </a:p>
        </p:txBody>
      </p:sp>
      <p:sp>
        <p:nvSpPr>
          <p:cNvPr id="259" name="Content Placeholder 2"/>
          <p:cNvSpPr txBox="1"/>
          <p:nvPr>
            <p:ph type="body" sz="half" idx="1"/>
          </p:nvPr>
        </p:nvSpPr>
        <p:spPr>
          <a:xfrm>
            <a:off x="207390" y="886118"/>
            <a:ext cx="5812410" cy="5127461"/>
          </a:xfrm>
          <a:prstGeom prst="rect">
            <a:avLst/>
          </a:prstGeom>
        </p:spPr>
        <p:txBody>
          <a:bodyPr/>
          <a:lstStyle/>
          <a:p>
            <a:pPr marL="0" indent="0">
              <a:buSzTx/>
              <a:buNone/>
              <a:defRPr sz="2200"/>
            </a:pPr>
          </a:p>
          <a:p>
            <a:pPr marL="0" indent="0">
              <a:buSzTx/>
              <a:buNone/>
              <a:defRPr b="1" sz="2700"/>
            </a:pPr>
            <a:r>
              <a:t>1831-1833 – The Formalization of the message</a:t>
            </a:r>
            <a:endParaRPr sz="2200"/>
          </a:p>
          <a:p>
            <a:pPr>
              <a:defRPr sz="2200"/>
            </a:pPr>
            <a:r>
              <a:t>In 1831 William Miller began to publicly teach that Christ would come soon.</a:t>
            </a:r>
          </a:p>
          <a:p>
            <a:pPr>
              <a:defRPr sz="2200"/>
            </a:pPr>
            <a:r>
              <a:t>And 2 years later in 1833 he received his credentials to teach in the churches.</a:t>
            </a:r>
          </a:p>
        </p:txBody>
      </p:sp>
      <p:sp>
        <p:nvSpPr>
          <p:cNvPr id="260" name="Content Placeholder 3"/>
          <p:cNvSpPr txBox="1"/>
          <p:nvPr/>
        </p:nvSpPr>
        <p:spPr>
          <a:xfrm>
            <a:off x="7144102" y="2092750"/>
            <a:ext cx="4794787" cy="39208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33573" indent="-333573" defTabSz="877822">
              <a:spcBef>
                <a:spcPts val="1700"/>
              </a:spcBef>
              <a:buSzPct val="100000"/>
              <a:buFont typeface="Arial"/>
              <a:buChar char="•"/>
              <a:defRPr sz="2100">
                <a:solidFill>
                  <a:srgbClr val="0070C0"/>
                </a:solidFill>
              </a:defRPr>
            </a:pPr>
            <a:r>
              <a:t>On </a:t>
            </a:r>
            <a:r>
              <a:rPr b="1"/>
              <a:t>November 13, 1833 </a:t>
            </a:r>
            <a:r>
              <a:t>a great prophecy happened: The falling of the stars.</a:t>
            </a:r>
          </a:p>
          <a:p>
            <a:pPr marL="333573" indent="-333573" defTabSz="877822">
              <a:spcBef>
                <a:spcPts val="1700"/>
              </a:spcBef>
              <a:buSzPct val="100000"/>
              <a:buFont typeface="Arial"/>
              <a:buChar char="•"/>
              <a:defRPr sz="2100">
                <a:solidFill>
                  <a:srgbClr val="0070C0"/>
                </a:solidFill>
              </a:defRPr>
            </a:pPr>
            <a:r>
              <a:t>In Matthew 24:29, Jesus says that one of the signs of his soon coming would be the stars falling from heaven.</a:t>
            </a:r>
          </a:p>
          <a:p>
            <a:pPr marL="333573" indent="-333573" defTabSz="877822">
              <a:spcBef>
                <a:spcPts val="1700"/>
              </a:spcBef>
              <a:buSzPct val="100000"/>
              <a:buFont typeface="Arial"/>
              <a:buChar char="•"/>
              <a:defRPr sz="2100">
                <a:solidFill>
                  <a:srgbClr val="0070C0"/>
                </a:solidFill>
              </a:defRPr>
            </a:pPr>
            <a:r>
              <a:t>And it happened that night and lasted for hours! Everybody was amazed!</a:t>
            </a:r>
          </a:p>
        </p:txBody>
      </p:sp>
      <p:pic>
        <p:nvPicPr>
          <p:cNvPr id="261" name="Picture 2" descr="Picture 2"/>
          <p:cNvPicPr>
            <a:picLocks noChangeAspect="1"/>
          </p:cNvPicPr>
          <p:nvPr/>
        </p:nvPicPr>
        <p:blipFill>
          <a:blip r:embed="rId2">
            <a:extLst/>
          </a:blip>
          <a:stretch>
            <a:fillRect/>
          </a:stretch>
        </p:blipFill>
        <p:spPr>
          <a:xfrm>
            <a:off x="7717410" y="282999"/>
            <a:ext cx="4267202" cy="18097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ooter Placeholder 4"/>
          <p:cNvSpPr txBox="1"/>
          <p:nvPr/>
        </p:nvSpPr>
        <p:spPr>
          <a:xfrm>
            <a:off x="124260" y="6144810"/>
            <a:ext cx="5852162" cy="3179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defRPr b="1" sz="1100">
                <a:solidFill>
                  <a:schemeClr val="accent4"/>
                </a:solidFill>
              </a:defRPr>
            </a:pPr>
            <a:r>
              <a:t>(1) EW 246.2 to 247.2 ; (2)</a:t>
            </a:r>
            <a:r>
              <a:rPr b="0" u="sng">
                <a:solidFill>
                  <a:srgbClr val="0000FF"/>
                </a:solidFill>
                <a:uFill>
                  <a:solidFill>
                    <a:srgbClr val="0000FF"/>
                  </a:solidFill>
                </a:uFill>
                <a:hlinkClick r:id="rId2" invalidUrl="" action="" tgtFrame="" tooltip="" history="1" highlightClick="0" endSnd="0"/>
              </a:rPr>
              <a:t> https://en.wikipedia.org/wiki/Hebrew_calendar</a:t>
            </a:r>
          </a:p>
        </p:txBody>
      </p:sp>
      <p:sp>
        <p:nvSpPr>
          <p:cNvPr id="264" name="Content Placeholder 2"/>
          <p:cNvSpPr txBox="1"/>
          <p:nvPr>
            <p:ph type="body" sz="half" idx="1"/>
          </p:nvPr>
        </p:nvSpPr>
        <p:spPr>
          <a:xfrm>
            <a:off x="78540" y="1582855"/>
            <a:ext cx="5943603" cy="4835230"/>
          </a:xfrm>
          <a:prstGeom prst="rect">
            <a:avLst/>
          </a:prstGeom>
        </p:spPr>
        <p:txBody>
          <a:bodyPr/>
          <a:lstStyle/>
          <a:p>
            <a:pPr marL="0" indent="0">
              <a:lnSpc>
                <a:spcPct val="80000"/>
              </a:lnSpc>
              <a:buSzTx/>
              <a:buNone/>
              <a:defRPr b="1" sz="2800"/>
            </a:pPr>
            <a:r>
              <a:t>April 19, 1844 – The First Disappointment</a:t>
            </a:r>
            <a:endParaRPr sz="2000"/>
          </a:p>
          <a:p>
            <a:pPr>
              <a:lnSpc>
                <a:spcPct val="80000"/>
              </a:lnSpc>
              <a:defRPr sz="2000"/>
            </a:pPr>
            <a:r>
              <a:t>William Miller predicted that Jesus would return in 1843.</a:t>
            </a:r>
          </a:p>
          <a:p>
            <a:pPr>
              <a:lnSpc>
                <a:spcPct val="80000"/>
              </a:lnSpc>
              <a:defRPr sz="2000"/>
            </a:pPr>
            <a:r>
              <a:t>According to the Jewish calendar, it would have happened on April 19, 1844.</a:t>
            </a:r>
          </a:p>
          <a:p>
            <a:pPr>
              <a:lnSpc>
                <a:spcPct val="80000"/>
              </a:lnSpc>
              <a:defRPr sz="2000"/>
            </a:pPr>
            <a:r>
              <a:t>But Jesus did not return on that date. The faith of his people was </a:t>
            </a:r>
            <a:r>
              <a:rPr b="1"/>
              <a:t>tested</a:t>
            </a:r>
            <a:r>
              <a:t> by this disappointment.</a:t>
            </a:r>
            <a:r>
              <a:rPr b="1"/>
              <a:t> </a:t>
            </a:r>
            <a:r>
              <a:t>The </a:t>
            </a:r>
            <a:r>
              <a:rPr b="1"/>
              <a:t>tarrying Time </a:t>
            </a:r>
            <a:r>
              <a:t>starts there. </a:t>
            </a:r>
            <a:r>
              <a:rPr sz="700"/>
              <a:t>(1)</a:t>
            </a:r>
          </a:p>
          <a:p>
            <a:pPr>
              <a:lnSpc>
                <a:spcPct val="80000"/>
              </a:lnSpc>
              <a:defRPr sz="2000"/>
            </a:pPr>
            <a:r>
              <a:t>This is also the arrival of the second angel. </a:t>
            </a:r>
            <a:r>
              <a:rPr sz="700"/>
              <a:t>(1)</a:t>
            </a:r>
          </a:p>
        </p:txBody>
      </p:sp>
      <p:sp>
        <p:nvSpPr>
          <p:cNvPr id="265" name="Content Placeholder 3"/>
          <p:cNvSpPr txBox="1"/>
          <p:nvPr/>
        </p:nvSpPr>
        <p:spPr>
          <a:xfrm>
            <a:off x="6578599" y="2377439"/>
            <a:ext cx="5385431" cy="36361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7472" indent="-347472">
              <a:lnSpc>
                <a:spcPct val="80000"/>
              </a:lnSpc>
              <a:spcBef>
                <a:spcPts val="1800"/>
              </a:spcBef>
              <a:buSzPct val="100000"/>
              <a:buFont typeface="Arial"/>
              <a:buChar char="•"/>
              <a:defRPr sz="2000">
                <a:solidFill>
                  <a:srgbClr val="0070C0"/>
                </a:solidFill>
              </a:defRPr>
            </a:pPr>
            <a:r>
              <a:t>The Bible uses a different calendar than the one we use today.</a:t>
            </a:r>
          </a:p>
          <a:p>
            <a:pPr marL="347472" indent="-347472">
              <a:lnSpc>
                <a:spcPct val="80000"/>
              </a:lnSpc>
              <a:spcBef>
                <a:spcPts val="1800"/>
              </a:spcBef>
              <a:buSzPct val="100000"/>
              <a:buFont typeface="Arial"/>
              <a:buChar char="•"/>
              <a:defRPr sz="2000">
                <a:solidFill>
                  <a:srgbClr val="0070C0"/>
                </a:solidFill>
              </a:defRPr>
            </a:pPr>
            <a:r>
              <a:t>There are actually 5 different Jewish calendars. The most popular is the Rabbinic calendar. But there is also the </a:t>
            </a:r>
            <a:r>
              <a:rPr b="1"/>
              <a:t>Karaite calendar</a:t>
            </a:r>
            <a:r>
              <a:t>, the Samaritan calendar, the Qumran calendar also known as the Enoch calendar, and the civil Persian calendar. </a:t>
            </a:r>
            <a:r>
              <a:rPr sz="700"/>
              <a:t>(2)</a:t>
            </a:r>
          </a:p>
          <a:p>
            <a:pPr marL="347472" indent="-347472">
              <a:lnSpc>
                <a:spcPct val="80000"/>
              </a:lnSpc>
              <a:spcBef>
                <a:spcPts val="1800"/>
              </a:spcBef>
              <a:buSzPct val="100000"/>
              <a:buFont typeface="Arial"/>
              <a:buChar char="•"/>
              <a:defRPr sz="1700">
                <a:solidFill>
                  <a:srgbClr val="0070C0"/>
                </a:solidFill>
              </a:defRPr>
            </a:pPr>
            <a:r>
              <a:t>The one used by the Millerites to calculate the date of April 19, 1844 was the Karaite calendar.</a:t>
            </a:r>
          </a:p>
        </p:txBody>
      </p:sp>
      <p:pic>
        <p:nvPicPr>
          <p:cNvPr id="266" name="Picture 2" descr="Picture 2"/>
          <p:cNvPicPr>
            <a:picLocks noChangeAspect="1"/>
          </p:cNvPicPr>
          <p:nvPr/>
        </p:nvPicPr>
        <p:blipFill>
          <a:blip r:embed="rId3">
            <a:extLst/>
          </a:blip>
          <a:stretch>
            <a:fillRect/>
          </a:stretch>
        </p:blipFill>
        <p:spPr>
          <a:xfrm>
            <a:off x="7561690" y="388581"/>
            <a:ext cx="4267202"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16x9">
      <a:dk1>
        <a:srgbClr val="9A5415"/>
      </a:dk1>
      <a:lt1>
        <a:srgbClr val="85909A"/>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85909A"/>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