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E8CB"/>
          </a:solidFill>
        </a:fill>
      </a:tcStyle>
    </a:wholeTbl>
    <a:band2H>
      <a:tcTxStyle b="def" i="def"/>
      <a:tcStyle>
        <a:tcBdr/>
        <a:fill>
          <a:solidFill>
            <a:srgbClr val="EA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7B018BB-80A7-4F77-B60F-C8B233D01FF8}"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E8FA"/>
          </a:solidFill>
        </a:fill>
      </a:tcStyle>
    </a:wholeTbl>
    <a:band2H>
      <a:tcTxStyle b="def" i="def"/>
      <a:tcStyle>
        <a:tcBdr/>
        <a:fill>
          <a:solidFill>
            <a:srgbClr val="EDF4F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Row>
  </a:tblStyle>
  <a:tblStyle styleId="{EEE7283C-3CF3-47DC-8721-378D4A62B228}"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AD5CB"/>
          </a:solidFill>
        </a:fill>
      </a:tcStyle>
    </a:wholeTbl>
    <a:band2H>
      <a:tcTxStyle b="def" i="def"/>
      <a:tcStyle>
        <a:tcBdr/>
        <a:fill>
          <a:solidFill>
            <a:srgbClr val="FDEB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F821DB8-F4EB-4A41-A1BA-3FCAFE7338EE}"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1D4F3"/>
          </a:solidFill>
        </a:fill>
      </a:tcStyle>
    </a:wholeTbl>
    <a:band2H>
      <a:tcTxStyle b="def" i="def"/>
      <a:tcStyle>
        <a:tcBdr/>
        <a:fill>
          <a:solidFill>
            <a:srgbClr val="F8EBF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chemeClr val="accent4"/>
        </a:fontRef>
        <a:schemeClr val="accent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FE9E7"/>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chemeClr val="accent4"/>
        </a:fontRef>
        <a:schemeClr val="accent4"/>
      </a:tcTxStyle>
      <a:tcStyle>
        <a:tcBdr>
          <a:left>
            <a:ln w="12700" cap="flat">
              <a:noFill/>
              <a:miter lim="400000"/>
            </a:ln>
          </a:left>
          <a:right>
            <a:ln w="12700" cap="flat">
              <a:noFill/>
              <a:miter lim="400000"/>
            </a:ln>
          </a:right>
          <a:top>
            <a:ln w="508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CFCA"/>
          </a:solidFill>
        </a:fill>
      </a:tcStyle>
    </a:wholeTbl>
    <a:band2H>
      <a:tcTxStyle b="def" i="def"/>
      <a:tcStyle>
        <a:tcBdr/>
        <a:fill>
          <a:solidFill>
            <a:srgbClr val="EFE9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47" name="Shape 247"/>
          <p:cNvSpPr/>
          <p:nvPr>
            <p:ph type="sldImg"/>
          </p:nvPr>
        </p:nvSpPr>
        <p:spPr>
          <a:xfrm>
            <a:off x="1143000" y="685800"/>
            <a:ext cx="4572000" cy="3429000"/>
          </a:xfrm>
          <a:prstGeom prst="rect">
            <a:avLst/>
          </a:prstGeom>
        </p:spPr>
        <p:txBody>
          <a:bodyPr/>
          <a:lstStyle/>
          <a:p>
            <a:pPr/>
          </a:p>
        </p:txBody>
      </p:sp>
      <p:sp>
        <p:nvSpPr>
          <p:cNvPr id="248" name="Shape 248"/>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latinLnBrk="0">
      <a:defRPr sz="1200">
        <a:solidFill>
          <a:schemeClr val="accent4"/>
        </a:solidFill>
        <a:latin typeface="+mn-lt"/>
        <a:ea typeface="+mn-ea"/>
        <a:cs typeface="+mn-cs"/>
        <a:sym typeface="Segoe Print"/>
      </a:defRPr>
    </a:lvl1pPr>
    <a:lvl2pPr indent="228600" latinLnBrk="0">
      <a:defRPr sz="1200">
        <a:solidFill>
          <a:schemeClr val="accent4"/>
        </a:solidFill>
        <a:latin typeface="+mn-lt"/>
        <a:ea typeface="+mn-ea"/>
        <a:cs typeface="+mn-cs"/>
        <a:sym typeface="Segoe Print"/>
      </a:defRPr>
    </a:lvl2pPr>
    <a:lvl3pPr indent="457200" latinLnBrk="0">
      <a:defRPr sz="1200">
        <a:solidFill>
          <a:schemeClr val="accent4"/>
        </a:solidFill>
        <a:latin typeface="+mn-lt"/>
        <a:ea typeface="+mn-ea"/>
        <a:cs typeface="+mn-cs"/>
        <a:sym typeface="Segoe Print"/>
      </a:defRPr>
    </a:lvl3pPr>
    <a:lvl4pPr indent="685800" latinLnBrk="0">
      <a:defRPr sz="1200">
        <a:solidFill>
          <a:schemeClr val="accent4"/>
        </a:solidFill>
        <a:latin typeface="+mn-lt"/>
        <a:ea typeface="+mn-ea"/>
        <a:cs typeface="+mn-cs"/>
        <a:sym typeface="Segoe Print"/>
      </a:defRPr>
    </a:lvl4pPr>
    <a:lvl5pPr indent="914400" latinLnBrk="0">
      <a:defRPr sz="1200">
        <a:solidFill>
          <a:schemeClr val="accent4"/>
        </a:solidFill>
        <a:latin typeface="+mn-lt"/>
        <a:ea typeface="+mn-ea"/>
        <a:cs typeface="+mn-cs"/>
        <a:sym typeface="Segoe Print"/>
      </a:defRPr>
    </a:lvl5pPr>
    <a:lvl6pPr indent="1143000" latinLnBrk="0">
      <a:defRPr sz="1200">
        <a:solidFill>
          <a:schemeClr val="accent4"/>
        </a:solidFill>
        <a:latin typeface="+mn-lt"/>
        <a:ea typeface="+mn-ea"/>
        <a:cs typeface="+mn-cs"/>
        <a:sym typeface="Segoe Print"/>
      </a:defRPr>
    </a:lvl6pPr>
    <a:lvl7pPr indent="1371600" latinLnBrk="0">
      <a:defRPr sz="1200">
        <a:solidFill>
          <a:schemeClr val="accent4"/>
        </a:solidFill>
        <a:latin typeface="+mn-lt"/>
        <a:ea typeface="+mn-ea"/>
        <a:cs typeface="+mn-cs"/>
        <a:sym typeface="Segoe Print"/>
      </a:defRPr>
    </a:lvl7pPr>
    <a:lvl8pPr indent="1600200" latinLnBrk="0">
      <a:defRPr sz="1200">
        <a:solidFill>
          <a:schemeClr val="accent4"/>
        </a:solidFill>
        <a:latin typeface="+mn-lt"/>
        <a:ea typeface="+mn-ea"/>
        <a:cs typeface="+mn-cs"/>
        <a:sym typeface="Segoe Print"/>
      </a:defRPr>
    </a:lvl8pPr>
    <a:lvl9pPr indent="1828800" latinLnBrk="0">
      <a:defRPr sz="1200">
        <a:solidFill>
          <a:schemeClr val="accent4"/>
        </a:solidFill>
        <a:latin typeface="+mn-lt"/>
        <a:ea typeface="+mn-ea"/>
        <a:cs typeface="+mn-cs"/>
        <a:sym typeface="Segoe Print"/>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4265610" y="1752600"/>
            <a:ext cx="6858004" cy="1828800"/>
          </a:xfrm>
          <a:prstGeom prst="rect">
            <a:avLst/>
          </a:prstGeom>
        </p:spPr>
        <p:txBody>
          <a:bodyPr/>
          <a:lstStyle>
            <a:lvl1pPr>
              <a:defRPr sz="5400"/>
            </a:lvl1pPr>
          </a:lstStyle>
          <a:p>
            <a:pPr/>
            <a:r>
              <a:t>Title Text</a:t>
            </a:r>
          </a:p>
        </p:txBody>
      </p:sp>
      <p:sp>
        <p:nvSpPr>
          <p:cNvPr id="12" name="Body Level One…"/>
          <p:cNvSpPr txBox="1"/>
          <p:nvPr>
            <p:ph type="body" sz="quarter" idx="1"/>
          </p:nvPr>
        </p:nvSpPr>
        <p:spPr>
          <a:xfrm>
            <a:off x="4265610" y="3733800"/>
            <a:ext cx="6858003" cy="914400"/>
          </a:xfrm>
          <a:prstGeom prst="rect">
            <a:avLst/>
          </a:prstGeom>
        </p:spPr>
        <p:txBody>
          <a:bodyPr/>
          <a:lstStyle>
            <a:lvl1pPr marL="0" indent="0">
              <a:spcBef>
                <a:spcPts val="0"/>
              </a:spcBef>
              <a:buSzTx/>
              <a:buFontTx/>
              <a:buNone/>
            </a:lvl1pPr>
            <a:lvl2pPr marL="0" indent="457200">
              <a:spcBef>
                <a:spcPts val="0"/>
              </a:spcBef>
              <a:buSzTx/>
              <a:buFontTx/>
              <a:buNone/>
            </a:lvl2pPr>
            <a:lvl3pPr marL="0" indent="914400">
              <a:spcBef>
                <a:spcPts val="0"/>
              </a:spcBef>
              <a:buSzTx/>
              <a:buFontTx/>
              <a:buNone/>
            </a:lvl3pPr>
            <a:lvl4pPr marL="0" indent="1371600">
              <a:spcBef>
                <a:spcPts val="0"/>
              </a:spcBef>
              <a:buSzTx/>
              <a:buFontTx/>
              <a:buNone/>
            </a:lvl4pPr>
            <a:lvl5pPr marL="0" indent="1828800">
              <a:spcBef>
                <a:spcPts val="0"/>
              </a:spcBef>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xfrm>
            <a:off x="8737600" y="617220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hree Pictures with Caption">
    <p:spTree>
      <p:nvGrpSpPr>
        <p:cNvPr id="1" name=""/>
        <p:cNvGrpSpPr/>
        <p:nvPr/>
      </p:nvGrpSpPr>
      <p:grpSpPr>
        <a:xfrm>
          <a:off x="0" y="0"/>
          <a:ext cx="0" cy="0"/>
          <a:chOff x="0" y="0"/>
          <a:chExt cx="0" cy="0"/>
        </a:xfrm>
      </p:grpSpPr>
      <p:sp>
        <p:nvSpPr>
          <p:cNvPr id="163" name="Title Text"/>
          <p:cNvSpPr txBox="1"/>
          <p:nvPr>
            <p:ph type="title"/>
          </p:nvPr>
        </p:nvSpPr>
        <p:spPr>
          <a:xfrm>
            <a:off x="9066214" y="421593"/>
            <a:ext cx="2286001" cy="1885509"/>
          </a:xfrm>
          <a:prstGeom prst="rect">
            <a:avLst/>
          </a:prstGeom>
        </p:spPr>
        <p:txBody>
          <a:bodyPr/>
          <a:lstStyle>
            <a:lvl1pPr>
              <a:defRPr sz="2400"/>
            </a:lvl1pPr>
          </a:lstStyle>
          <a:p>
            <a:pPr/>
            <a:r>
              <a:t>Title Text</a:t>
            </a:r>
          </a:p>
        </p:txBody>
      </p:sp>
      <p:grpSp>
        <p:nvGrpSpPr>
          <p:cNvPr id="176" name="Group 83"/>
          <p:cNvGrpSpPr/>
          <p:nvPr/>
        </p:nvGrpSpPr>
        <p:grpSpPr>
          <a:xfrm>
            <a:off x="612788" y="786948"/>
            <a:ext cx="4394285" cy="5037012"/>
            <a:chOff x="0" y="0"/>
            <a:chExt cx="4394284" cy="5037011"/>
          </a:xfrm>
        </p:grpSpPr>
        <p:sp>
          <p:nvSpPr>
            <p:cNvPr id="164" name="Freeform 41"/>
            <p:cNvSpPr/>
            <p:nvPr/>
          </p:nvSpPr>
          <p:spPr>
            <a:xfrm flipH="1" rot="5400000">
              <a:off x="2191488" y="3402331"/>
              <a:ext cx="13817" cy="3086792"/>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65" name="Freeform 42"/>
            <p:cNvSpPr/>
            <p:nvPr/>
          </p:nvSpPr>
          <p:spPr>
            <a:xfrm flipH="1" rot="5400000">
              <a:off x="-1836426" y="2489102"/>
              <a:ext cx="3827994" cy="1551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66" name="Freeform 43"/>
            <p:cNvSpPr/>
            <p:nvPr/>
          </p:nvSpPr>
          <p:spPr>
            <a:xfrm flipH="1" rot="5400000">
              <a:off x="2365199" y="2513527"/>
              <a:ext cx="3836877" cy="1551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67" name="Freeform 44"/>
            <p:cNvSpPr/>
            <p:nvPr/>
          </p:nvSpPr>
          <p:spPr>
            <a:xfrm flipH="1" rot="5400000">
              <a:off x="2165385" y="-1438219"/>
              <a:ext cx="13323" cy="30340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68" name="Freeform 45"/>
            <p:cNvSpPr/>
            <p:nvPr/>
          </p:nvSpPr>
          <p:spPr>
            <a:xfrm flipH="1" rot="5400000">
              <a:off x="22391" y="4540925"/>
              <a:ext cx="465850" cy="503241"/>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69" name="Freeform 46"/>
            <p:cNvSpPr/>
            <p:nvPr/>
          </p:nvSpPr>
          <p:spPr>
            <a:xfrm flipH="1" rot="5400000">
              <a:off x="19495" y="4535684"/>
              <a:ext cx="472965" cy="511957"/>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70" name="Freeform 47"/>
            <p:cNvSpPr/>
            <p:nvPr/>
          </p:nvSpPr>
          <p:spPr>
            <a:xfrm flipH="1" rot="5400000">
              <a:off x="3894804" y="4542527"/>
              <a:ext cx="469438" cy="519486"/>
            </a:xfrm>
            <a:custGeom>
              <a:avLst/>
              <a:gdLst/>
              <a:ahLst/>
              <a:cxnLst>
                <a:cxn ang="0">
                  <a:pos x="wd2" y="hd2"/>
                </a:cxn>
                <a:cxn ang="5400000">
                  <a:pos x="wd2" y="hd2"/>
                </a:cxn>
                <a:cxn ang="10800000">
                  <a:pos x="wd2" y="hd2"/>
                </a:cxn>
                <a:cxn ang="16200000">
                  <a:pos x="wd2" y="hd2"/>
                </a:cxn>
              </a:cxnLst>
              <a:rect l="0" t="0" r="r" b="b"/>
              <a:pathLst>
                <a:path w="19942"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71" name="Freeform 48"/>
            <p:cNvSpPr/>
            <p:nvPr/>
          </p:nvSpPr>
          <p:spPr>
            <a:xfrm flipH="1" rot="5400000">
              <a:off x="3891648" y="4534375"/>
              <a:ext cx="470729" cy="5345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72" name="Freeform 49"/>
            <p:cNvSpPr/>
            <p:nvPr/>
          </p:nvSpPr>
          <p:spPr>
            <a:xfrm flipH="1" rot="5400000">
              <a:off x="3844678" y="2714"/>
              <a:ext cx="465365" cy="486212"/>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73" name="Freeform 50"/>
            <p:cNvSpPr/>
            <p:nvPr/>
          </p:nvSpPr>
          <p:spPr>
            <a:xfrm flipH="1" rot="5400000">
              <a:off x="3842568" y="-438"/>
              <a:ext cx="468509" cy="4893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74" name="Freeform 51"/>
            <p:cNvSpPr/>
            <p:nvPr/>
          </p:nvSpPr>
          <p:spPr>
            <a:xfrm flipH="1" rot="5400000">
              <a:off x="69609" y="-31552"/>
              <a:ext cx="415489" cy="484715"/>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75" name="Freeform 52"/>
            <p:cNvSpPr/>
            <p:nvPr/>
          </p:nvSpPr>
          <p:spPr>
            <a:xfrm flipH="1" rot="5400000">
              <a:off x="64559" y="-34445"/>
              <a:ext cx="422991" cy="491880"/>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sp>
        <p:nvSpPr>
          <p:cNvPr id="177" name="Picture Placeholder 33"/>
          <p:cNvSpPr/>
          <p:nvPr>
            <p:ph type="pic" sz="half" idx="13"/>
          </p:nvPr>
        </p:nvSpPr>
        <p:spPr>
          <a:xfrm>
            <a:off x="840794" y="1020192"/>
            <a:ext cx="3886201" cy="4572001"/>
          </a:xfrm>
          <a:prstGeom prst="rect">
            <a:avLst/>
          </a:prstGeom>
          <a:ln w="38100">
            <a:solidFill>
              <a:srgbClr val="FFFFFF"/>
            </a:solidFill>
            <a:round/>
          </a:ln>
        </p:spPr>
        <p:txBody>
          <a:bodyPr lIns="91439" rIns="91439">
            <a:noAutofit/>
          </a:bodyPr>
          <a:lstStyle/>
          <a:p>
            <a:pPr/>
          </a:p>
        </p:txBody>
      </p:sp>
      <p:grpSp>
        <p:nvGrpSpPr>
          <p:cNvPr id="190" name="Group 97"/>
          <p:cNvGrpSpPr/>
          <p:nvPr/>
        </p:nvGrpSpPr>
        <p:grpSpPr>
          <a:xfrm>
            <a:off x="5329935" y="319177"/>
            <a:ext cx="3378439" cy="2700044"/>
            <a:chOff x="0" y="0"/>
            <a:chExt cx="3378437" cy="2700043"/>
          </a:xfrm>
        </p:grpSpPr>
        <p:sp>
          <p:nvSpPr>
            <p:cNvPr id="178" name="Freeform 41"/>
            <p:cNvSpPr/>
            <p:nvPr/>
          </p:nvSpPr>
          <p:spPr>
            <a:xfrm>
              <a:off x="54876" y="400920"/>
              <a:ext cx="12701" cy="1896662"/>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79" name="Freeform 42"/>
            <p:cNvSpPr/>
            <p:nvPr/>
          </p:nvSpPr>
          <p:spPr>
            <a:xfrm>
              <a:off x="419977" y="2646030"/>
              <a:ext cx="2567523"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80" name="Freeform 43"/>
            <p:cNvSpPr/>
            <p:nvPr/>
          </p:nvSpPr>
          <p:spPr>
            <a:xfrm>
              <a:off x="400616" y="61636"/>
              <a:ext cx="2573480"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81" name="Freeform 44"/>
            <p:cNvSpPr/>
            <p:nvPr/>
          </p:nvSpPr>
          <p:spPr>
            <a:xfrm>
              <a:off x="3319217" y="433301"/>
              <a:ext cx="12701" cy="18642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82" name="Freeform 45"/>
            <p:cNvSpPr/>
            <p:nvPr/>
          </p:nvSpPr>
          <p:spPr>
            <a:xfrm>
              <a:off x="7741" y="2388559"/>
              <a:ext cx="312456" cy="309214"/>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83" name="Freeform 46"/>
            <p:cNvSpPr/>
            <p:nvPr/>
          </p:nvSpPr>
          <p:spPr>
            <a:xfrm>
              <a:off x="5947" y="2385475"/>
              <a:ext cx="317228" cy="314569"/>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84" name="Freeform 47"/>
            <p:cNvSpPr/>
            <p:nvPr/>
          </p:nvSpPr>
          <p:spPr>
            <a:xfrm>
              <a:off x="15" y="3084"/>
              <a:ext cx="314863" cy="319195"/>
            </a:xfrm>
            <a:custGeom>
              <a:avLst/>
              <a:gdLst/>
              <a:ahLst/>
              <a:cxnLst>
                <a:cxn ang="0">
                  <a:pos x="wd2" y="hd2"/>
                </a:cxn>
                <a:cxn ang="5400000">
                  <a:pos x="wd2" y="hd2"/>
                </a:cxn>
                <a:cxn ang="10800000">
                  <a:pos x="wd2" y="hd2"/>
                </a:cxn>
                <a:cxn ang="16200000">
                  <a:pos x="wd2" y="hd2"/>
                </a:cxn>
              </a:cxnLst>
              <a:rect l="0" t="0" r="r" b="b"/>
              <a:pathLst>
                <a:path w="19942"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85" name="Freeform 48"/>
            <p:cNvSpPr/>
            <p:nvPr/>
          </p:nvSpPr>
          <p:spPr>
            <a:xfrm>
              <a:off x="0" y="0"/>
              <a:ext cx="315728" cy="3284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86" name="Freeform 49"/>
            <p:cNvSpPr/>
            <p:nvPr/>
          </p:nvSpPr>
          <p:spPr>
            <a:xfrm>
              <a:off x="3057495" y="45357"/>
              <a:ext cx="312131" cy="298750"/>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87" name="Freeform 50"/>
            <p:cNvSpPr/>
            <p:nvPr/>
          </p:nvSpPr>
          <p:spPr>
            <a:xfrm>
              <a:off x="3057495" y="44717"/>
              <a:ext cx="314240" cy="3006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88" name="Freeform 51"/>
            <p:cNvSpPr/>
            <p:nvPr/>
          </p:nvSpPr>
          <p:spPr>
            <a:xfrm>
              <a:off x="3097706" y="2380710"/>
              <a:ext cx="278679" cy="297830"/>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89" name="Freeform 52"/>
            <p:cNvSpPr/>
            <p:nvPr/>
          </p:nvSpPr>
          <p:spPr>
            <a:xfrm>
              <a:off x="3094728" y="2379307"/>
              <a:ext cx="283710" cy="302233"/>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sp>
        <p:nvSpPr>
          <p:cNvPr id="191" name="Picture Placeholder 33"/>
          <p:cNvSpPr/>
          <p:nvPr>
            <p:ph type="pic" sz="quarter" idx="14"/>
          </p:nvPr>
        </p:nvSpPr>
        <p:spPr>
          <a:xfrm>
            <a:off x="5546780" y="529602"/>
            <a:ext cx="2993366" cy="2305339"/>
          </a:xfrm>
          <a:prstGeom prst="rect">
            <a:avLst/>
          </a:prstGeom>
          <a:ln w="38100">
            <a:solidFill>
              <a:srgbClr val="FFFFFF"/>
            </a:solidFill>
            <a:round/>
          </a:ln>
        </p:spPr>
        <p:txBody>
          <a:bodyPr lIns="91439" rIns="91439">
            <a:noAutofit/>
          </a:bodyPr>
          <a:lstStyle/>
          <a:p>
            <a:pPr/>
          </a:p>
        </p:txBody>
      </p:sp>
      <p:grpSp>
        <p:nvGrpSpPr>
          <p:cNvPr id="204" name="Group 111"/>
          <p:cNvGrpSpPr/>
          <p:nvPr/>
        </p:nvGrpSpPr>
        <p:grpSpPr>
          <a:xfrm>
            <a:off x="5329935" y="3245640"/>
            <a:ext cx="3378439" cy="2700044"/>
            <a:chOff x="0" y="0"/>
            <a:chExt cx="3378437" cy="2700043"/>
          </a:xfrm>
        </p:grpSpPr>
        <p:sp>
          <p:nvSpPr>
            <p:cNvPr id="192" name="Freeform 41"/>
            <p:cNvSpPr/>
            <p:nvPr/>
          </p:nvSpPr>
          <p:spPr>
            <a:xfrm>
              <a:off x="54876" y="400920"/>
              <a:ext cx="12701" cy="1896662"/>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93" name="Freeform 42"/>
            <p:cNvSpPr/>
            <p:nvPr/>
          </p:nvSpPr>
          <p:spPr>
            <a:xfrm>
              <a:off x="419977" y="2646030"/>
              <a:ext cx="2567523"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94" name="Freeform 43"/>
            <p:cNvSpPr/>
            <p:nvPr/>
          </p:nvSpPr>
          <p:spPr>
            <a:xfrm>
              <a:off x="400616" y="61636"/>
              <a:ext cx="2573480"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95" name="Freeform 44"/>
            <p:cNvSpPr/>
            <p:nvPr/>
          </p:nvSpPr>
          <p:spPr>
            <a:xfrm>
              <a:off x="3319217" y="433301"/>
              <a:ext cx="12701" cy="18642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96" name="Freeform 45"/>
            <p:cNvSpPr/>
            <p:nvPr/>
          </p:nvSpPr>
          <p:spPr>
            <a:xfrm>
              <a:off x="7741" y="2388559"/>
              <a:ext cx="312456" cy="309214"/>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97" name="Freeform 46"/>
            <p:cNvSpPr/>
            <p:nvPr/>
          </p:nvSpPr>
          <p:spPr>
            <a:xfrm>
              <a:off x="5947" y="2385475"/>
              <a:ext cx="317228" cy="314569"/>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98" name="Freeform 47"/>
            <p:cNvSpPr/>
            <p:nvPr/>
          </p:nvSpPr>
          <p:spPr>
            <a:xfrm>
              <a:off x="15" y="3084"/>
              <a:ext cx="314863" cy="319195"/>
            </a:xfrm>
            <a:custGeom>
              <a:avLst/>
              <a:gdLst/>
              <a:ahLst/>
              <a:cxnLst>
                <a:cxn ang="0">
                  <a:pos x="wd2" y="hd2"/>
                </a:cxn>
                <a:cxn ang="5400000">
                  <a:pos x="wd2" y="hd2"/>
                </a:cxn>
                <a:cxn ang="10800000">
                  <a:pos x="wd2" y="hd2"/>
                </a:cxn>
                <a:cxn ang="16200000">
                  <a:pos x="wd2" y="hd2"/>
                </a:cxn>
              </a:cxnLst>
              <a:rect l="0" t="0" r="r" b="b"/>
              <a:pathLst>
                <a:path w="19942"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99" name="Freeform 48"/>
            <p:cNvSpPr/>
            <p:nvPr/>
          </p:nvSpPr>
          <p:spPr>
            <a:xfrm>
              <a:off x="0" y="0"/>
              <a:ext cx="315728" cy="3284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00" name="Freeform 49"/>
            <p:cNvSpPr/>
            <p:nvPr/>
          </p:nvSpPr>
          <p:spPr>
            <a:xfrm>
              <a:off x="3057495" y="45357"/>
              <a:ext cx="312131" cy="298750"/>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01" name="Freeform 50"/>
            <p:cNvSpPr/>
            <p:nvPr/>
          </p:nvSpPr>
          <p:spPr>
            <a:xfrm>
              <a:off x="3057495" y="44717"/>
              <a:ext cx="314240" cy="3006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02" name="Freeform 51"/>
            <p:cNvSpPr/>
            <p:nvPr/>
          </p:nvSpPr>
          <p:spPr>
            <a:xfrm>
              <a:off x="3097706" y="2380710"/>
              <a:ext cx="278679" cy="297830"/>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03" name="Freeform 52"/>
            <p:cNvSpPr/>
            <p:nvPr/>
          </p:nvSpPr>
          <p:spPr>
            <a:xfrm>
              <a:off x="3094728" y="2379307"/>
              <a:ext cx="283710" cy="302233"/>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sp>
        <p:nvSpPr>
          <p:cNvPr id="205" name="Picture Placeholder 33"/>
          <p:cNvSpPr/>
          <p:nvPr>
            <p:ph type="pic" sz="quarter" idx="15"/>
          </p:nvPr>
        </p:nvSpPr>
        <p:spPr>
          <a:xfrm>
            <a:off x="5546780" y="3456066"/>
            <a:ext cx="2993366" cy="2305339"/>
          </a:xfrm>
          <a:prstGeom prst="rect">
            <a:avLst/>
          </a:prstGeom>
          <a:ln w="38100">
            <a:solidFill>
              <a:srgbClr val="FFFFFF"/>
            </a:solidFill>
            <a:round/>
          </a:ln>
        </p:spPr>
        <p:txBody>
          <a:bodyPr lIns="91439" rIns="91439">
            <a:noAutofit/>
          </a:bodyPr>
          <a:lstStyle/>
          <a:p>
            <a:pPr/>
          </a:p>
        </p:txBody>
      </p:sp>
      <p:sp>
        <p:nvSpPr>
          <p:cNvPr id="206" name="Body Level One…"/>
          <p:cNvSpPr txBox="1"/>
          <p:nvPr>
            <p:ph type="body" sz="quarter" idx="1"/>
          </p:nvPr>
        </p:nvSpPr>
        <p:spPr>
          <a:xfrm>
            <a:off x="9066214" y="2484991"/>
            <a:ext cx="2286001" cy="3248730"/>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2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214" name="Title Text"/>
          <p:cNvSpPr txBox="1"/>
          <p:nvPr>
            <p:ph type="title"/>
          </p:nvPr>
        </p:nvSpPr>
        <p:spPr>
          <a:xfrm>
            <a:off x="7511732" y="1330346"/>
            <a:ext cx="3840481" cy="2103122"/>
          </a:xfrm>
          <a:prstGeom prst="rect">
            <a:avLst/>
          </a:prstGeom>
        </p:spPr>
        <p:txBody>
          <a:bodyPr/>
          <a:lstStyle/>
          <a:p>
            <a:pPr/>
            <a:r>
              <a:t>Title Text</a:t>
            </a:r>
          </a:p>
        </p:txBody>
      </p:sp>
      <p:sp>
        <p:nvSpPr>
          <p:cNvPr id="215" name="Body Level One…"/>
          <p:cNvSpPr txBox="1"/>
          <p:nvPr>
            <p:ph type="body" sz="half" idx="1"/>
          </p:nvPr>
        </p:nvSpPr>
        <p:spPr>
          <a:xfrm>
            <a:off x="836612" y="914400"/>
            <a:ext cx="6172203" cy="50292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16" name="Text Placeholder 3"/>
          <p:cNvSpPr/>
          <p:nvPr>
            <p:ph type="body" sz="quarter" idx="13"/>
          </p:nvPr>
        </p:nvSpPr>
        <p:spPr>
          <a:xfrm>
            <a:off x="7511732" y="3555522"/>
            <a:ext cx="3840481" cy="2388078"/>
          </a:xfrm>
          <a:prstGeom prst="rect">
            <a:avLst/>
          </a:prstGeom>
        </p:spPr>
        <p:txBody>
          <a:bodyPr/>
          <a:lstStyle/>
          <a:p>
            <a:pPr marL="0" indent="0">
              <a:buSzTx/>
              <a:buFontTx/>
              <a:buNone/>
              <a:defRPr sz="1800"/>
            </a:pPr>
          </a:p>
        </p:txBody>
      </p:sp>
      <p:sp>
        <p:nvSpPr>
          <p:cNvPr id="2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224" name="Title Text"/>
          <p:cNvSpPr txBox="1"/>
          <p:nvPr>
            <p:ph type="title"/>
          </p:nvPr>
        </p:nvSpPr>
        <p:spPr>
          <a:xfrm>
            <a:off x="7492890" y="1330346"/>
            <a:ext cx="3840481" cy="2103122"/>
          </a:xfrm>
          <a:prstGeom prst="rect">
            <a:avLst/>
          </a:prstGeom>
        </p:spPr>
        <p:txBody>
          <a:bodyPr/>
          <a:lstStyle/>
          <a:p>
            <a:pPr/>
            <a:r>
              <a:t>Title Text</a:t>
            </a:r>
          </a:p>
        </p:txBody>
      </p:sp>
      <p:grpSp>
        <p:nvGrpSpPr>
          <p:cNvPr id="238" name="Group 7"/>
          <p:cNvGrpSpPr/>
          <p:nvPr/>
        </p:nvGrpSpPr>
        <p:grpSpPr>
          <a:xfrm>
            <a:off x="613113" y="786948"/>
            <a:ext cx="6415832" cy="5037012"/>
            <a:chOff x="0" y="0"/>
            <a:chExt cx="6415830" cy="5037011"/>
          </a:xfrm>
        </p:grpSpPr>
        <p:sp>
          <p:nvSpPr>
            <p:cNvPr id="225" name="Freeform 42"/>
            <p:cNvSpPr/>
            <p:nvPr/>
          </p:nvSpPr>
          <p:spPr>
            <a:xfrm flipH="1" rot="5400000">
              <a:off x="-1836426" y="2489101"/>
              <a:ext cx="3827994" cy="1551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26" name="Freeform 43"/>
            <p:cNvSpPr/>
            <p:nvPr/>
          </p:nvSpPr>
          <p:spPr>
            <a:xfrm flipH="1" rot="5400000">
              <a:off x="4386745" y="2513527"/>
              <a:ext cx="3836877" cy="1551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nvGrpSpPr>
            <p:cNvPr id="229" name="Group 10"/>
            <p:cNvGrpSpPr/>
            <p:nvPr/>
          </p:nvGrpSpPr>
          <p:grpSpPr>
            <a:xfrm>
              <a:off x="634192" y="72164"/>
              <a:ext cx="5129148" cy="4880472"/>
              <a:chOff x="0" y="0"/>
              <a:chExt cx="5129147" cy="4880470"/>
            </a:xfrm>
          </p:grpSpPr>
          <p:sp>
            <p:nvSpPr>
              <p:cNvPr id="227" name="Freeform 41"/>
              <p:cNvSpPr/>
              <p:nvPr/>
            </p:nvSpPr>
            <p:spPr>
              <a:xfrm flipH="1" rot="5400000">
                <a:off x="2557665" y="2308988"/>
                <a:ext cx="13818" cy="5129148"/>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28" name="Freeform 44"/>
              <p:cNvSpPr/>
              <p:nvPr/>
            </p:nvSpPr>
            <p:spPr>
              <a:xfrm flipH="1" rot="5400000">
                <a:off x="2514126" y="-2514128"/>
                <a:ext cx="13323" cy="50415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sp>
          <p:nvSpPr>
            <p:cNvPr id="230" name="Freeform 45"/>
            <p:cNvSpPr/>
            <p:nvPr/>
          </p:nvSpPr>
          <p:spPr>
            <a:xfrm flipH="1" rot="5400000">
              <a:off x="22391" y="4540924"/>
              <a:ext cx="465849" cy="503242"/>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31" name="Freeform 46"/>
            <p:cNvSpPr/>
            <p:nvPr/>
          </p:nvSpPr>
          <p:spPr>
            <a:xfrm flipH="1" rot="5400000">
              <a:off x="19496" y="4535684"/>
              <a:ext cx="472964" cy="511957"/>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32" name="Freeform 47"/>
            <p:cNvSpPr/>
            <p:nvPr/>
          </p:nvSpPr>
          <p:spPr>
            <a:xfrm flipH="1" rot="5400000">
              <a:off x="5916350" y="4542527"/>
              <a:ext cx="469438" cy="519486"/>
            </a:xfrm>
            <a:custGeom>
              <a:avLst/>
              <a:gdLst/>
              <a:ahLst/>
              <a:cxnLst>
                <a:cxn ang="0">
                  <a:pos x="wd2" y="hd2"/>
                </a:cxn>
                <a:cxn ang="5400000">
                  <a:pos x="wd2" y="hd2"/>
                </a:cxn>
                <a:cxn ang="10800000">
                  <a:pos x="wd2" y="hd2"/>
                </a:cxn>
                <a:cxn ang="16200000">
                  <a:pos x="wd2" y="hd2"/>
                </a:cxn>
              </a:cxnLst>
              <a:rect l="0" t="0" r="r" b="b"/>
              <a:pathLst>
                <a:path w="19942"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33" name="Freeform 48"/>
            <p:cNvSpPr/>
            <p:nvPr/>
          </p:nvSpPr>
          <p:spPr>
            <a:xfrm flipH="1" rot="5400000">
              <a:off x="5913195" y="4534375"/>
              <a:ext cx="470729" cy="5345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34" name="Freeform 49"/>
            <p:cNvSpPr/>
            <p:nvPr/>
          </p:nvSpPr>
          <p:spPr>
            <a:xfrm flipH="1" rot="5400000">
              <a:off x="5866224" y="2714"/>
              <a:ext cx="465365" cy="486211"/>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35" name="Freeform 50"/>
            <p:cNvSpPr/>
            <p:nvPr/>
          </p:nvSpPr>
          <p:spPr>
            <a:xfrm flipH="1" rot="5400000">
              <a:off x="5864114" y="-438"/>
              <a:ext cx="468509" cy="4893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36" name="Freeform 51"/>
            <p:cNvSpPr/>
            <p:nvPr/>
          </p:nvSpPr>
          <p:spPr>
            <a:xfrm flipH="1" rot="5400000">
              <a:off x="69609" y="-31552"/>
              <a:ext cx="415489" cy="484714"/>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37" name="Freeform 52"/>
            <p:cNvSpPr/>
            <p:nvPr/>
          </p:nvSpPr>
          <p:spPr>
            <a:xfrm flipH="1" rot="5400000">
              <a:off x="64559" y="-34445"/>
              <a:ext cx="422991" cy="491880"/>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sp>
        <p:nvSpPr>
          <p:cNvPr id="239" name="Picture Placeholder 2"/>
          <p:cNvSpPr/>
          <p:nvPr>
            <p:ph type="pic" sz="half" idx="13"/>
          </p:nvPr>
        </p:nvSpPr>
        <p:spPr>
          <a:xfrm>
            <a:off x="836612" y="1031195"/>
            <a:ext cx="5943601" cy="4572001"/>
          </a:xfrm>
          <a:prstGeom prst="rect">
            <a:avLst/>
          </a:prstGeom>
          <a:ln w="38100">
            <a:solidFill>
              <a:srgbClr val="FFFFFF"/>
            </a:solidFill>
            <a:round/>
          </a:ln>
        </p:spPr>
        <p:txBody>
          <a:bodyPr lIns="91439" rIns="91439">
            <a:noAutofit/>
          </a:bodyPr>
          <a:lstStyle/>
          <a:p>
            <a:pPr/>
          </a:p>
        </p:txBody>
      </p:sp>
      <p:sp>
        <p:nvSpPr>
          <p:cNvPr id="240" name="Body Level One…"/>
          <p:cNvSpPr txBox="1"/>
          <p:nvPr>
            <p:ph type="body" sz="quarter" idx="1"/>
          </p:nvPr>
        </p:nvSpPr>
        <p:spPr>
          <a:xfrm>
            <a:off x="7492890" y="3555520"/>
            <a:ext cx="3840481" cy="2168519"/>
          </a:xfrm>
          <a:prstGeom prst="rect">
            <a:avLst/>
          </a:prstGeom>
        </p:spPr>
        <p:txBody>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2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 name="Title Text"/>
          <p:cNvSpPr txBox="1"/>
          <p:nvPr>
            <p:ph type="title"/>
          </p:nvPr>
        </p:nvSpPr>
        <p:spPr>
          <a:xfrm>
            <a:off x="4265612" y="1828800"/>
            <a:ext cx="6858004" cy="1828800"/>
          </a:xfrm>
          <a:prstGeom prst="rect">
            <a:avLst/>
          </a:prstGeom>
        </p:spPr>
        <p:txBody>
          <a:bodyPr/>
          <a:lstStyle>
            <a:lvl1pPr>
              <a:defRPr sz="4400"/>
            </a:lvl1pPr>
          </a:lstStyle>
          <a:p>
            <a:pPr/>
            <a:r>
              <a:t>Title Text</a:t>
            </a:r>
          </a:p>
        </p:txBody>
      </p:sp>
      <p:sp>
        <p:nvSpPr>
          <p:cNvPr id="30" name="Body Level One…"/>
          <p:cNvSpPr txBox="1"/>
          <p:nvPr>
            <p:ph type="body" sz="quarter" idx="1"/>
          </p:nvPr>
        </p:nvSpPr>
        <p:spPr>
          <a:xfrm>
            <a:off x="4265610" y="3733800"/>
            <a:ext cx="6858003" cy="914400"/>
          </a:xfrm>
          <a:prstGeom prst="rect">
            <a:avLst/>
          </a:prstGeom>
        </p:spPr>
        <p:txBody>
          <a:bodyPr/>
          <a:lstStyle>
            <a:lvl1pPr marL="0" indent="0">
              <a:spcBef>
                <a:spcPts val="0"/>
              </a:spcBef>
              <a:buSzTx/>
              <a:buFontTx/>
              <a:buNone/>
            </a:lvl1pPr>
            <a:lvl2pPr marL="0" indent="457200">
              <a:spcBef>
                <a:spcPts val="0"/>
              </a:spcBef>
              <a:buSzTx/>
              <a:buFontTx/>
              <a:buNone/>
            </a:lvl2pPr>
            <a:lvl3pPr marL="0" indent="914400">
              <a:spcBef>
                <a:spcPts val="0"/>
              </a:spcBef>
              <a:buSzTx/>
              <a:buFontTx/>
              <a:buNone/>
            </a:lvl3pPr>
            <a:lvl4pPr marL="0" indent="1371600">
              <a:spcBef>
                <a:spcPts val="0"/>
              </a:spcBef>
              <a:buSzTx/>
              <a:buFontTx/>
              <a:buNone/>
            </a:lvl4pPr>
            <a:lvl5pPr marL="0" indent="1828800">
              <a:spcBef>
                <a:spcPts val="0"/>
              </a:spcBef>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xfrm>
            <a:off x="8737600" y="617220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1065212" y="1825625"/>
            <a:ext cx="4954588" cy="418795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1069847" y="1681163"/>
            <a:ext cx="4956049" cy="823913"/>
          </a:xfrm>
          <a:prstGeom prst="rect">
            <a:avLst/>
          </a:prstGeom>
        </p:spPr>
        <p:txBody>
          <a:bodyPr anchor="b"/>
          <a:lstStyle>
            <a:lvl1pPr marL="0" indent="0">
              <a:spcBef>
                <a:spcPts val="0"/>
              </a:spcBef>
              <a:buSzTx/>
              <a:buFontTx/>
              <a:buNone/>
              <a:defRPr b="1"/>
            </a:lvl1pPr>
            <a:lvl2pPr marL="0" indent="457200">
              <a:spcBef>
                <a:spcPts val="0"/>
              </a:spcBef>
              <a:buSzTx/>
              <a:buFontTx/>
              <a:buNone/>
              <a:defRPr b="1"/>
            </a:lvl2pPr>
            <a:lvl3pPr marL="0" indent="914400">
              <a:spcBef>
                <a:spcPts val="0"/>
              </a:spcBef>
              <a:buSzTx/>
              <a:buFontTx/>
              <a:buNone/>
              <a:defRPr b="1"/>
            </a:lvl3pPr>
            <a:lvl4pPr marL="0" indent="1371600">
              <a:spcBef>
                <a:spcPts val="0"/>
              </a:spcBef>
              <a:buSzTx/>
              <a:buFontTx/>
              <a:buNone/>
              <a:defRPr b="1"/>
            </a:lvl4pPr>
            <a:lvl5pPr marL="0" indent="1828800">
              <a:spcBef>
                <a:spcPts val="0"/>
              </a:spcBef>
              <a:buSzTx/>
              <a:buFontTx/>
              <a:buNone/>
              <a:defRPr b="1"/>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13"/>
          </p:nvPr>
        </p:nvSpPr>
        <p:spPr>
          <a:xfrm>
            <a:off x="6172200" y="1681163"/>
            <a:ext cx="4956049" cy="823913"/>
          </a:xfrm>
          <a:prstGeom prst="rect">
            <a:avLst/>
          </a:prstGeom>
        </p:spPr>
        <p:txBody>
          <a:bodyPr anchor="b"/>
          <a:lstStyle/>
          <a:p>
            <a:pPr marL="0" indent="0">
              <a:spcBef>
                <a:spcPts val="0"/>
              </a:spcBef>
              <a:buSzTx/>
              <a:buFontTx/>
              <a:buNone/>
              <a:defRPr b="1"/>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Pictures with Captions">
    <p:spTree>
      <p:nvGrpSpPr>
        <p:cNvPr id="1" name=""/>
        <p:cNvGrpSpPr/>
        <p:nvPr/>
      </p:nvGrpSpPr>
      <p:grpSpPr>
        <a:xfrm>
          <a:off x="0" y="0"/>
          <a:ext cx="0" cy="0"/>
          <a:chOff x="0" y="0"/>
          <a:chExt cx="0" cy="0"/>
        </a:xfrm>
      </p:grpSpPr>
      <p:sp>
        <p:nvSpPr>
          <p:cNvPr id="72" name="Title Text"/>
          <p:cNvSpPr txBox="1"/>
          <p:nvPr>
            <p:ph type="title"/>
          </p:nvPr>
        </p:nvSpPr>
        <p:spPr>
          <a:xfrm>
            <a:off x="1065212" y="304799"/>
            <a:ext cx="10058403" cy="1216153"/>
          </a:xfrm>
          <a:prstGeom prst="rect">
            <a:avLst/>
          </a:prstGeom>
        </p:spPr>
        <p:txBody>
          <a:bodyPr/>
          <a:lstStyle/>
          <a:p>
            <a:pPr/>
            <a:r>
              <a:t>Title Text</a:t>
            </a:r>
          </a:p>
        </p:txBody>
      </p:sp>
      <p:grpSp>
        <p:nvGrpSpPr>
          <p:cNvPr id="85" name="Group 8"/>
          <p:cNvGrpSpPr/>
          <p:nvPr/>
        </p:nvGrpSpPr>
        <p:grpSpPr>
          <a:xfrm>
            <a:off x="1062001" y="1733549"/>
            <a:ext cx="4346135" cy="3037895"/>
            <a:chOff x="0" y="0"/>
            <a:chExt cx="4346133" cy="3037893"/>
          </a:xfrm>
        </p:grpSpPr>
        <p:sp>
          <p:nvSpPr>
            <p:cNvPr id="73" name="Freeform 41"/>
            <p:cNvSpPr/>
            <p:nvPr/>
          </p:nvSpPr>
          <p:spPr>
            <a:xfrm>
              <a:off x="72413" y="451086"/>
              <a:ext cx="12701" cy="2133986"/>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74" name="Freeform 42"/>
            <p:cNvSpPr/>
            <p:nvPr/>
          </p:nvSpPr>
          <p:spPr>
            <a:xfrm>
              <a:off x="540273" y="2977915"/>
              <a:ext cx="3302946"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75" name="Freeform 43"/>
            <p:cNvSpPr/>
            <p:nvPr/>
          </p:nvSpPr>
          <p:spPr>
            <a:xfrm>
              <a:off x="515366" y="70143"/>
              <a:ext cx="3310610"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76" name="Freeform 44"/>
            <p:cNvSpPr/>
            <p:nvPr/>
          </p:nvSpPr>
          <p:spPr>
            <a:xfrm>
              <a:off x="4271769" y="487519"/>
              <a:ext cx="12701" cy="20975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77" name="Freeform 45"/>
            <p:cNvSpPr/>
            <p:nvPr/>
          </p:nvSpPr>
          <p:spPr>
            <a:xfrm>
              <a:off x="9958" y="2687433"/>
              <a:ext cx="401953" cy="347905"/>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78" name="Freeform 46"/>
            <p:cNvSpPr/>
            <p:nvPr/>
          </p:nvSpPr>
          <p:spPr>
            <a:xfrm>
              <a:off x="7650" y="2683963"/>
              <a:ext cx="408093" cy="353931"/>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79" name="Freeform 47"/>
            <p:cNvSpPr/>
            <p:nvPr/>
          </p:nvSpPr>
          <p:spPr>
            <a:xfrm>
              <a:off x="19" y="3469"/>
              <a:ext cx="405050" cy="359136"/>
            </a:xfrm>
            <a:custGeom>
              <a:avLst/>
              <a:gdLst/>
              <a:ahLst/>
              <a:cxnLst>
                <a:cxn ang="0">
                  <a:pos x="wd2" y="hd2"/>
                </a:cxn>
                <a:cxn ang="5400000">
                  <a:pos x="wd2" y="hd2"/>
                </a:cxn>
                <a:cxn ang="10800000">
                  <a:pos x="wd2" y="hd2"/>
                </a:cxn>
                <a:cxn ang="16200000">
                  <a:pos x="wd2" y="hd2"/>
                </a:cxn>
              </a:cxnLst>
              <a:rect l="0" t="0" r="r" b="b"/>
              <a:pathLst>
                <a:path w="19942"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80" name="Freeform 48"/>
            <p:cNvSpPr/>
            <p:nvPr/>
          </p:nvSpPr>
          <p:spPr>
            <a:xfrm>
              <a:off x="0" y="0"/>
              <a:ext cx="406163" cy="3695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81" name="Freeform 49"/>
            <p:cNvSpPr/>
            <p:nvPr/>
          </p:nvSpPr>
          <p:spPr>
            <a:xfrm>
              <a:off x="3933263" y="51032"/>
              <a:ext cx="401536" cy="336132"/>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82" name="Freeform 50"/>
            <p:cNvSpPr/>
            <p:nvPr/>
          </p:nvSpPr>
          <p:spPr>
            <a:xfrm>
              <a:off x="3933263" y="50312"/>
              <a:ext cx="404249" cy="3383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83" name="Freeform 51"/>
            <p:cNvSpPr/>
            <p:nvPr/>
          </p:nvSpPr>
          <p:spPr>
            <a:xfrm>
              <a:off x="3984992" y="2678602"/>
              <a:ext cx="358501" cy="335097"/>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84" name="Freeform 52"/>
            <p:cNvSpPr/>
            <p:nvPr/>
          </p:nvSpPr>
          <p:spPr>
            <a:xfrm>
              <a:off x="3981160" y="2677023"/>
              <a:ext cx="364974" cy="340051"/>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sp>
        <p:nvSpPr>
          <p:cNvPr id="86" name="Picture Placeholder 33"/>
          <p:cNvSpPr/>
          <p:nvPr>
            <p:ph type="pic" sz="quarter" idx="13"/>
          </p:nvPr>
        </p:nvSpPr>
        <p:spPr>
          <a:xfrm>
            <a:off x="1265028" y="1900209"/>
            <a:ext cx="3935537" cy="2571738"/>
          </a:xfrm>
          <a:prstGeom prst="rect">
            <a:avLst/>
          </a:prstGeom>
          <a:ln w="38100">
            <a:solidFill>
              <a:srgbClr val="FFFFFF"/>
            </a:solidFill>
            <a:round/>
          </a:ln>
        </p:spPr>
        <p:txBody>
          <a:bodyPr lIns="91439" rIns="91439">
            <a:noAutofit/>
          </a:bodyPr>
          <a:lstStyle/>
          <a:p>
            <a:pPr/>
          </a:p>
        </p:txBody>
      </p:sp>
      <p:sp>
        <p:nvSpPr>
          <p:cNvPr id="87" name="Body Level One…"/>
          <p:cNvSpPr txBox="1"/>
          <p:nvPr>
            <p:ph type="body" sz="quarter" idx="1"/>
          </p:nvPr>
        </p:nvSpPr>
        <p:spPr>
          <a:xfrm>
            <a:off x="1052422" y="4935990"/>
            <a:ext cx="4368981" cy="1007611"/>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pPr/>
            <a:r>
              <a:t>Body Level One</a:t>
            </a:r>
          </a:p>
          <a:p>
            <a:pPr lvl="1"/>
            <a:r>
              <a:t>Body Level Two</a:t>
            </a:r>
          </a:p>
          <a:p>
            <a:pPr lvl="2"/>
            <a:r>
              <a:t>Body Level Three</a:t>
            </a:r>
          </a:p>
          <a:p>
            <a:pPr lvl="3"/>
            <a:r>
              <a:t>Body Level Four</a:t>
            </a:r>
          </a:p>
          <a:p>
            <a:pPr lvl="4"/>
            <a:r>
              <a:t>Body Level Five</a:t>
            </a:r>
          </a:p>
        </p:txBody>
      </p:sp>
      <p:grpSp>
        <p:nvGrpSpPr>
          <p:cNvPr id="100" name="Group 21"/>
          <p:cNvGrpSpPr/>
          <p:nvPr/>
        </p:nvGrpSpPr>
        <p:grpSpPr>
          <a:xfrm>
            <a:off x="6772691" y="1733549"/>
            <a:ext cx="4346135" cy="3037895"/>
            <a:chOff x="0" y="0"/>
            <a:chExt cx="4346133" cy="3037893"/>
          </a:xfrm>
        </p:grpSpPr>
        <p:sp>
          <p:nvSpPr>
            <p:cNvPr id="88" name="Freeform 41"/>
            <p:cNvSpPr/>
            <p:nvPr/>
          </p:nvSpPr>
          <p:spPr>
            <a:xfrm>
              <a:off x="72413" y="451086"/>
              <a:ext cx="12701" cy="2133986"/>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89" name="Freeform 42"/>
            <p:cNvSpPr/>
            <p:nvPr/>
          </p:nvSpPr>
          <p:spPr>
            <a:xfrm>
              <a:off x="540273" y="2977915"/>
              <a:ext cx="3302946"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90" name="Freeform 43"/>
            <p:cNvSpPr/>
            <p:nvPr/>
          </p:nvSpPr>
          <p:spPr>
            <a:xfrm>
              <a:off x="515366" y="70143"/>
              <a:ext cx="3310610"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91" name="Freeform 44"/>
            <p:cNvSpPr/>
            <p:nvPr/>
          </p:nvSpPr>
          <p:spPr>
            <a:xfrm>
              <a:off x="4271769" y="487519"/>
              <a:ext cx="12701" cy="20975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92" name="Freeform 45"/>
            <p:cNvSpPr/>
            <p:nvPr/>
          </p:nvSpPr>
          <p:spPr>
            <a:xfrm>
              <a:off x="9958" y="2687433"/>
              <a:ext cx="401953" cy="347905"/>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93" name="Freeform 46"/>
            <p:cNvSpPr/>
            <p:nvPr/>
          </p:nvSpPr>
          <p:spPr>
            <a:xfrm>
              <a:off x="7650" y="2683963"/>
              <a:ext cx="408093" cy="353931"/>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94" name="Freeform 47"/>
            <p:cNvSpPr/>
            <p:nvPr/>
          </p:nvSpPr>
          <p:spPr>
            <a:xfrm>
              <a:off x="19" y="3469"/>
              <a:ext cx="405050" cy="359136"/>
            </a:xfrm>
            <a:custGeom>
              <a:avLst/>
              <a:gdLst/>
              <a:ahLst/>
              <a:cxnLst>
                <a:cxn ang="0">
                  <a:pos x="wd2" y="hd2"/>
                </a:cxn>
                <a:cxn ang="5400000">
                  <a:pos x="wd2" y="hd2"/>
                </a:cxn>
                <a:cxn ang="10800000">
                  <a:pos x="wd2" y="hd2"/>
                </a:cxn>
                <a:cxn ang="16200000">
                  <a:pos x="wd2" y="hd2"/>
                </a:cxn>
              </a:cxnLst>
              <a:rect l="0" t="0" r="r" b="b"/>
              <a:pathLst>
                <a:path w="19942"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95" name="Freeform 48"/>
            <p:cNvSpPr/>
            <p:nvPr/>
          </p:nvSpPr>
          <p:spPr>
            <a:xfrm>
              <a:off x="0" y="0"/>
              <a:ext cx="406163" cy="3695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96" name="Freeform 49"/>
            <p:cNvSpPr/>
            <p:nvPr/>
          </p:nvSpPr>
          <p:spPr>
            <a:xfrm>
              <a:off x="3933263" y="51032"/>
              <a:ext cx="401536" cy="336132"/>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97" name="Freeform 50"/>
            <p:cNvSpPr/>
            <p:nvPr/>
          </p:nvSpPr>
          <p:spPr>
            <a:xfrm>
              <a:off x="3933263" y="50312"/>
              <a:ext cx="404249" cy="3383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98" name="Freeform 51"/>
            <p:cNvSpPr/>
            <p:nvPr/>
          </p:nvSpPr>
          <p:spPr>
            <a:xfrm>
              <a:off x="3984992" y="2678602"/>
              <a:ext cx="358501" cy="335097"/>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99" name="Freeform 52"/>
            <p:cNvSpPr/>
            <p:nvPr/>
          </p:nvSpPr>
          <p:spPr>
            <a:xfrm>
              <a:off x="3981160" y="2677023"/>
              <a:ext cx="364974" cy="340051"/>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sp>
        <p:nvSpPr>
          <p:cNvPr id="101" name="Picture Placeholder 33"/>
          <p:cNvSpPr/>
          <p:nvPr>
            <p:ph type="pic" sz="quarter" idx="14"/>
          </p:nvPr>
        </p:nvSpPr>
        <p:spPr>
          <a:xfrm>
            <a:off x="6975716" y="1900209"/>
            <a:ext cx="3935537" cy="2571738"/>
          </a:xfrm>
          <a:prstGeom prst="rect">
            <a:avLst/>
          </a:prstGeom>
          <a:ln w="38100">
            <a:solidFill>
              <a:srgbClr val="FFFFFF"/>
            </a:solidFill>
            <a:round/>
          </a:ln>
        </p:spPr>
        <p:txBody>
          <a:bodyPr lIns="91439" rIns="91439">
            <a:noAutofit/>
          </a:bodyPr>
          <a:lstStyle/>
          <a:p>
            <a:pPr/>
          </a:p>
        </p:txBody>
      </p:sp>
      <p:sp>
        <p:nvSpPr>
          <p:cNvPr id="102" name="Text Placeholder 3"/>
          <p:cNvSpPr/>
          <p:nvPr>
            <p:ph type="body" sz="quarter" idx="15"/>
          </p:nvPr>
        </p:nvSpPr>
        <p:spPr>
          <a:xfrm>
            <a:off x="6742907" y="4935990"/>
            <a:ext cx="4368981" cy="1007611"/>
          </a:xfrm>
          <a:prstGeom prst="rect">
            <a:avLst/>
          </a:prstGeom>
        </p:spPr>
        <p:txBody>
          <a:bodyPr/>
          <a:lstStyle/>
          <a:p>
            <a:pPr marL="0" indent="0">
              <a:spcBef>
                <a:spcPts val="1600"/>
              </a:spcBef>
              <a:buSzTx/>
              <a:buFontTx/>
              <a:buNone/>
              <a:defRPr sz="1600"/>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hree Pictures with Captions">
    <p:spTree>
      <p:nvGrpSpPr>
        <p:cNvPr id="1" name=""/>
        <p:cNvGrpSpPr/>
        <p:nvPr/>
      </p:nvGrpSpPr>
      <p:grpSpPr>
        <a:xfrm>
          <a:off x="0" y="0"/>
          <a:ext cx="0" cy="0"/>
          <a:chOff x="0" y="0"/>
          <a:chExt cx="0" cy="0"/>
        </a:xfrm>
      </p:grpSpPr>
      <p:sp>
        <p:nvSpPr>
          <p:cNvPr id="110" name="Title Text"/>
          <p:cNvSpPr txBox="1"/>
          <p:nvPr>
            <p:ph type="title"/>
          </p:nvPr>
        </p:nvSpPr>
        <p:spPr>
          <a:prstGeom prst="rect">
            <a:avLst/>
          </a:prstGeom>
        </p:spPr>
        <p:txBody>
          <a:bodyPr/>
          <a:lstStyle/>
          <a:p>
            <a:pPr/>
            <a:r>
              <a:t>Title Text</a:t>
            </a:r>
          </a:p>
        </p:txBody>
      </p:sp>
      <p:grpSp>
        <p:nvGrpSpPr>
          <p:cNvPr id="123" name="Group 51"/>
          <p:cNvGrpSpPr/>
          <p:nvPr/>
        </p:nvGrpSpPr>
        <p:grpSpPr>
          <a:xfrm>
            <a:off x="1074250" y="1668158"/>
            <a:ext cx="3077428" cy="3113056"/>
            <a:chOff x="0" y="0"/>
            <a:chExt cx="3077426" cy="3113054"/>
          </a:xfrm>
        </p:grpSpPr>
        <p:sp>
          <p:nvSpPr>
            <p:cNvPr id="111"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12"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13"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14"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15"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16" name="Freeform 46"/>
            <p:cNvSpPr/>
            <p:nvPr/>
          </p:nvSpPr>
          <p:spPr>
            <a:xfrm rot="5400000">
              <a:off x="33113" y="-27634"/>
              <a:ext cx="292309" cy="358536"/>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17"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18"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19"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20"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21"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22"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sp>
        <p:nvSpPr>
          <p:cNvPr id="124" name="Picture Placeholder 33"/>
          <p:cNvSpPr/>
          <p:nvPr>
            <p:ph type="pic" sz="quarter" idx="13"/>
          </p:nvPr>
        </p:nvSpPr>
        <p:spPr>
          <a:xfrm>
            <a:off x="1249168" y="1824284"/>
            <a:ext cx="2715289" cy="2776310"/>
          </a:xfrm>
          <a:prstGeom prst="rect">
            <a:avLst/>
          </a:prstGeom>
          <a:ln w="38100">
            <a:solidFill>
              <a:srgbClr val="FFFFFF"/>
            </a:solidFill>
            <a:round/>
          </a:ln>
        </p:spPr>
        <p:txBody>
          <a:bodyPr lIns="91439" rIns="91439">
            <a:noAutofit/>
          </a:bodyPr>
          <a:lstStyle/>
          <a:p>
            <a:pPr/>
          </a:p>
        </p:txBody>
      </p:sp>
      <p:sp>
        <p:nvSpPr>
          <p:cNvPr id="125" name="Body Level One…"/>
          <p:cNvSpPr txBox="1"/>
          <p:nvPr>
            <p:ph type="body" sz="quarter" idx="1"/>
          </p:nvPr>
        </p:nvSpPr>
        <p:spPr>
          <a:xfrm>
            <a:off x="1235212" y="4947404"/>
            <a:ext cx="2743201" cy="914401"/>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pPr/>
            <a:r>
              <a:t>Body Level One</a:t>
            </a:r>
          </a:p>
          <a:p>
            <a:pPr lvl="1"/>
            <a:r>
              <a:t>Body Level Two</a:t>
            </a:r>
          </a:p>
          <a:p>
            <a:pPr lvl="2"/>
            <a:r>
              <a:t>Body Level Three</a:t>
            </a:r>
          </a:p>
          <a:p>
            <a:pPr lvl="3"/>
            <a:r>
              <a:t>Body Level Four</a:t>
            </a:r>
          </a:p>
          <a:p>
            <a:pPr lvl="4"/>
            <a:r>
              <a:t>Body Level Five</a:t>
            </a:r>
          </a:p>
        </p:txBody>
      </p:sp>
      <p:grpSp>
        <p:nvGrpSpPr>
          <p:cNvPr id="138" name="Group 83"/>
          <p:cNvGrpSpPr/>
          <p:nvPr/>
        </p:nvGrpSpPr>
        <p:grpSpPr>
          <a:xfrm>
            <a:off x="4546246" y="1668158"/>
            <a:ext cx="3077428" cy="3113056"/>
            <a:chOff x="0" y="0"/>
            <a:chExt cx="3077426" cy="3113054"/>
          </a:xfrm>
        </p:grpSpPr>
        <p:sp>
          <p:nvSpPr>
            <p:cNvPr id="126"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27"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28"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29"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30"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31" name="Freeform 46"/>
            <p:cNvSpPr/>
            <p:nvPr/>
          </p:nvSpPr>
          <p:spPr>
            <a:xfrm rot="5400000">
              <a:off x="33113" y="-27634"/>
              <a:ext cx="292309" cy="358536"/>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32"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33"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34"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35"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36"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37"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sp>
        <p:nvSpPr>
          <p:cNvPr id="139" name="Picture Placeholder 33"/>
          <p:cNvSpPr/>
          <p:nvPr>
            <p:ph type="pic" sz="quarter" idx="14"/>
          </p:nvPr>
        </p:nvSpPr>
        <p:spPr>
          <a:xfrm>
            <a:off x="4720923" y="1824284"/>
            <a:ext cx="2715769" cy="2776310"/>
          </a:xfrm>
          <a:prstGeom prst="rect">
            <a:avLst/>
          </a:prstGeom>
          <a:ln w="38100">
            <a:solidFill>
              <a:srgbClr val="FFFFFF"/>
            </a:solidFill>
            <a:round/>
          </a:ln>
        </p:spPr>
        <p:txBody>
          <a:bodyPr lIns="91439" rIns="91439">
            <a:noAutofit/>
          </a:bodyPr>
          <a:lstStyle/>
          <a:p>
            <a:pPr/>
          </a:p>
        </p:txBody>
      </p:sp>
      <p:sp>
        <p:nvSpPr>
          <p:cNvPr id="140" name="Text Placeholder 3"/>
          <p:cNvSpPr/>
          <p:nvPr>
            <p:ph type="body" sz="quarter" idx="15"/>
          </p:nvPr>
        </p:nvSpPr>
        <p:spPr>
          <a:xfrm>
            <a:off x="4707208" y="4947404"/>
            <a:ext cx="2743201" cy="914401"/>
          </a:xfrm>
          <a:prstGeom prst="rect">
            <a:avLst/>
          </a:prstGeom>
        </p:spPr>
        <p:txBody>
          <a:bodyPr/>
          <a:lstStyle/>
          <a:p>
            <a:pPr marL="0" indent="0">
              <a:spcBef>
                <a:spcPts val="1600"/>
              </a:spcBef>
              <a:buSzTx/>
              <a:buFontTx/>
              <a:buNone/>
              <a:defRPr sz="1600"/>
            </a:pPr>
          </a:p>
        </p:txBody>
      </p:sp>
      <p:grpSp>
        <p:nvGrpSpPr>
          <p:cNvPr id="153" name="Group 96"/>
          <p:cNvGrpSpPr/>
          <p:nvPr/>
        </p:nvGrpSpPr>
        <p:grpSpPr>
          <a:xfrm>
            <a:off x="8048120" y="1668158"/>
            <a:ext cx="3077428" cy="3113056"/>
            <a:chOff x="0" y="0"/>
            <a:chExt cx="3077426" cy="3113054"/>
          </a:xfrm>
        </p:grpSpPr>
        <p:sp>
          <p:nvSpPr>
            <p:cNvPr id="141"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42"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43"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44"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45"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46" name="Freeform 46"/>
            <p:cNvSpPr/>
            <p:nvPr/>
          </p:nvSpPr>
          <p:spPr>
            <a:xfrm rot="5400000">
              <a:off x="33113" y="-27634"/>
              <a:ext cx="292309" cy="358536"/>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47"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48"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49"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50"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51"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52"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sp>
        <p:nvSpPr>
          <p:cNvPr id="154" name="Picture Placeholder 33"/>
          <p:cNvSpPr/>
          <p:nvPr>
            <p:ph type="pic" sz="quarter" idx="16"/>
          </p:nvPr>
        </p:nvSpPr>
        <p:spPr>
          <a:xfrm>
            <a:off x="8222798" y="1824284"/>
            <a:ext cx="2715769" cy="2776310"/>
          </a:xfrm>
          <a:prstGeom prst="rect">
            <a:avLst/>
          </a:prstGeom>
          <a:ln w="38100">
            <a:solidFill>
              <a:srgbClr val="FFFFFF"/>
            </a:solidFill>
            <a:round/>
          </a:ln>
        </p:spPr>
        <p:txBody>
          <a:bodyPr lIns="91439" rIns="91439">
            <a:noAutofit/>
          </a:bodyPr>
          <a:lstStyle/>
          <a:p>
            <a:pPr/>
          </a:p>
        </p:txBody>
      </p:sp>
      <p:sp>
        <p:nvSpPr>
          <p:cNvPr id="155" name="Text Placeholder 3"/>
          <p:cNvSpPr/>
          <p:nvPr>
            <p:ph type="body" sz="quarter" idx="17"/>
          </p:nvPr>
        </p:nvSpPr>
        <p:spPr>
          <a:xfrm>
            <a:off x="8209081" y="4947404"/>
            <a:ext cx="2743201" cy="914401"/>
          </a:xfrm>
          <a:prstGeom prst="rect">
            <a:avLst/>
          </a:prstGeom>
        </p:spPr>
        <p:txBody>
          <a:bodyPr/>
          <a:lstStyle/>
          <a:p>
            <a:pPr marL="0" indent="0">
              <a:spcBef>
                <a:spcPts val="1600"/>
              </a:spcBef>
              <a:buSzTx/>
              <a:buFontTx/>
              <a:buNone/>
              <a:defRPr sz="1600"/>
            </a:pPr>
          </a:p>
        </p:txBody>
      </p:sp>
      <p:sp>
        <p:nvSpPr>
          <p:cNvPr id="15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065212" y="304800"/>
            <a:ext cx="10058403" cy="121920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Title Text</a:t>
            </a:r>
          </a:p>
        </p:txBody>
      </p:sp>
      <p:sp>
        <p:nvSpPr>
          <p:cNvPr id="3" name="Body Level One…"/>
          <p:cNvSpPr txBox="1"/>
          <p:nvPr>
            <p:ph type="body" idx="1"/>
          </p:nvPr>
        </p:nvSpPr>
        <p:spPr>
          <a:xfrm>
            <a:off x="1065213" y="1752600"/>
            <a:ext cx="10058401" cy="42291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65212" y="5975128"/>
            <a:ext cx="231094" cy="317946"/>
          </a:xfrm>
          <a:prstGeom prst="rect">
            <a:avLst/>
          </a:prstGeom>
          <a:ln w="12700">
            <a:miter lim="400000"/>
          </a:ln>
        </p:spPr>
        <p:txBody>
          <a:bodyPr wrap="none" lIns="45719" rIns="45719" anchor="ctr">
            <a:spAutoFit/>
          </a:bodyPr>
          <a:lstStyle>
            <a:lvl1pPr>
              <a:defRPr sz="11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1pPr>
      <a:lvl2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2pPr>
      <a:lvl3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3pPr>
      <a:lvl4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4pPr>
      <a:lvl5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5pPr>
      <a:lvl6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6pPr>
      <a:lvl7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7pPr>
      <a:lvl8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8pPr>
      <a:lvl9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9pPr>
    </p:titleStyle>
    <p:bodyStyle>
      <a:lvl1pPr marL="347472" marR="0" indent="-347472"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1pPr>
      <a:lvl2pPr marL="797356" marR="0" indent="-340156"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2pPr>
      <a:lvl3pPr marL="1219200" marR="0" indent="-304800"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3pPr>
      <a:lvl4pPr marL="1714500" marR="0" indent="-342900"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4pPr>
      <a:lvl5pPr marL="2171700" marR="0" indent="-342900"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5pPr>
      <a:lvl6pPr marL="2628900" marR="0" indent="-342900"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6pPr>
      <a:lvl7pPr marL="3086100" marR="0" indent="-342900"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7pPr>
      <a:lvl8pPr marL="3543300" marR="0" indent="-342900"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8pPr>
      <a:lvl9pPr marL="4000500" marR="0" indent="-342900"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9pPr>
    </p:bodyStyle>
    <p:otherStyle>
      <a:lvl1pPr marL="0" marR="0" indent="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1pPr>
      <a:lvl2pPr marL="0" marR="0" indent="45720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2pPr>
      <a:lvl3pPr marL="0" marR="0" indent="91440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3pPr>
      <a:lvl4pPr marL="0" marR="0" indent="137160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4pPr>
      <a:lvl5pPr marL="0" marR="0" indent="182880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5pPr>
      <a:lvl6pPr marL="0" marR="0" indent="228600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6pPr>
      <a:lvl7pPr marL="0" marR="0" indent="274320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7pPr>
      <a:lvl8pPr marL="0" marR="0" indent="320040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8pPr>
      <a:lvl9pPr marL="0" marR="0" indent="365760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farmersalmanac.com/understanding-phases-moon-20606" TargetMode="External"/><Relationship Id="rId3" Type="http://schemas.openxmlformats.org/officeDocument/2006/relationships/image" Target="../media/image5.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www.timeanddate.com/astronomy/moon/waxing-crescent.html" TargetMode="External"/><Relationship Id="rId3" Type="http://schemas.openxmlformats.org/officeDocument/2006/relationships/hyperlink" Target="https://www.timeanddate.com/calendar/?year=1844&amp;country=1" TargetMode="External"/><Relationship Id="rId4" Type="http://schemas.openxmlformats.org/officeDocument/2006/relationships/image" Target="../media/image4.png"/><Relationship Id="rId5" Type="http://schemas.openxmlformats.org/officeDocument/2006/relationships/hyperlink" Target="https://www.timeanddate.com/calendar/" TargetMode="External"/><Relationship Id="rId6" Type="http://schemas.openxmlformats.org/officeDocument/2006/relationships/image" Target="../media/image6.jpeg"/><Relationship Id="rId7" Type="http://schemas.openxmlformats.org/officeDocument/2006/relationships/hyperlink" Target="https://www.timeanddate.com/moon/" TargetMode="External"/><Relationship Id="rId8" Type="http://schemas.openxmlformats.org/officeDocument/2006/relationships/image" Target="../media/image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practicapoetica.com/adventist-poetry-and-hymns/songs-of-hope-and-trust/early-advent-texts/look-for-the-waymarks/" TargetMode="External"/><Relationship Id="rId3" Type="http://schemas.openxmlformats.org/officeDocument/2006/relationships/hyperlink" Target="https://creativecommons.org/licenses/by-sa/3.0/" TargetMode="External"/><Relationship Id="rId4" Type="http://schemas.openxmlformats.org/officeDocument/2006/relationships/image" Target="../media/image7.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imeanddate.com/calendar/?year=2020&amp;country=27" TargetMode="Externa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pinterest.ca/pin/352688214539636004/" TargetMode="External"/><Relationship Id="rId3" Type="http://schemas.openxmlformats.org/officeDocument/2006/relationships/image" Target="../media/image8.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ellenwhite.org/content/file/william-foy-and-hazen-foss#document" TargetMode="External"/><Relationship Id="rId3" Type="http://schemas.openxmlformats.org/officeDocument/2006/relationships/image" Target="../media/image7.png"/><Relationship Id="rId4" Type="http://schemas.openxmlformats.org/officeDocument/2006/relationships/image" Target="../media/image4.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4.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en.wikipedia.org/wiki/Egyptian%E2%80%93Ottoman_War_(1839%E2%80%931841)" TargetMode="External"/><Relationship Id="rId3" Type="http://schemas.openxmlformats.org/officeDocument/2006/relationships/image" Target="../media/image4.jpeg"/></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nepeterfive.com/the-top-4-reasons-september-11th-is-significant-to-islam/" TargetMode="External"/><Relationship Id="rId3" Type="http://schemas.openxmlformats.org/officeDocument/2006/relationships/image" Target="../media/image4.jpeg"/></Relationships>

</file>

<file path=ppt/slides/_rels/slide4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5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5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 Id="rId3" Type="http://schemas.openxmlformats.org/officeDocument/2006/relationships/image" Target="../media/image13.jpeg"/></Relationships>

</file>

<file path=ppt/slides/_rels/slide5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5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loc.gov/exhibits/odyssey/archive/05/0509001r.jpg" TargetMode="External"/><Relationship Id="rId3" Type="http://schemas.openxmlformats.org/officeDocument/2006/relationships/hyperlink" Target="https://en.wikipedia.org/wiki/American_Civil_War" TargetMode="External"/><Relationship Id="rId4" Type="http://schemas.openxmlformats.org/officeDocument/2006/relationships/image" Target="../media/image15.jpeg"/></Relationships>

</file>

<file path=ppt/slides/_rels/slide5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sutori.com/item/1798-general-berthier-takes-the-pope-captive-sparking-renewed-interest-in-bi" TargetMode="External"/><Relationship Id="rId3" Type="http://schemas.openxmlformats.org/officeDocument/2006/relationships/image" Target="../media/image3.jpeg"/></Relationships>

</file>

<file path=ppt/slides/_rels/slide6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en.wikipedia.org/wiki/Battle_of_Plattsburgh" TargetMode="External"/><Relationship Id="rId3" Type="http://schemas.openxmlformats.org/officeDocument/2006/relationships/hyperlink" Target="https://fr.wikipedia.org/wiki/Septembre_1818" TargetMode="External"/><Relationship Id="rId4" Type="http://schemas.openxmlformats.org/officeDocument/2006/relationships/hyperlink" Target="https://en.wikipedia.org/wiki/Wahhabi_War" TargetMode="External"/><Relationship Id="rId5" Type="http://schemas.openxmlformats.org/officeDocument/2006/relationships/image" Target="../media/image4.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en.wikipedia.org/wiki/Hebrew_calendar" TargetMode="Externa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Title 1"/>
          <p:cNvSpPr txBox="1"/>
          <p:nvPr>
            <p:ph type="ctrTitle"/>
          </p:nvPr>
        </p:nvSpPr>
        <p:spPr>
          <a:xfrm>
            <a:off x="2648931" y="2667000"/>
            <a:ext cx="8474683" cy="914400"/>
          </a:xfrm>
          <a:prstGeom prst="rect">
            <a:avLst/>
          </a:prstGeom>
        </p:spPr>
        <p:txBody>
          <a:bodyPr/>
          <a:lstStyle>
            <a:lvl1pPr algn="ctr" defTabSz="685800">
              <a:defRPr sz="4050"/>
            </a:lvl1pPr>
          </a:lstStyle>
          <a:p>
            <a:pPr/>
            <a:r>
              <a:t>Kids’ Prophecy Corner</a:t>
            </a:r>
          </a:p>
        </p:txBody>
      </p:sp>
      <p:sp>
        <p:nvSpPr>
          <p:cNvPr id="251" name="Subtitle 2"/>
          <p:cNvSpPr txBox="1"/>
          <p:nvPr>
            <p:ph type="subTitle" sz="quarter" idx="1"/>
          </p:nvPr>
        </p:nvSpPr>
        <p:spPr>
          <a:xfrm>
            <a:off x="4265610" y="3733800"/>
            <a:ext cx="5029220" cy="442275"/>
          </a:xfrm>
          <a:prstGeom prst="rect">
            <a:avLst/>
          </a:prstGeom>
        </p:spPr>
        <p:txBody>
          <a:bodyPr/>
          <a:lstStyle>
            <a:lvl1pPr defTabSz="667512">
              <a:lnSpc>
                <a:spcPct val="90000"/>
              </a:lnSpc>
              <a:defRPr b="1" sz="1752"/>
            </a:lvl1pPr>
          </a:lstStyle>
          <a:p>
            <a:pPr/>
            <a:r>
              <a:t>The History Of The Millerites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 name="Footer Placeholder 4"/>
          <p:cNvSpPr txBox="1"/>
          <p:nvPr/>
        </p:nvSpPr>
        <p:spPr>
          <a:xfrm>
            <a:off x="121920" y="6276786"/>
            <a:ext cx="5852160" cy="3179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sz="1100"/>
            </a:pPr>
            <a:r>
              <a:t>Image from </a:t>
            </a:r>
            <a:r>
              <a:rPr u="sng">
                <a:solidFill>
                  <a:schemeClr val="accent3"/>
                </a:solidFill>
                <a:uFill>
                  <a:solidFill>
                    <a:schemeClr val="accent3"/>
                  </a:solidFill>
                </a:uFill>
                <a:hlinkClick r:id="rId2" invalidUrl="" action="" tgtFrame="" tooltip="" history="1" highlightClick="0" endSnd="0"/>
              </a:rPr>
              <a:t>https://www.farmersalmanac.com/understanding-phases-moon-20606</a:t>
            </a:r>
          </a:p>
        </p:txBody>
      </p:sp>
      <p:sp>
        <p:nvSpPr>
          <p:cNvPr id="317" name="Content Placeholder 2"/>
          <p:cNvSpPr txBox="1"/>
          <p:nvPr>
            <p:ph type="body" sz="half" idx="1"/>
          </p:nvPr>
        </p:nvSpPr>
        <p:spPr>
          <a:xfrm>
            <a:off x="76200" y="1065228"/>
            <a:ext cx="5943600" cy="4948349"/>
          </a:xfrm>
          <a:prstGeom prst="rect">
            <a:avLst/>
          </a:prstGeom>
        </p:spPr>
        <p:txBody>
          <a:bodyPr/>
          <a:lstStyle/>
          <a:p>
            <a:pPr marL="0" indent="0">
              <a:lnSpc>
                <a:spcPct val="80000"/>
              </a:lnSpc>
              <a:buSzTx/>
              <a:buNone/>
              <a:defRPr sz="2800"/>
            </a:pPr>
            <a:r>
              <a:t>But </a:t>
            </a:r>
            <a:r>
              <a:rPr b="1"/>
              <a:t>Why</a:t>
            </a:r>
            <a:r>
              <a:t> April 19, 1844?</a:t>
            </a:r>
            <a:endParaRPr sz="1600"/>
          </a:p>
          <a:p>
            <a:pPr>
              <a:lnSpc>
                <a:spcPct val="80000"/>
              </a:lnSpc>
              <a:defRPr sz="1600"/>
            </a:pPr>
            <a:r>
              <a:t>The people that used the Karaite Calendar were called </a:t>
            </a:r>
            <a:r>
              <a:rPr b="1"/>
              <a:t>Karaite Jews.</a:t>
            </a:r>
            <a:r>
              <a:t> They wanted the Bible and the Bible only. And they didn’t want to regard the writings of the Talmud and Mishnah which they believed were man made laws by Jewish teachers.</a:t>
            </a:r>
          </a:p>
          <a:p>
            <a:pPr>
              <a:lnSpc>
                <a:spcPct val="80000"/>
              </a:lnSpc>
              <a:defRPr sz="1600"/>
            </a:pPr>
            <a:r>
              <a:t>On the Karaite calendar </a:t>
            </a:r>
            <a:r>
              <a:rPr b="1"/>
              <a:t>the first day of the first month</a:t>
            </a:r>
            <a:r>
              <a:t> happened in</a:t>
            </a:r>
            <a:r>
              <a:t> March or April </a:t>
            </a:r>
            <a:r>
              <a:rPr b="1"/>
              <a:t>not</a:t>
            </a:r>
            <a:r>
              <a:t> January 1. To calculate it you have to look at the moon in Jerusalem and the maturity of the barley harvest. </a:t>
            </a:r>
          </a:p>
          <a:p>
            <a:pPr>
              <a:lnSpc>
                <a:spcPct val="80000"/>
              </a:lnSpc>
              <a:defRPr sz="1600"/>
            </a:pPr>
            <a:r>
              <a:t>So they </a:t>
            </a:r>
            <a:r>
              <a:rPr b="1"/>
              <a:t>watched</a:t>
            </a:r>
            <a:r>
              <a:rPr b="1"/>
              <a:t> the moon </a:t>
            </a:r>
            <a:r>
              <a:t>and waited for the </a:t>
            </a:r>
            <a:r>
              <a:rPr b="1"/>
              <a:t>first sliver </a:t>
            </a:r>
            <a:r>
              <a:t>to be seen. And if </a:t>
            </a:r>
            <a:r>
              <a:rPr b="1"/>
              <a:t>the barley </a:t>
            </a:r>
            <a:r>
              <a:t>wa</a:t>
            </a:r>
            <a:r>
              <a:t>s also ripe they declared it to be the first day of the first month.</a:t>
            </a:r>
          </a:p>
          <a:p>
            <a:pPr>
              <a:lnSpc>
                <a:spcPct val="80000"/>
              </a:lnSpc>
              <a:defRPr sz="1600"/>
            </a:pPr>
            <a:r>
              <a:t>The expression of first day of the first month is taken from </a:t>
            </a:r>
            <a:r>
              <a:rPr b="1"/>
              <a:t>Ezra 7:9</a:t>
            </a:r>
          </a:p>
        </p:txBody>
      </p:sp>
      <p:pic>
        <p:nvPicPr>
          <p:cNvPr id="318" name="Picture 2" descr="Picture 2"/>
          <p:cNvPicPr>
            <a:picLocks noChangeAspect="1"/>
          </p:cNvPicPr>
          <p:nvPr/>
        </p:nvPicPr>
        <p:blipFill>
          <a:blip r:embed="rId3">
            <a:extLst/>
          </a:blip>
          <a:stretch>
            <a:fillRect/>
          </a:stretch>
        </p:blipFill>
        <p:spPr>
          <a:xfrm>
            <a:off x="5987539" y="1065228"/>
            <a:ext cx="5975861" cy="494834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Footer Placeholder 4"/>
          <p:cNvSpPr txBox="1"/>
          <p:nvPr/>
        </p:nvSpPr>
        <p:spPr>
          <a:xfrm>
            <a:off x="704480" y="6019801"/>
            <a:ext cx="5345800" cy="331839"/>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defTabSz="795527">
              <a:lnSpc>
                <a:spcPct val="81000"/>
              </a:lnSpc>
              <a:spcBef>
                <a:spcPts val="500"/>
              </a:spcBef>
              <a:defRPr sz="783"/>
            </a:pPr>
            <a:r>
              <a:rPr u="sng">
                <a:solidFill>
                  <a:schemeClr val="accent3"/>
                </a:solidFill>
                <a:uFill>
                  <a:solidFill>
                    <a:schemeClr val="accent3"/>
                  </a:solidFill>
                </a:uFill>
                <a:hlinkClick r:id="rId2" invalidUrl="" action="" tgtFrame="" tooltip="" history="1" highlightClick="0" endSnd="0"/>
              </a:rPr>
              <a:t>https://www.timeanddate.com/astronomy/moon/waxing-crescent.html</a:t>
            </a:r>
            <a:r>
              <a:t>; </a:t>
            </a:r>
            <a:r>
              <a:rPr u="sng">
                <a:solidFill>
                  <a:schemeClr val="accent3"/>
                </a:solidFill>
                <a:uFill>
                  <a:solidFill>
                    <a:schemeClr val="accent3"/>
                  </a:solidFill>
                </a:uFill>
                <a:hlinkClick r:id="rId3" invalidUrl="" action="" tgtFrame="" tooltip="" history="1" highlightClick="0" endSnd="0"/>
              </a:rPr>
              <a:t>https://www.timeanddate.com/calendar/?year=1844&amp;country=1</a:t>
            </a:r>
          </a:p>
        </p:txBody>
      </p:sp>
      <p:sp>
        <p:nvSpPr>
          <p:cNvPr id="321" name="Content Placeholder 2"/>
          <p:cNvSpPr txBox="1"/>
          <p:nvPr>
            <p:ph type="title"/>
          </p:nvPr>
        </p:nvSpPr>
        <p:spPr>
          <a:xfrm>
            <a:off x="1065211" y="304798"/>
            <a:ext cx="10058404" cy="1216154"/>
          </a:xfrm>
          <a:prstGeom prst="rect">
            <a:avLst/>
          </a:prstGeom>
        </p:spPr>
        <p:txBody>
          <a:bodyPr/>
          <a:lstStyle/>
          <a:p>
            <a:pPr defTabSz="795527">
              <a:defRPr sz="1044"/>
            </a:pPr>
            <a:r>
              <a:t>In 1844 there was no telephone or internet. Israel was far away from America. So to look at the moon in Israel was impossible. And even if someone was in Israel, it would have taken six months or more for a letter to reach America.</a:t>
            </a:r>
          </a:p>
          <a:p>
            <a:pPr defTabSz="795527">
              <a:defRPr sz="1044"/>
            </a:pPr>
            <a:r>
              <a:t>So, How do we know the Millerites were correct? </a:t>
            </a:r>
          </a:p>
          <a:p>
            <a:pPr defTabSz="795527">
              <a:defRPr sz="1044"/>
            </a:pPr>
            <a:r>
              <a:t>Well, they used the Karaite methodology of sighting the moon. But instead of doing it from Israel (the old glorious land), they did it from the new glorious land (the USA) using the </a:t>
            </a:r>
            <a:r>
              <a:rPr b="1"/>
              <a:t>almanac calendar </a:t>
            </a:r>
            <a:r>
              <a:t>which is a lunar calendar.</a:t>
            </a:r>
          </a:p>
        </p:txBody>
      </p:sp>
      <p:grpSp>
        <p:nvGrpSpPr>
          <p:cNvPr id="324" name="Picture 10"/>
          <p:cNvGrpSpPr/>
          <p:nvPr/>
        </p:nvGrpSpPr>
        <p:grpSpPr>
          <a:xfrm>
            <a:off x="1245978" y="1881159"/>
            <a:ext cx="3973637" cy="2609838"/>
            <a:chOff x="0" y="0"/>
            <a:chExt cx="3973636" cy="2609836"/>
          </a:xfrm>
        </p:grpSpPr>
        <p:pic>
          <p:nvPicPr>
            <p:cNvPr id="322" name="image10.png" descr="image10.png"/>
            <p:cNvPicPr>
              <a:picLocks noChangeAspect="1"/>
            </p:cNvPicPr>
            <p:nvPr/>
          </p:nvPicPr>
          <p:blipFill>
            <a:blip r:embed="rId4">
              <a:extLst/>
            </a:blip>
            <a:srcRect l="0" t="16133" r="0" b="18846"/>
            <a:stretch>
              <a:fillRect/>
            </a:stretch>
          </p:blipFill>
          <p:spPr>
            <a:xfrm>
              <a:off x="19050" y="19050"/>
              <a:ext cx="3935419" cy="2571737"/>
            </a:xfrm>
            <a:prstGeom prst="rect">
              <a:avLst/>
            </a:prstGeom>
            <a:ln w="12700" cap="flat">
              <a:noFill/>
              <a:miter lim="400000"/>
            </a:ln>
            <a:effectLst/>
          </p:spPr>
        </p:pic>
        <p:sp>
          <p:nvSpPr>
            <p:cNvPr id="323" name="Rectangle"/>
            <p:cNvSpPr/>
            <p:nvPr/>
          </p:nvSpPr>
          <p:spPr>
            <a:xfrm>
              <a:off x="0" y="0"/>
              <a:ext cx="3973637" cy="2609837"/>
            </a:xfrm>
            <a:prstGeom prst="rect">
              <a:avLst/>
            </a:prstGeom>
            <a:noFill/>
            <a:ln w="38100" cap="flat">
              <a:solidFill>
                <a:srgbClr val="FFFFFF"/>
              </a:solidFill>
              <a:prstDash val="solid"/>
              <a:round/>
            </a:ln>
            <a:effectLst/>
          </p:spPr>
          <p:txBody>
            <a:bodyPr wrap="square" lIns="45719" tIns="45719" rIns="45719" bIns="45719" numCol="1" anchor="ctr">
              <a:noAutofit/>
            </a:bodyPr>
            <a:lstStyle/>
            <a:p>
              <a:pPr/>
            </a:p>
          </p:txBody>
        </p:sp>
      </p:grpSp>
      <p:sp>
        <p:nvSpPr>
          <p:cNvPr id="325" name="Text Placeholder 3"/>
          <p:cNvSpPr txBox="1"/>
          <p:nvPr>
            <p:ph type="body" sz="quarter" idx="1"/>
          </p:nvPr>
        </p:nvSpPr>
        <p:spPr>
          <a:xfrm>
            <a:off x="1052423" y="4848488"/>
            <a:ext cx="4368980" cy="1007611"/>
          </a:xfrm>
          <a:prstGeom prst="rect">
            <a:avLst/>
          </a:prstGeom>
        </p:spPr>
        <p:txBody>
          <a:bodyPr/>
          <a:lstStyle/>
          <a:p>
            <a:pPr>
              <a:lnSpc>
                <a:spcPct val="80000"/>
              </a:lnSpc>
              <a:defRPr sz="800"/>
            </a:pPr>
            <a:r>
              <a:t>There is no common symbol for a Waxing Crescent Moon in </a:t>
            </a:r>
            <a:r>
              <a:rPr u="sng">
                <a:solidFill>
                  <a:schemeClr val="accent3"/>
                </a:solidFill>
                <a:uFill>
                  <a:solidFill>
                    <a:schemeClr val="accent3"/>
                  </a:solidFill>
                </a:uFill>
                <a:hlinkClick r:id="rId5" invalidUrl="" action="" tgtFrame="" tooltip="" history="1" highlightClick="0" endSnd="0"/>
              </a:rPr>
              <a:t>calendars</a:t>
            </a:r>
            <a:r>
              <a:t> as it is an intermediate Moon phase. Only the four primary phases are shown in calendars with the following symbols:</a:t>
            </a:r>
          </a:p>
          <a:p>
            <a:pPr>
              <a:lnSpc>
                <a:spcPct val="80000"/>
              </a:lnSpc>
              <a:defRPr sz="800"/>
            </a:pPr>
            <a:r>
              <a:t>So, when the Millerites saw the new moon, they had to go outside and wait until they spotted the first sliver.</a:t>
            </a:r>
          </a:p>
        </p:txBody>
      </p:sp>
      <p:pic>
        <p:nvPicPr>
          <p:cNvPr id="326" name="Picture 4" descr="Picture 4"/>
          <p:cNvPicPr>
            <a:picLocks noChangeAspect="1"/>
          </p:cNvPicPr>
          <p:nvPr>
            <p:ph type="pic" idx="14"/>
          </p:nvPr>
        </p:nvPicPr>
        <p:blipFill>
          <a:blip r:embed="rId6">
            <a:extLst/>
          </a:blip>
          <a:srcRect l="13920" t="0" r="1" b="1"/>
          <a:stretch>
            <a:fillRect/>
          </a:stretch>
        </p:blipFill>
        <p:spPr>
          <a:xfrm>
            <a:off x="6975716" y="1900209"/>
            <a:ext cx="3935537" cy="2571738"/>
          </a:xfrm>
          <a:prstGeom prst="rect">
            <a:avLst/>
          </a:prstGeom>
        </p:spPr>
      </p:pic>
      <p:sp>
        <p:nvSpPr>
          <p:cNvPr id="327" name="Text Placeholder 5"/>
          <p:cNvSpPr/>
          <p:nvPr>
            <p:ph type="body" idx="15"/>
          </p:nvPr>
        </p:nvSpPr>
        <p:spPr>
          <a:prstGeom prst="rect">
            <a:avLst/>
          </a:prstGeom>
          <a:extLst>
            <a:ext uri="{C572A759-6A51-4108-AA02-DFA0A04FC94B}">
              <ma14:wrappingTextBoxFlag xmlns:ma14="http://schemas.microsoft.com/office/mac/drawingml/2011/main" val="1"/>
            </a:ext>
          </a:extLst>
        </p:spPr>
        <p:txBody>
          <a:bodyPr/>
          <a:lstStyle/>
          <a:p>
            <a:pPr marL="0" indent="0">
              <a:lnSpc>
                <a:spcPct val="80000"/>
              </a:lnSpc>
              <a:spcBef>
                <a:spcPts val="1600"/>
              </a:spcBef>
              <a:buSzTx/>
              <a:buFontTx/>
              <a:buNone/>
              <a:defRPr sz="1000"/>
            </a:pPr>
            <a:r>
              <a:t>Waxing means that it is growing, while crescent refers to the curved shape similar to a banana or a boat.</a:t>
            </a:r>
          </a:p>
          <a:p>
            <a:pPr marL="0" indent="0">
              <a:lnSpc>
                <a:spcPct val="80000"/>
              </a:lnSpc>
              <a:spcBef>
                <a:spcPts val="1600"/>
              </a:spcBef>
              <a:buSzTx/>
              <a:buFontTx/>
              <a:buNone/>
              <a:defRPr sz="1000"/>
            </a:pPr>
            <a:r>
              <a:t>T</a:t>
            </a:r>
            <a:r>
              <a:t>he Waxing Crescent Moon generally </a:t>
            </a:r>
            <a:r>
              <a:rPr u="sng">
                <a:solidFill>
                  <a:schemeClr val="accent3"/>
                </a:solidFill>
                <a:uFill>
                  <a:solidFill>
                    <a:schemeClr val="accent3"/>
                  </a:solidFill>
                </a:uFill>
                <a:hlinkClick r:id="rId7" invalidUrl="" action="" tgtFrame="" tooltip="" history="1" highlightClick="0" endSnd="0"/>
              </a:rPr>
              <a:t>rises</a:t>
            </a:r>
            <a:r>
              <a:rPr>
                <a:solidFill>
                  <a:srgbClr val="C00000"/>
                </a:solidFill>
              </a:rPr>
              <a:t> </a:t>
            </a:r>
            <a:r>
              <a:t>in the daytime before noon and becomes visible in the day sky. It gets more visible around sunset but normally sets before midnight.</a:t>
            </a:r>
          </a:p>
        </p:txBody>
      </p:sp>
      <p:pic>
        <p:nvPicPr>
          <p:cNvPr id="328" name="Picture 28" descr="Picture 28"/>
          <p:cNvPicPr>
            <a:picLocks noChangeAspect="1"/>
          </p:cNvPicPr>
          <p:nvPr/>
        </p:nvPicPr>
        <p:blipFill>
          <a:blip r:embed="rId8">
            <a:extLst/>
          </a:blip>
          <a:stretch>
            <a:fillRect/>
          </a:stretch>
        </p:blipFill>
        <p:spPr>
          <a:xfrm>
            <a:off x="1080111" y="5225562"/>
            <a:ext cx="3211541" cy="15859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Title 1"/>
          <p:cNvSpPr txBox="1"/>
          <p:nvPr>
            <p:ph type="title"/>
          </p:nvPr>
        </p:nvSpPr>
        <p:spPr>
          <a:xfrm>
            <a:off x="1065211" y="304800"/>
            <a:ext cx="10058404" cy="1219200"/>
          </a:xfrm>
          <a:prstGeom prst="rect">
            <a:avLst/>
          </a:prstGeom>
        </p:spPr>
        <p:txBody>
          <a:bodyPr/>
          <a:lstStyle/>
          <a:p>
            <a:pPr algn="ctr">
              <a:defRPr>
                <a:solidFill>
                  <a:srgbClr val="00B050"/>
                </a:solidFill>
              </a:defRPr>
            </a:pPr>
            <a:r>
              <a:t>Let’s Do the Math!</a:t>
            </a:r>
            <a:br/>
            <a:r>
              <a:rPr sz="1100">
                <a:solidFill>
                  <a:srgbClr val="4D2A0A"/>
                </a:solidFill>
              </a:rPr>
              <a:t>To calculate the exact day for the end of the time prophecies the Millerites used the Karaite calendar. But one thing they had to determine was how many days were in a month.</a:t>
            </a:r>
            <a:br>
              <a:rPr sz="1100">
                <a:solidFill>
                  <a:srgbClr val="4D2A0A"/>
                </a:solidFill>
              </a:rPr>
            </a:br>
          </a:p>
        </p:txBody>
      </p:sp>
      <p:sp>
        <p:nvSpPr>
          <p:cNvPr id="331" name="Text Placeholder 2"/>
          <p:cNvSpPr txBox="1"/>
          <p:nvPr>
            <p:ph type="body" sz="quarter" idx="1"/>
          </p:nvPr>
        </p:nvSpPr>
        <p:spPr>
          <a:xfrm>
            <a:off x="1069847" y="1681163"/>
            <a:ext cx="4956050" cy="823913"/>
          </a:xfrm>
          <a:prstGeom prst="rect">
            <a:avLst/>
          </a:prstGeom>
        </p:spPr>
        <p:txBody>
          <a:bodyPr/>
          <a:lstStyle/>
          <a:p>
            <a:pPr defTabSz="713231">
              <a:lnSpc>
                <a:spcPct val="80000"/>
              </a:lnSpc>
              <a:defRPr sz="1403"/>
            </a:pPr>
            <a:r>
              <a:t>Gen. 7 : 11</a:t>
            </a:r>
          </a:p>
          <a:p>
            <a:pPr defTabSz="713231">
              <a:lnSpc>
                <a:spcPct val="80000"/>
              </a:lnSpc>
              <a:defRPr sz="1403"/>
            </a:pPr>
            <a:r>
              <a:t>Gen. 8 : 4</a:t>
            </a:r>
          </a:p>
          <a:p>
            <a:pPr defTabSz="713231">
              <a:lnSpc>
                <a:spcPct val="80000"/>
              </a:lnSpc>
              <a:defRPr sz="1403"/>
            </a:pPr>
            <a:r>
              <a:t>Gen. 7 : 24</a:t>
            </a:r>
          </a:p>
        </p:txBody>
      </p:sp>
      <p:sp>
        <p:nvSpPr>
          <p:cNvPr id="332" name="Content Placeholder 3"/>
          <p:cNvSpPr/>
          <p:nvPr/>
        </p:nvSpPr>
        <p:spPr>
          <a:xfrm>
            <a:off x="536714" y="2832653"/>
            <a:ext cx="5208104" cy="3622958"/>
          </a:xfrm>
          <a:prstGeom prst="rect">
            <a:avLst/>
          </a:prstGeom>
          <a:solidFill>
            <a:srgbClr val="FFFFFF"/>
          </a:solidFill>
          <a:ln w="12700">
            <a:solidFill>
              <a:schemeClr val="accent2"/>
            </a:solidFill>
            <a:miter/>
          </a:ln>
          <a:extLst>
            <a:ext uri="{C572A759-6A51-4108-AA02-DFA0A04FC94B}">
              <ma14:wrappingTextBoxFlag xmlns:ma14="http://schemas.microsoft.com/office/mac/drawingml/2011/main" val="1"/>
            </a:ext>
          </a:extLst>
        </p:spPr>
        <p:txBody>
          <a:bodyPr lIns="45719" rIns="45719">
            <a:normAutofit fontScale="100000" lnSpcReduction="0"/>
          </a:bodyPr>
          <a:lstStyle/>
          <a:p>
            <a:pPr algn="ctr" defTabSz="795527">
              <a:lnSpc>
                <a:spcPct val="80000"/>
              </a:lnSpc>
              <a:spcBef>
                <a:spcPts val="1500"/>
              </a:spcBef>
              <a:defRPr b="1" sz="1740">
                <a:solidFill>
                  <a:srgbClr val="00B050"/>
                </a:solidFill>
              </a:defRPr>
            </a:pPr>
            <a:r>
              <a:t>How Many Days In A month?</a:t>
            </a:r>
          </a:p>
          <a:p>
            <a:pPr defTabSz="795527">
              <a:lnSpc>
                <a:spcPct val="80000"/>
              </a:lnSpc>
              <a:spcBef>
                <a:spcPts val="1500"/>
              </a:spcBef>
              <a:defRPr b="1" sz="1740"/>
            </a:pPr>
            <a:r>
              <a:t>5</a:t>
            </a:r>
            <a:r>
              <a:rPr b="0"/>
              <a:t> months	=	</a:t>
            </a:r>
            <a:r>
              <a:t>150</a:t>
            </a:r>
            <a:r>
              <a:rPr b="0"/>
              <a:t> days</a:t>
            </a:r>
          </a:p>
          <a:p>
            <a:pPr defTabSz="795527">
              <a:lnSpc>
                <a:spcPct val="80000"/>
              </a:lnSpc>
              <a:spcBef>
                <a:spcPts val="1500"/>
              </a:spcBef>
              <a:defRPr sz="1740"/>
            </a:pPr>
            <a:r>
              <a:t>1 month	=	?</a:t>
            </a:r>
          </a:p>
          <a:p>
            <a:pPr defTabSz="795527">
              <a:lnSpc>
                <a:spcPct val="80000"/>
              </a:lnSpc>
              <a:spcBef>
                <a:spcPts val="1500"/>
              </a:spcBef>
              <a:defRPr sz="1740"/>
            </a:pPr>
            <a:r>
              <a:t>		=	150	5</a:t>
            </a:r>
          </a:p>
          <a:p>
            <a:pPr defTabSz="795527">
              <a:lnSpc>
                <a:spcPct val="80000"/>
              </a:lnSpc>
              <a:spcBef>
                <a:spcPts val="1500"/>
              </a:spcBef>
              <a:defRPr sz="1740"/>
            </a:pPr>
            <a:r>
              <a:t>		= 	</a:t>
            </a:r>
            <a:r>
              <a:rPr b="1"/>
              <a:t>30 days</a:t>
            </a:r>
            <a:endParaRPr b="1" sz="957"/>
          </a:p>
          <a:p>
            <a:pPr defTabSz="795527">
              <a:lnSpc>
                <a:spcPct val="80000"/>
              </a:lnSpc>
              <a:defRPr b="1" sz="609"/>
            </a:pPr>
            <a:r>
              <a:t>	</a:t>
            </a:r>
            <a:r>
              <a:rPr sz="1218"/>
              <a:t>x 30</a:t>
            </a:r>
            <a:endParaRPr sz="1740"/>
          </a:p>
          <a:p>
            <a:pPr defTabSz="795527">
              <a:lnSpc>
                <a:spcPct val="80000"/>
              </a:lnSpc>
              <a:defRPr b="1" sz="1218"/>
            </a:pPr>
            <a:r>
              <a:t>           5  150</a:t>
            </a:r>
            <a:endParaRPr sz="1740"/>
          </a:p>
          <a:p>
            <a:pPr defTabSz="795527">
              <a:lnSpc>
                <a:spcPct val="80000"/>
              </a:lnSpc>
              <a:defRPr b="1" sz="1218"/>
            </a:pPr>
            <a:r>
              <a:t>	- 15</a:t>
            </a:r>
            <a:endParaRPr sz="1740"/>
          </a:p>
          <a:p>
            <a:pPr defTabSz="795527">
              <a:lnSpc>
                <a:spcPct val="80000"/>
              </a:lnSpc>
              <a:defRPr b="1" sz="1218"/>
            </a:pPr>
            <a:r>
              <a:t>	   00</a:t>
            </a:r>
            <a:endParaRPr sz="1740"/>
          </a:p>
          <a:p>
            <a:pPr defTabSz="795527">
              <a:lnSpc>
                <a:spcPct val="80000"/>
              </a:lnSpc>
              <a:defRPr b="1" sz="1218"/>
            </a:pPr>
            <a:r>
              <a:t>	  - 0</a:t>
            </a:r>
            <a:endParaRPr sz="1740"/>
          </a:p>
          <a:p>
            <a:pPr defTabSz="795527">
              <a:lnSpc>
                <a:spcPct val="80000"/>
              </a:lnSpc>
              <a:defRPr b="1" sz="1218"/>
            </a:pPr>
            <a:r>
              <a:t>	    0</a:t>
            </a:r>
          </a:p>
        </p:txBody>
      </p:sp>
      <p:sp>
        <p:nvSpPr>
          <p:cNvPr id="333" name="Text Placeholder 4"/>
          <p:cNvSpPr/>
          <p:nvPr>
            <p:ph type="body" idx="13"/>
          </p:nvPr>
        </p:nvSpPr>
        <p:spPr>
          <a:prstGeom prst="rect">
            <a:avLst/>
          </a:prstGeom>
          <a:extLst>
            <a:ext uri="{C572A759-6A51-4108-AA02-DFA0A04FC94B}">
              <ma14:wrappingTextBoxFlag xmlns:ma14="http://schemas.microsoft.com/office/mac/drawingml/2011/main" val="1"/>
            </a:ext>
          </a:extLst>
        </p:spPr>
        <p:txBody>
          <a:bodyPr/>
          <a:lstStyle/>
          <a:p>
            <a:pPr marL="0" indent="0" defTabSz="713231">
              <a:lnSpc>
                <a:spcPct val="80000"/>
              </a:lnSpc>
              <a:spcBef>
                <a:spcPts val="0"/>
              </a:spcBef>
              <a:buSzTx/>
              <a:buFontTx/>
              <a:buNone/>
              <a:defRPr b="1" sz="1403"/>
            </a:pPr>
            <a:r>
              <a:t>2</a:t>
            </a:r>
            <a:r>
              <a:rPr baseline="29435"/>
              <a:t>nd</a:t>
            </a:r>
            <a:r>
              <a:t> month, 17</a:t>
            </a:r>
            <a:r>
              <a:rPr baseline="29435"/>
              <a:t>th</a:t>
            </a:r>
            <a:r>
              <a:t> Day</a:t>
            </a:r>
          </a:p>
          <a:p>
            <a:pPr marL="0" indent="0" defTabSz="713231">
              <a:lnSpc>
                <a:spcPct val="80000"/>
              </a:lnSpc>
              <a:spcBef>
                <a:spcPts val="0"/>
              </a:spcBef>
              <a:buSzTx/>
              <a:buFontTx/>
              <a:buNone/>
              <a:defRPr b="1" sz="1403"/>
            </a:pPr>
            <a:r>
              <a:t>7</a:t>
            </a:r>
            <a:r>
              <a:rPr baseline="29435"/>
              <a:t>th</a:t>
            </a:r>
            <a:r>
              <a:t> month, 17</a:t>
            </a:r>
            <a:r>
              <a:rPr baseline="29435"/>
              <a:t>th</a:t>
            </a:r>
            <a:r>
              <a:t> Day</a:t>
            </a:r>
          </a:p>
          <a:p>
            <a:pPr marL="0" indent="0" defTabSz="713231">
              <a:lnSpc>
                <a:spcPct val="80000"/>
              </a:lnSpc>
              <a:spcBef>
                <a:spcPts val="0"/>
              </a:spcBef>
              <a:buSzTx/>
              <a:buFontTx/>
              <a:buNone/>
              <a:defRPr b="1" sz="1403"/>
            </a:pPr>
            <a:r>
              <a:t>150 days ( 0r 5 months : 7-2=5)</a:t>
            </a:r>
          </a:p>
        </p:txBody>
      </p:sp>
      <p:sp>
        <p:nvSpPr>
          <p:cNvPr id="334" name="Content Placeholder 5"/>
          <p:cNvSpPr/>
          <p:nvPr/>
        </p:nvSpPr>
        <p:spPr>
          <a:xfrm>
            <a:off x="6025896" y="2832653"/>
            <a:ext cx="5389965" cy="3622958"/>
          </a:xfrm>
          <a:prstGeom prst="rect">
            <a:avLst/>
          </a:prstGeom>
          <a:solidFill>
            <a:srgbClr val="FFFFFF"/>
          </a:solidFill>
          <a:ln w="12700">
            <a:solidFill>
              <a:schemeClr val="accent2"/>
            </a:solidFill>
            <a:miter/>
          </a:ln>
          <a:extLst>
            <a:ext uri="{C572A759-6A51-4108-AA02-DFA0A04FC94B}">
              <ma14:wrappingTextBoxFlag xmlns:ma14="http://schemas.microsoft.com/office/mac/drawingml/2011/main" val="1"/>
            </a:ext>
          </a:extLst>
        </p:spPr>
        <p:txBody>
          <a:bodyPr lIns="45719" rIns="45719">
            <a:normAutofit fontScale="100000" lnSpcReduction="0"/>
          </a:bodyPr>
          <a:lstStyle/>
          <a:p>
            <a:pPr algn="ctr" defTabSz="841247">
              <a:lnSpc>
                <a:spcPct val="80000"/>
              </a:lnSpc>
              <a:spcBef>
                <a:spcPts val="1600"/>
              </a:spcBef>
              <a:defRPr b="1" sz="1840">
                <a:solidFill>
                  <a:srgbClr val="00B050"/>
                </a:solidFill>
              </a:defRPr>
            </a:pPr>
            <a:r>
              <a:t>How Many Days In A Year?</a:t>
            </a:r>
          </a:p>
          <a:p>
            <a:pPr defTabSz="841247">
              <a:lnSpc>
                <a:spcPct val="80000"/>
              </a:lnSpc>
              <a:spcBef>
                <a:spcPts val="1600"/>
              </a:spcBef>
              <a:defRPr sz="1840"/>
            </a:pPr>
            <a:r>
              <a:t>1 month	=	30 days</a:t>
            </a:r>
          </a:p>
          <a:p>
            <a:pPr defTabSz="841247">
              <a:lnSpc>
                <a:spcPct val="80000"/>
              </a:lnSpc>
              <a:spcBef>
                <a:spcPts val="1600"/>
              </a:spcBef>
              <a:defRPr sz="1840"/>
            </a:pPr>
            <a:r>
              <a:t>12 months 	=	30 x 12</a:t>
            </a:r>
          </a:p>
          <a:p>
            <a:pPr defTabSz="841247">
              <a:lnSpc>
                <a:spcPct val="80000"/>
              </a:lnSpc>
              <a:spcBef>
                <a:spcPts val="1600"/>
              </a:spcBef>
              <a:defRPr sz="1840"/>
            </a:pPr>
            <a:r>
              <a:t>		=	</a:t>
            </a:r>
            <a:r>
              <a:rPr b="1"/>
              <a:t>360 days</a:t>
            </a:r>
          </a:p>
          <a:p>
            <a:pPr defTabSz="841247">
              <a:lnSpc>
                <a:spcPct val="80000"/>
              </a:lnSpc>
              <a:spcBef>
                <a:spcPts val="1600"/>
              </a:spcBef>
              <a:defRPr b="1" sz="736"/>
            </a:pPr>
            <a:r>
              <a:t>	30</a:t>
            </a:r>
            <a:endParaRPr sz="1840"/>
          </a:p>
          <a:p>
            <a:pPr defTabSz="841247">
              <a:lnSpc>
                <a:spcPct val="80000"/>
              </a:lnSpc>
              <a:spcBef>
                <a:spcPts val="1600"/>
              </a:spcBef>
              <a:defRPr b="1" sz="736"/>
            </a:pPr>
            <a:r>
              <a:t>               x    12</a:t>
            </a:r>
            <a:endParaRPr sz="1840"/>
          </a:p>
          <a:p>
            <a:pPr defTabSz="841247">
              <a:lnSpc>
                <a:spcPct val="80000"/>
              </a:lnSpc>
              <a:spcBef>
                <a:spcPts val="1600"/>
              </a:spcBef>
              <a:defRPr b="1" sz="736"/>
            </a:pPr>
            <a:r>
              <a:t>	60</a:t>
            </a:r>
            <a:endParaRPr sz="1840"/>
          </a:p>
          <a:p>
            <a:pPr defTabSz="841247">
              <a:lnSpc>
                <a:spcPct val="80000"/>
              </a:lnSpc>
              <a:spcBef>
                <a:spcPts val="1600"/>
              </a:spcBef>
              <a:defRPr b="1" sz="736"/>
            </a:pPr>
            <a:r>
              <a:t>            +     300</a:t>
            </a:r>
            <a:endParaRPr sz="1840"/>
          </a:p>
          <a:p>
            <a:pPr defTabSz="841247">
              <a:lnSpc>
                <a:spcPct val="80000"/>
              </a:lnSpc>
              <a:spcBef>
                <a:spcPts val="1600"/>
              </a:spcBef>
              <a:defRPr b="1" sz="736"/>
            </a:pPr>
            <a:r>
              <a:t>                  360</a:t>
            </a:r>
          </a:p>
        </p:txBody>
      </p:sp>
      <p:sp>
        <p:nvSpPr>
          <p:cNvPr id="335" name="Division Sign 7"/>
          <p:cNvSpPr/>
          <p:nvPr/>
        </p:nvSpPr>
        <p:spPr>
          <a:xfrm>
            <a:off x="3843189" y="4430937"/>
            <a:ext cx="210556" cy="2202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2720" y="0"/>
                  <a:pt x="14277" y="1488"/>
                  <a:pt x="14277" y="3324"/>
                </a:cubicBezTo>
                <a:cubicBezTo>
                  <a:pt x="14277" y="5160"/>
                  <a:pt x="12720" y="6648"/>
                  <a:pt x="10800" y="6648"/>
                </a:cubicBezTo>
                <a:cubicBezTo>
                  <a:pt x="8880" y="6648"/>
                  <a:pt x="7323" y="5160"/>
                  <a:pt x="7323" y="3324"/>
                </a:cubicBezTo>
                <a:cubicBezTo>
                  <a:pt x="7323" y="1488"/>
                  <a:pt x="8880" y="0"/>
                  <a:pt x="10800" y="0"/>
                </a:cubicBezTo>
                <a:close/>
                <a:moveTo>
                  <a:pt x="10800" y="21600"/>
                </a:moveTo>
                <a:cubicBezTo>
                  <a:pt x="8880" y="21600"/>
                  <a:pt x="7323" y="20112"/>
                  <a:pt x="7323" y="18276"/>
                </a:cubicBezTo>
                <a:cubicBezTo>
                  <a:pt x="7323" y="16440"/>
                  <a:pt x="8880" y="14952"/>
                  <a:pt x="10800" y="14952"/>
                </a:cubicBezTo>
                <a:cubicBezTo>
                  <a:pt x="12720" y="14952"/>
                  <a:pt x="14277" y="16440"/>
                  <a:pt x="14277" y="18276"/>
                </a:cubicBezTo>
                <a:cubicBezTo>
                  <a:pt x="14277" y="20112"/>
                  <a:pt x="12720" y="21600"/>
                  <a:pt x="10800" y="21600"/>
                </a:cubicBezTo>
                <a:close/>
                <a:moveTo>
                  <a:pt x="0" y="7476"/>
                </a:moveTo>
                <a:lnTo>
                  <a:pt x="21600" y="7476"/>
                </a:lnTo>
                <a:lnTo>
                  <a:pt x="21600" y="14124"/>
                </a:lnTo>
                <a:lnTo>
                  <a:pt x="0" y="14124"/>
                </a:lnTo>
                <a:close/>
              </a:path>
            </a:pathLst>
          </a:custGeom>
          <a:solidFill>
            <a:schemeClr val="accent1"/>
          </a:solidFill>
          <a:ln w="12700">
            <a:solidFill>
              <a:srgbClr val="B15713"/>
            </a:solidFill>
            <a:miter/>
          </a:ln>
        </p:spPr>
        <p:txBody>
          <a:bodyPr lIns="45719" rIns="45719" anchor="ctr"/>
          <a:lstStyle/>
          <a:p>
            <a:pPr algn="ctr">
              <a:defRPr>
                <a:solidFill>
                  <a:srgbClr val="FFFFFF"/>
                </a:solidFill>
              </a:defRPr>
            </a:pPr>
          </a:p>
        </p:txBody>
      </p:sp>
      <p:sp>
        <p:nvSpPr>
          <p:cNvPr id="336" name="Straight Arrow Connector 10"/>
          <p:cNvSpPr/>
          <p:nvPr/>
        </p:nvSpPr>
        <p:spPr>
          <a:xfrm>
            <a:off x="3122613" y="1839535"/>
            <a:ext cx="2622205" cy="1"/>
          </a:xfrm>
          <a:prstGeom prst="line">
            <a:avLst/>
          </a:prstGeom>
          <a:ln w="6350">
            <a:solidFill>
              <a:schemeClr val="accent1"/>
            </a:solidFill>
            <a:miter/>
            <a:tailEnd type="triangle"/>
          </a:ln>
        </p:spPr>
        <p:txBody>
          <a:bodyPr lIns="45719" rIns="45719"/>
          <a:lstStyle/>
          <a:p>
            <a:pPr/>
          </a:p>
        </p:txBody>
      </p:sp>
      <p:sp>
        <p:nvSpPr>
          <p:cNvPr id="337" name="Straight Arrow Connector 11"/>
          <p:cNvSpPr/>
          <p:nvPr/>
        </p:nvSpPr>
        <p:spPr>
          <a:xfrm>
            <a:off x="3122613" y="2332653"/>
            <a:ext cx="2622205" cy="1"/>
          </a:xfrm>
          <a:prstGeom prst="line">
            <a:avLst/>
          </a:prstGeom>
          <a:ln w="6350">
            <a:solidFill>
              <a:schemeClr val="accent1"/>
            </a:solidFill>
            <a:miter/>
            <a:tailEnd type="triangle"/>
          </a:ln>
        </p:spPr>
        <p:txBody>
          <a:bodyPr lIns="45719" rIns="45719"/>
          <a:lstStyle/>
          <a:p>
            <a:pPr/>
          </a:p>
        </p:txBody>
      </p:sp>
      <p:sp>
        <p:nvSpPr>
          <p:cNvPr id="338" name="Straight Connector 13"/>
          <p:cNvSpPr/>
          <p:nvPr/>
        </p:nvSpPr>
        <p:spPr>
          <a:xfrm>
            <a:off x="6997148" y="5416825"/>
            <a:ext cx="576471" cy="1"/>
          </a:xfrm>
          <a:prstGeom prst="line">
            <a:avLst/>
          </a:prstGeom>
          <a:ln w="6350">
            <a:solidFill>
              <a:schemeClr val="accent1"/>
            </a:solidFill>
            <a:miter/>
          </a:ln>
        </p:spPr>
        <p:txBody>
          <a:bodyPr lIns="45719" rIns="45719"/>
          <a:lstStyle/>
          <a:p>
            <a:pPr/>
          </a:p>
        </p:txBody>
      </p:sp>
      <p:sp>
        <p:nvSpPr>
          <p:cNvPr id="339" name="Straight Connector 14"/>
          <p:cNvSpPr/>
          <p:nvPr/>
        </p:nvSpPr>
        <p:spPr>
          <a:xfrm>
            <a:off x="6997148" y="6026425"/>
            <a:ext cx="576471" cy="1"/>
          </a:xfrm>
          <a:prstGeom prst="line">
            <a:avLst/>
          </a:prstGeom>
          <a:ln w="6350">
            <a:solidFill>
              <a:schemeClr val="accent1"/>
            </a:solidFill>
            <a:miter/>
          </a:ln>
        </p:spPr>
        <p:txBody>
          <a:bodyPr lIns="45719" rIns="45719"/>
          <a:lstStyle/>
          <a:p>
            <a:pPr/>
          </a:p>
        </p:txBody>
      </p:sp>
      <p:sp>
        <p:nvSpPr>
          <p:cNvPr id="340" name="Straight Arrow Connector 15"/>
          <p:cNvSpPr/>
          <p:nvPr/>
        </p:nvSpPr>
        <p:spPr>
          <a:xfrm>
            <a:off x="3122613" y="2097427"/>
            <a:ext cx="2622205" cy="1"/>
          </a:xfrm>
          <a:prstGeom prst="line">
            <a:avLst/>
          </a:prstGeom>
          <a:ln w="6350">
            <a:solidFill>
              <a:schemeClr val="accent1"/>
            </a:solidFill>
            <a:miter/>
            <a:tailEnd type="triangle"/>
          </a:ln>
        </p:spPr>
        <p:txBody>
          <a:bodyPr lIns="45719" rIns="45719"/>
          <a:lstStyle/>
          <a:p>
            <a:pPr/>
          </a:p>
        </p:txBody>
      </p:sp>
      <p:sp>
        <p:nvSpPr>
          <p:cNvPr id="341" name="Straight Connector 17"/>
          <p:cNvSpPr/>
          <p:nvPr/>
        </p:nvSpPr>
        <p:spPr>
          <a:xfrm flipH="1">
            <a:off x="1620077" y="5176837"/>
            <a:ext cx="526775" cy="1"/>
          </a:xfrm>
          <a:prstGeom prst="line">
            <a:avLst/>
          </a:prstGeom>
          <a:ln w="6350">
            <a:solidFill>
              <a:schemeClr val="accent1"/>
            </a:solidFill>
            <a:miter/>
          </a:ln>
        </p:spPr>
        <p:txBody>
          <a:bodyPr lIns="45719" rIns="45719"/>
          <a:lstStyle/>
          <a:p>
            <a:pPr/>
          </a:p>
        </p:txBody>
      </p:sp>
      <p:sp>
        <p:nvSpPr>
          <p:cNvPr id="342" name="Arc 19"/>
          <p:cNvSpPr/>
          <p:nvPr/>
        </p:nvSpPr>
        <p:spPr>
          <a:xfrm>
            <a:off x="1642936" y="5176837"/>
            <a:ext cx="22861" cy="1199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1"/>
                  <a:pt x="21600" y="21600"/>
                </a:cubicBezTo>
              </a:path>
            </a:pathLst>
          </a:custGeom>
          <a:ln w="6350">
            <a:solidFill>
              <a:schemeClr val="accent1"/>
            </a:solidFill>
            <a:miter/>
          </a:ln>
        </p:spPr>
        <p:txBody>
          <a:bodyPr lIns="45719" rIns="45719" anchor="ctr"/>
          <a:lstStyle/>
          <a:p>
            <a:pPr algn="ctr"/>
          </a:p>
        </p:txBody>
      </p:sp>
      <p:sp>
        <p:nvSpPr>
          <p:cNvPr id="343" name="Straight Arrow Connector 21"/>
          <p:cNvSpPr/>
          <p:nvPr/>
        </p:nvSpPr>
        <p:spPr>
          <a:xfrm>
            <a:off x="2027583" y="5337312"/>
            <a:ext cx="1" cy="168966"/>
          </a:xfrm>
          <a:prstGeom prst="line">
            <a:avLst/>
          </a:prstGeom>
          <a:ln w="6350">
            <a:solidFill>
              <a:schemeClr val="accent1"/>
            </a:solidFill>
            <a:miter/>
            <a:tailEnd type="triangle"/>
          </a:ln>
        </p:spPr>
        <p:txBody>
          <a:bodyPr lIns="45719" rIns="45719"/>
          <a:lstStyle/>
          <a:p>
            <a:pPr/>
          </a:p>
        </p:txBody>
      </p:sp>
      <p:sp>
        <p:nvSpPr>
          <p:cNvPr id="344" name="Straight Connector 23"/>
          <p:cNvSpPr/>
          <p:nvPr/>
        </p:nvSpPr>
        <p:spPr>
          <a:xfrm>
            <a:off x="1665796" y="5506277"/>
            <a:ext cx="252456" cy="1"/>
          </a:xfrm>
          <a:prstGeom prst="line">
            <a:avLst/>
          </a:prstGeom>
          <a:ln w="6350">
            <a:solidFill>
              <a:schemeClr val="accent1"/>
            </a:solidFill>
            <a:miter/>
          </a:ln>
        </p:spPr>
        <p:txBody>
          <a:bodyPr lIns="45719" rIns="45719"/>
          <a:lstStyle/>
          <a:p>
            <a:pPr/>
          </a:p>
        </p:txBody>
      </p:sp>
      <p:sp>
        <p:nvSpPr>
          <p:cNvPr id="345" name="Straight Connector 25"/>
          <p:cNvSpPr/>
          <p:nvPr/>
        </p:nvSpPr>
        <p:spPr>
          <a:xfrm>
            <a:off x="1665796" y="5844209"/>
            <a:ext cx="361787" cy="1"/>
          </a:xfrm>
          <a:prstGeom prst="line">
            <a:avLst/>
          </a:prstGeom>
          <a:ln w="6350">
            <a:solidFill>
              <a:schemeClr val="accent1"/>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7" name="Footer Placeholder 6"/>
          <p:cNvSpPr txBox="1"/>
          <p:nvPr/>
        </p:nvSpPr>
        <p:spPr>
          <a:xfrm>
            <a:off x="45719" y="6393299"/>
            <a:ext cx="5852161" cy="3179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100"/>
            </a:lvl1pPr>
          </a:lstStyle>
          <a:p>
            <a:pPr/>
            <a:r>
              <a:t>EW 81.2</a:t>
            </a:r>
          </a:p>
        </p:txBody>
      </p:sp>
      <p:sp>
        <p:nvSpPr>
          <p:cNvPr id="348" name="Title 1"/>
          <p:cNvSpPr txBox="1"/>
          <p:nvPr>
            <p:ph type="title"/>
          </p:nvPr>
        </p:nvSpPr>
        <p:spPr>
          <a:xfrm>
            <a:off x="1065211" y="700087"/>
            <a:ext cx="10058404" cy="823913"/>
          </a:xfrm>
          <a:prstGeom prst="rect">
            <a:avLst/>
          </a:prstGeom>
        </p:spPr>
        <p:txBody>
          <a:bodyPr/>
          <a:lstStyle/>
          <a:p>
            <a:pPr algn="ctr" defTabSz="822959">
              <a:defRPr sz="2880">
                <a:solidFill>
                  <a:srgbClr val="00B050"/>
                </a:solidFill>
              </a:defRPr>
            </a:pPr>
            <a:r>
              <a:t>Let’s Do the Math!</a:t>
            </a:r>
            <a:br/>
            <a:r>
              <a:rPr sz="900">
                <a:solidFill>
                  <a:srgbClr val="000000"/>
                </a:solidFill>
              </a:rPr>
              <a:t>One of the principles used to calculate a date in prophecy is the day for a year principle you find in </a:t>
            </a:r>
            <a:r>
              <a:rPr b="1" sz="900">
                <a:solidFill>
                  <a:srgbClr val="000000"/>
                </a:solidFill>
              </a:rPr>
              <a:t>Numbers 14:34 and Ezekiel 4:6. </a:t>
            </a:r>
            <a:r>
              <a:rPr sz="900">
                <a:solidFill>
                  <a:srgbClr val="000000"/>
                </a:solidFill>
              </a:rPr>
              <a:t>But there are other ways you can prove that </a:t>
            </a:r>
            <a:r>
              <a:rPr b="1" sz="900">
                <a:solidFill>
                  <a:srgbClr val="000000"/>
                </a:solidFill>
              </a:rPr>
              <a:t>“ 360” is a symbol for a year. </a:t>
            </a:r>
            <a:r>
              <a:rPr sz="900">
                <a:solidFill>
                  <a:srgbClr val="000000"/>
                </a:solidFill>
              </a:rPr>
              <a:t>Let’s explore!</a:t>
            </a:r>
          </a:p>
        </p:txBody>
      </p:sp>
      <p:sp>
        <p:nvSpPr>
          <p:cNvPr id="349" name="Text Placeholder 2"/>
          <p:cNvSpPr txBox="1"/>
          <p:nvPr>
            <p:ph type="body" sz="quarter" idx="1"/>
          </p:nvPr>
        </p:nvSpPr>
        <p:spPr>
          <a:xfrm>
            <a:off x="1069847" y="1681163"/>
            <a:ext cx="4956050" cy="823913"/>
          </a:xfrm>
          <a:prstGeom prst="rect">
            <a:avLst/>
          </a:prstGeom>
        </p:spPr>
        <p:txBody>
          <a:bodyPr/>
          <a:lstStyle>
            <a:lvl1pPr algn="ctr"/>
          </a:lstStyle>
          <a:p>
            <a:pPr/>
            <a:r>
              <a:t>William Miller’s Dream – The Casket</a:t>
            </a:r>
          </a:p>
        </p:txBody>
      </p:sp>
      <p:sp>
        <p:nvSpPr>
          <p:cNvPr id="350" name="Content Placeholder 3"/>
          <p:cNvSpPr/>
          <p:nvPr/>
        </p:nvSpPr>
        <p:spPr>
          <a:xfrm>
            <a:off x="612741" y="2505075"/>
            <a:ext cx="5413156" cy="3839165"/>
          </a:xfrm>
          <a:prstGeom prst="rect">
            <a:avLst/>
          </a:prstGeom>
          <a:solidFill>
            <a:srgbClr val="FFFFFF"/>
          </a:solidFill>
          <a:ln w="12700">
            <a:solidFill>
              <a:schemeClr val="accent3"/>
            </a:solidFill>
            <a:miter/>
          </a:ln>
          <a:extLst>
            <a:ext uri="{C572A759-6A51-4108-AA02-DFA0A04FC94B}">
              <ma14:wrappingTextBoxFlag xmlns:ma14="http://schemas.microsoft.com/office/mac/drawingml/2011/main" val="1"/>
            </a:ext>
          </a:extLst>
        </p:spPr>
        <p:txBody>
          <a:bodyPr lIns="45719" rIns="45719">
            <a:normAutofit fontScale="100000" lnSpcReduction="0"/>
          </a:bodyPr>
          <a:lstStyle/>
          <a:p>
            <a:pPr defTabSz="850391">
              <a:lnSpc>
                <a:spcPct val="80000"/>
              </a:lnSpc>
              <a:spcBef>
                <a:spcPts val="1600"/>
              </a:spcBef>
              <a:defRPr b="1" sz="1674">
                <a:solidFill>
                  <a:srgbClr val="00B050"/>
                </a:solidFill>
              </a:defRPr>
            </a:pPr>
            <a:r>
              <a:t>What Is The Volume Of The Casket?</a:t>
            </a:r>
          </a:p>
          <a:p>
            <a:pPr defTabSz="850391">
              <a:lnSpc>
                <a:spcPct val="80000"/>
              </a:lnSpc>
              <a:spcBef>
                <a:spcPts val="1600"/>
              </a:spcBef>
              <a:defRPr sz="1674"/>
            </a:pPr>
            <a:r>
              <a:t>The measurements of casket were in inches : 6” x 6” x 10”</a:t>
            </a:r>
          </a:p>
          <a:p>
            <a:pPr defTabSz="850391">
              <a:lnSpc>
                <a:spcPct val="80000"/>
              </a:lnSpc>
              <a:spcBef>
                <a:spcPts val="1600"/>
              </a:spcBef>
              <a:defRPr sz="1674"/>
            </a:pPr>
          </a:p>
          <a:p>
            <a:pPr defTabSz="850391">
              <a:lnSpc>
                <a:spcPct val="80000"/>
              </a:lnSpc>
              <a:spcBef>
                <a:spcPts val="1600"/>
              </a:spcBef>
              <a:defRPr sz="1674"/>
            </a:pPr>
          </a:p>
          <a:p>
            <a:pPr defTabSz="850391">
              <a:lnSpc>
                <a:spcPct val="80000"/>
              </a:lnSpc>
              <a:spcBef>
                <a:spcPts val="1600"/>
              </a:spcBef>
              <a:defRPr sz="1674"/>
            </a:pPr>
          </a:p>
          <a:p>
            <a:pPr defTabSz="850391">
              <a:lnSpc>
                <a:spcPct val="80000"/>
              </a:lnSpc>
              <a:spcBef>
                <a:spcPts val="1600"/>
              </a:spcBef>
              <a:defRPr sz="1674"/>
            </a:pPr>
          </a:p>
          <a:p>
            <a:pPr defTabSz="850391">
              <a:lnSpc>
                <a:spcPct val="80000"/>
              </a:lnSpc>
              <a:spcBef>
                <a:spcPts val="1600"/>
              </a:spcBef>
              <a:defRPr sz="1674"/>
            </a:pPr>
            <a:r>
              <a:t>6 x 6 = 36</a:t>
            </a:r>
          </a:p>
          <a:p>
            <a:pPr defTabSz="850391">
              <a:lnSpc>
                <a:spcPct val="80000"/>
              </a:lnSpc>
              <a:spcBef>
                <a:spcPts val="1600"/>
              </a:spcBef>
              <a:defRPr sz="1674"/>
            </a:pPr>
            <a:r>
              <a:t>36 x 10 = </a:t>
            </a:r>
            <a:r>
              <a:rPr b="1"/>
              <a:t>360</a:t>
            </a:r>
          </a:p>
        </p:txBody>
      </p:sp>
      <p:sp>
        <p:nvSpPr>
          <p:cNvPr id="351" name="Text Placeholder 4"/>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marL="0" indent="0" algn="ctr" defTabSz="694944">
              <a:spcBef>
                <a:spcPts val="0"/>
              </a:spcBef>
              <a:buSzTx/>
              <a:buFontTx/>
              <a:buNone/>
              <a:defRPr b="1" sz="1824"/>
            </a:lvl1pPr>
          </a:lstStyle>
          <a:p>
            <a:pPr/>
            <a:r>
              <a:t>Acts 27:28</a:t>
            </a:r>
          </a:p>
        </p:txBody>
      </p:sp>
      <p:pic>
        <p:nvPicPr>
          <p:cNvPr id="352" name="Content Placeholder 7" descr="Content Placeholder 7"/>
          <p:cNvPicPr>
            <a:picLocks noChangeAspect="1"/>
          </p:cNvPicPr>
          <p:nvPr/>
        </p:nvPicPr>
        <p:blipFill>
          <a:blip r:embed="rId2">
            <a:extLst/>
          </a:blip>
          <a:stretch>
            <a:fillRect/>
          </a:stretch>
        </p:blipFill>
        <p:spPr>
          <a:xfrm>
            <a:off x="1979613" y="3075646"/>
            <a:ext cx="2762070" cy="2159658"/>
          </a:xfrm>
          <a:prstGeom prst="rect">
            <a:avLst/>
          </a:prstGeom>
          <a:ln w="12700">
            <a:miter lim="400000"/>
          </a:ln>
        </p:spPr>
      </p:pic>
      <p:sp>
        <p:nvSpPr>
          <p:cNvPr id="353" name="TextBox 9"/>
          <p:cNvSpPr txBox="1"/>
          <p:nvPr/>
        </p:nvSpPr>
        <p:spPr>
          <a:xfrm>
            <a:off x="6101093" y="2541115"/>
            <a:ext cx="5589120" cy="3897631"/>
          </a:xfrm>
          <a:prstGeom prst="rect">
            <a:avLst/>
          </a:prstGeom>
          <a:solidFill>
            <a:srgbClr val="FFFFFF"/>
          </a:solidFill>
          <a:ln w="12700">
            <a:solidFill>
              <a:schemeClr val="accent3"/>
            </a:solidFill>
            <a:miter/>
          </a:ln>
          <a:extLst>
            <a:ext uri="{C572A759-6A51-4108-AA02-DFA0A04FC94B}">
              <ma14:wrappingTextBoxFlag xmlns:ma14="http://schemas.microsoft.com/office/mac/drawingml/2011/main" val="1"/>
            </a:ext>
          </a:extLst>
        </p:spPr>
        <p:txBody>
          <a:bodyPr lIns="45719" rIns="45719">
            <a:spAutoFit/>
          </a:bodyPr>
          <a:lstStyle/>
          <a:p>
            <a:pPr algn="ctr">
              <a:defRPr b="1" sz="2000">
                <a:solidFill>
                  <a:srgbClr val="00B050"/>
                </a:solidFill>
              </a:defRPr>
            </a:pPr>
            <a:r>
              <a:t>What is the measurement between each sounding?</a:t>
            </a:r>
          </a:p>
          <a:p>
            <a:pPr/>
            <a:r>
              <a:t>In Acts 27 at Panium they started sounding for the depth of water. The first sounding is </a:t>
            </a:r>
            <a:r>
              <a:rPr b="1"/>
              <a:t>1440” </a:t>
            </a:r>
            <a:r>
              <a:t>deep and the second sounding is </a:t>
            </a:r>
            <a:r>
              <a:rPr b="1"/>
              <a:t>1080” </a:t>
            </a:r>
            <a:r>
              <a:t>deep</a:t>
            </a:r>
            <a:r>
              <a:rPr b="1"/>
              <a:t>.</a:t>
            </a:r>
            <a:endParaRPr b="1"/>
          </a:p>
          <a:p>
            <a:pPr/>
            <a:endParaRPr b="1" sz="2000">
              <a:solidFill>
                <a:srgbClr val="00B050"/>
              </a:solidFill>
            </a:endParaRPr>
          </a:p>
          <a:p>
            <a:pPr>
              <a:defRPr b="1">
                <a:solidFill>
                  <a:srgbClr val="00B050"/>
                </a:solidFill>
              </a:defRPr>
            </a:pPr>
            <a:r>
              <a:t>1440 - 1080 = 360! </a:t>
            </a:r>
            <a:r>
              <a:rPr b="0">
                <a:solidFill>
                  <a:schemeClr val="accent4"/>
                </a:solidFill>
              </a:rPr>
              <a:t>So, in other words, </a:t>
            </a:r>
            <a:r>
              <a:rPr>
                <a:solidFill>
                  <a:schemeClr val="accent4"/>
                </a:solidFill>
              </a:rPr>
              <a:t>at each soundings there is 360”! </a:t>
            </a:r>
            <a:r>
              <a:rPr b="0">
                <a:solidFill>
                  <a:schemeClr val="accent4"/>
                </a:solidFill>
              </a:rPr>
              <a:t>which is our symbol for a year. (which we get from Miller’s casket, the 2520, and Genesis 7:24)</a:t>
            </a:r>
            <a:endParaRPr b="0">
              <a:solidFill>
                <a:schemeClr val="accent4"/>
              </a:solidFill>
            </a:endParaRPr>
          </a:p>
        </p:txBody>
      </p:sp>
      <p:sp>
        <p:nvSpPr>
          <p:cNvPr id="354" name="TextBox 10"/>
          <p:cNvSpPr txBox="1"/>
          <p:nvPr/>
        </p:nvSpPr>
        <p:spPr>
          <a:xfrm>
            <a:off x="4029629" y="4545241"/>
            <a:ext cx="402384" cy="29273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000">
                <a:solidFill>
                  <a:srgbClr val="000000"/>
                </a:solidFill>
              </a:defRPr>
            </a:lvl1pPr>
          </a:lstStyle>
          <a:p>
            <a:pPr/>
            <a:r>
              <a:t>10”</a:t>
            </a:r>
          </a:p>
        </p:txBody>
      </p:sp>
      <p:sp>
        <p:nvSpPr>
          <p:cNvPr id="355" name="TextBox 11"/>
          <p:cNvSpPr txBox="1"/>
          <p:nvPr/>
        </p:nvSpPr>
        <p:spPr>
          <a:xfrm>
            <a:off x="4340712" y="3892582"/>
            <a:ext cx="402384" cy="29273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000">
                <a:solidFill>
                  <a:srgbClr val="000000"/>
                </a:solidFill>
              </a:defRPr>
            </a:lvl1pPr>
          </a:lstStyle>
          <a:p>
            <a:pPr/>
            <a:r>
              <a:t>6”</a:t>
            </a:r>
          </a:p>
        </p:txBody>
      </p:sp>
      <p:sp>
        <p:nvSpPr>
          <p:cNvPr id="356" name="TextBox 12"/>
          <p:cNvSpPr txBox="1"/>
          <p:nvPr/>
        </p:nvSpPr>
        <p:spPr>
          <a:xfrm>
            <a:off x="3782717" y="3447779"/>
            <a:ext cx="402384" cy="29273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000">
                <a:solidFill>
                  <a:srgbClr val="000000"/>
                </a:solidFill>
              </a:defRPr>
            </a:lvl1pPr>
          </a:lstStyle>
          <a:p>
            <a:pPr/>
            <a:r>
              <a:t>6”</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Footer Placeholder 6"/>
          <p:cNvSpPr txBox="1"/>
          <p:nvPr/>
        </p:nvSpPr>
        <p:spPr>
          <a:xfrm>
            <a:off x="45719" y="5944491"/>
            <a:ext cx="5852161" cy="7751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sz="1100"/>
            </a:pPr>
            <a:r>
              <a:rPr u="sng">
                <a:solidFill>
                  <a:schemeClr val="accent3"/>
                </a:solidFill>
                <a:uFill>
                  <a:solidFill>
                    <a:schemeClr val="accent3"/>
                  </a:solidFill>
                </a:uFill>
                <a:hlinkClick r:id="rId2" invalidUrl="" action="" tgtFrame="" tooltip="" history="1" highlightClick="0" endSnd="0"/>
              </a:rPr>
              <a:t>This Photo</a:t>
            </a:r>
            <a:r>
              <a:t> by Unknown Author is licensed under </a:t>
            </a:r>
            <a:r>
              <a:rPr u="sng">
                <a:solidFill>
                  <a:schemeClr val="accent3"/>
                </a:solidFill>
                <a:uFill>
                  <a:solidFill>
                    <a:schemeClr val="accent3"/>
                  </a:solidFill>
                </a:uFill>
                <a:hlinkClick r:id="rId3" invalidUrl="" action="" tgtFrame="" tooltip="" history="1" highlightClick="0" endSnd="0"/>
              </a:rPr>
              <a:t>CC BY-SA</a:t>
            </a:r>
            <a:r>
              <a:t>; 1850 SB, ASC 164.1; {1901 SNH, SDP 227.2}</a:t>
            </a:r>
          </a:p>
        </p:txBody>
      </p:sp>
      <p:sp>
        <p:nvSpPr>
          <p:cNvPr id="359" name="Title 1"/>
          <p:cNvSpPr txBox="1"/>
          <p:nvPr>
            <p:ph type="title"/>
          </p:nvPr>
        </p:nvSpPr>
        <p:spPr>
          <a:xfrm>
            <a:off x="1065211" y="304800"/>
            <a:ext cx="10058404" cy="1219200"/>
          </a:xfrm>
          <a:prstGeom prst="rect">
            <a:avLst/>
          </a:prstGeom>
        </p:spPr>
        <p:txBody>
          <a:bodyPr/>
          <a:lstStyle/>
          <a:p>
            <a:pPr algn="ctr">
              <a:defRPr>
                <a:solidFill>
                  <a:srgbClr val="00B050"/>
                </a:solidFill>
              </a:defRPr>
            </a:pPr>
            <a:r>
              <a:t>Let’s Do the Math!</a:t>
            </a:r>
            <a:br/>
            <a:r>
              <a:rPr sz="1800">
                <a:solidFill>
                  <a:srgbClr val="000000"/>
                </a:solidFill>
              </a:rPr>
              <a:t>Do you know other places where we can find the symbol “</a:t>
            </a:r>
            <a:r>
              <a:rPr b="1" sz="1800">
                <a:solidFill>
                  <a:srgbClr val="000000"/>
                </a:solidFill>
              </a:rPr>
              <a:t>360</a:t>
            </a:r>
            <a:r>
              <a:rPr sz="1800">
                <a:solidFill>
                  <a:srgbClr val="000000"/>
                </a:solidFill>
              </a:rPr>
              <a:t>”?</a:t>
            </a:r>
          </a:p>
        </p:txBody>
      </p:sp>
      <p:sp>
        <p:nvSpPr>
          <p:cNvPr id="360" name="Text Placeholder 2"/>
          <p:cNvSpPr txBox="1"/>
          <p:nvPr>
            <p:ph type="body" sz="quarter" idx="1"/>
          </p:nvPr>
        </p:nvSpPr>
        <p:spPr>
          <a:xfrm>
            <a:off x="1069847" y="1681163"/>
            <a:ext cx="4956050" cy="823913"/>
          </a:xfrm>
          <a:prstGeom prst="rect">
            <a:avLst/>
          </a:prstGeom>
        </p:spPr>
        <p:txBody>
          <a:bodyPr/>
          <a:lstStyle>
            <a:lvl1pPr algn="ctr"/>
          </a:lstStyle>
          <a:p>
            <a:pPr/>
            <a:r>
              <a:t>Daniel 3: 1</a:t>
            </a:r>
          </a:p>
        </p:txBody>
      </p:sp>
      <p:sp>
        <p:nvSpPr>
          <p:cNvPr id="361" name="Content Placeholder 3"/>
          <p:cNvSpPr txBox="1"/>
          <p:nvPr/>
        </p:nvSpPr>
        <p:spPr>
          <a:xfrm>
            <a:off x="715023" y="2505075"/>
            <a:ext cx="5265153" cy="347662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822959">
              <a:lnSpc>
                <a:spcPct val="80000"/>
              </a:lnSpc>
              <a:spcBef>
                <a:spcPts val="1600"/>
              </a:spcBef>
              <a:defRPr sz="1440">
                <a:solidFill>
                  <a:srgbClr val="00B050"/>
                </a:solidFill>
              </a:defRPr>
            </a:pPr>
            <a:r>
              <a:t>What is the Area of the Statue?</a:t>
            </a:r>
          </a:p>
          <a:p>
            <a:pPr defTabSz="822959">
              <a:lnSpc>
                <a:spcPct val="80000"/>
              </a:lnSpc>
              <a:spcBef>
                <a:spcPts val="1600"/>
              </a:spcBef>
              <a:defRPr sz="1440"/>
            </a:pPr>
            <a:r>
              <a:t>1 score = 	20 cubits</a:t>
            </a:r>
          </a:p>
          <a:p>
            <a:pPr defTabSz="822959">
              <a:lnSpc>
                <a:spcPct val="80000"/>
              </a:lnSpc>
              <a:spcBef>
                <a:spcPts val="1600"/>
              </a:spcBef>
              <a:defRPr sz="1440"/>
            </a:pPr>
            <a:r>
              <a:t>3 scores = 	3 x 20</a:t>
            </a:r>
          </a:p>
          <a:p>
            <a:pPr defTabSz="822959">
              <a:lnSpc>
                <a:spcPct val="80000"/>
              </a:lnSpc>
              <a:spcBef>
                <a:spcPts val="1600"/>
              </a:spcBef>
              <a:defRPr sz="1440"/>
            </a:pPr>
            <a:r>
              <a:t>		60 cubits</a:t>
            </a:r>
          </a:p>
          <a:p>
            <a:pPr defTabSz="822959">
              <a:lnSpc>
                <a:spcPct val="80000"/>
              </a:lnSpc>
              <a:spcBef>
                <a:spcPts val="1600"/>
              </a:spcBef>
              <a:defRPr sz="1440"/>
            </a:pPr>
            <a:r>
              <a:t>Area = 		60 x 6	</a:t>
            </a:r>
          </a:p>
          <a:p>
            <a:pPr defTabSz="822959">
              <a:lnSpc>
                <a:spcPct val="80000"/>
              </a:lnSpc>
              <a:spcBef>
                <a:spcPts val="1600"/>
              </a:spcBef>
              <a:defRPr sz="1440"/>
            </a:pPr>
            <a:r>
              <a:t>		360 cubits </a:t>
            </a:r>
          </a:p>
          <a:p>
            <a:pPr defTabSz="822959">
              <a:lnSpc>
                <a:spcPct val="80000"/>
              </a:lnSpc>
              <a:spcBef>
                <a:spcPts val="1600"/>
              </a:spcBef>
              <a:defRPr sz="1440"/>
            </a:pPr>
          </a:p>
          <a:p>
            <a:pPr defTabSz="822959">
              <a:lnSpc>
                <a:spcPct val="80000"/>
              </a:lnSpc>
              <a:spcBef>
                <a:spcPts val="1600"/>
              </a:spcBef>
              <a:defRPr sz="1440">
                <a:solidFill>
                  <a:srgbClr val="00B050"/>
                </a:solidFill>
              </a:defRPr>
            </a:pPr>
            <a:r>
              <a:t>		 </a:t>
            </a:r>
          </a:p>
        </p:txBody>
      </p:sp>
      <p:sp>
        <p:nvSpPr>
          <p:cNvPr id="362" name="Text Placeholder 4"/>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marL="0" indent="0" algn="ctr">
              <a:spcBef>
                <a:spcPts val="0"/>
              </a:spcBef>
              <a:buSzTx/>
              <a:buFontTx/>
              <a:buNone/>
              <a:defRPr b="1"/>
            </a:lvl1pPr>
          </a:lstStyle>
          <a:p>
            <a:pPr/>
            <a:r>
              <a:t>Daniel 11:24</a:t>
            </a:r>
          </a:p>
        </p:txBody>
      </p:sp>
      <p:pic>
        <p:nvPicPr>
          <p:cNvPr id="363" name="Content Placeholder 10" descr="Content Placeholder 10"/>
          <p:cNvPicPr>
            <a:picLocks noChangeAspect="1"/>
          </p:cNvPicPr>
          <p:nvPr/>
        </p:nvPicPr>
        <p:blipFill>
          <a:blip r:embed="rId4">
            <a:extLst/>
          </a:blip>
          <a:stretch>
            <a:fillRect/>
          </a:stretch>
        </p:blipFill>
        <p:spPr>
          <a:xfrm>
            <a:off x="4372100" y="2505075"/>
            <a:ext cx="1571501" cy="3476625"/>
          </a:xfrm>
          <a:prstGeom prst="rect">
            <a:avLst/>
          </a:prstGeom>
          <a:ln w="12700">
            <a:miter lim="400000"/>
          </a:ln>
        </p:spPr>
      </p:pic>
      <p:sp>
        <p:nvSpPr>
          <p:cNvPr id="364" name="Straight Arrow Connector 13"/>
          <p:cNvSpPr/>
          <p:nvPr/>
        </p:nvSpPr>
        <p:spPr>
          <a:xfrm flipH="1">
            <a:off x="4779389" y="2505074"/>
            <a:ext cx="1" cy="3016973"/>
          </a:xfrm>
          <a:prstGeom prst="line">
            <a:avLst/>
          </a:prstGeom>
          <a:ln w="19050">
            <a:solidFill>
              <a:schemeClr val="accent4"/>
            </a:solidFill>
            <a:miter/>
            <a:headEnd type="triangle"/>
            <a:tailEnd type="triangle"/>
          </a:ln>
        </p:spPr>
        <p:txBody>
          <a:bodyPr lIns="45719" rIns="45719"/>
          <a:lstStyle/>
          <a:p>
            <a:pPr/>
          </a:p>
        </p:txBody>
      </p:sp>
      <p:sp>
        <p:nvSpPr>
          <p:cNvPr id="365" name="Straight Arrow Connector 17"/>
          <p:cNvSpPr/>
          <p:nvPr/>
        </p:nvSpPr>
        <p:spPr>
          <a:xfrm flipV="1">
            <a:off x="5071621" y="2582944"/>
            <a:ext cx="339366" cy="1229"/>
          </a:xfrm>
          <a:prstGeom prst="line">
            <a:avLst/>
          </a:prstGeom>
          <a:ln w="19050">
            <a:solidFill>
              <a:schemeClr val="accent4"/>
            </a:solidFill>
            <a:miter/>
            <a:headEnd type="triangle"/>
            <a:tailEnd type="triangle"/>
          </a:ln>
        </p:spPr>
        <p:txBody>
          <a:bodyPr lIns="45719" rIns="45719"/>
          <a:lstStyle/>
          <a:p>
            <a:pPr/>
          </a:p>
        </p:txBody>
      </p:sp>
      <p:sp>
        <p:nvSpPr>
          <p:cNvPr id="366" name="TextBox 19"/>
          <p:cNvSpPr txBox="1"/>
          <p:nvPr/>
        </p:nvSpPr>
        <p:spPr>
          <a:xfrm rot="16200000">
            <a:off x="4428194" y="3808272"/>
            <a:ext cx="523773" cy="2550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800">
                <a:solidFill>
                  <a:srgbClr val="000000"/>
                </a:solidFill>
              </a:defRPr>
            </a:pPr>
            <a:r>
              <a:t>3</a:t>
            </a:r>
            <a:r>
              <a:rPr>
                <a:solidFill>
                  <a:schemeClr val="accent4"/>
                </a:solidFill>
              </a:rPr>
              <a:t> </a:t>
            </a:r>
            <a:r>
              <a:t>scores</a:t>
            </a:r>
          </a:p>
        </p:txBody>
      </p:sp>
      <p:sp>
        <p:nvSpPr>
          <p:cNvPr id="367" name="TextBox 20"/>
          <p:cNvSpPr txBox="1"/>
          <p:nvPr/>
        </p:nvSpPr>
        <p:spPr>
          <a:xfrm>
            <a:off x="4957002" y="2382770"/>
            <a:ext cx="700405" cy="2550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800">
                <a:solidFill>
                  <a:srgbClr val="000000"/>
                </a:solidFill>
              </a:defRPr>
            </a:lvl1pPr>
          </a:lstStyle>
          <a:p>
            <a:pPr/>
            <a:r>
              <a:t>6 Cubits</a:t>
            </a:r>
          </a:p>
        </p:txBody>
      </p:sp>
      <p:sp>
        <p:nvSpPr>
          <p:cNvPr id="368" name="TextBox 21"/>
          <p:cNvSpPr txBox="1"/>
          <p:nvPr/>
        </p:nvSpPr>
        <p:spPr>
          <a:xfrm>
            <a:off x="6396609" y="2598215"/>
            <a:ext cx="5350604" cy="45076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00B050"/>
                </a:solidFill>
              </a:defRPr>
            </a:pPr>
            <a:r>
              <a:t>How Long Did Rome reign Peacefully?</a:t>
            </a:r>
          </a:p>
          <a:p>
            <a:pPr/>
          </a:p>
          <a:p>
            <a:pPr/>
            <a:r>
              <a:t>In </a:t>
            </a:r>
            <a:r>
              <a:rPr b="1"/>
              <a:t>31BC</a:t>
            </a:r>
            <a:r>
              <a:t>, there was the battle of Actium where Rome (which was ruled by Augustus Caesar) defeated Egypt (ruled by Mark Anthony and Cleopatra).</a:t>
            </a:r>
          </a:p>
          <a:p>
            <a:pPr/>
            <a:r>
              <a:t>In </a:t>
            </a:r>
            <a:r>
              <a:rPr b="1"/>
              <a:t>330 AD</a:t>
            </a:r>
            <a:r>
              <a:t> the capital of Rome was moved from Rome to Constantinople by Constantine. Exactly </a:t>
            </a:r>
            <a:r>
              <a:rPr b="1"/>
              <a:t>360 Years, “ a time” </a:t>
            </a:r>
            <a:r>
              <a:t>after the battle of Actium!!</a:t>
            </a:r>
          </a:p>
          <a:p>
            <a:pPr/>
          </a:p>
          <a:p>
            <a:pPr/>
            <a:r>
              <a:t>Rome</a:t>
            </a:r>
            <a:r>
              <a:t> ruled peacefully for </a:t>
            </a:r>
            <a:r>
              <a:rPr>
                <a:solidFill>
                  <a:srgbClr val="00B050"/>
                </a:solidFill>
              </a:rPr>
              <a:t>-31+330 = </a:t>
            </a:r>
            <a:r>
              <a:rPr b="1">
                <a:solidFill>
                  <a:srgbClr val="00B050"/>
                </a:solidFill>
              </a:rPr>
              <a:t>360 </a:t>
            </a:r>
            <a:r>
              <a:rPr b="1"/>
              <a:t>years</a:t>
            </a:r>
            <a:endParaRPr b="1"/>
          </a:p>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0" name="Content Placeholder 2"/>
          <p:cNvSpPr txBox="1"/>
          <p:nvPr>
            <p:ph type="body" idx="1"/>
          </p:nvPr>
        </p:nvSpPr>
        <p:spPr>
          <a:xfrm>
            <a:off x="103695" y="1536569"/>
            <a:ext cx="11019919" cy="4445131"/>
          </a:xfrm>
          <a:prstGeom prst="rect">
            <a:avLst/>
          </a:prstGeom>
        </p:spPr>
        <p:txBody>
          <a:bodyPr/>
          <a:lstStyle/>
          <a:p>
            <a:pPr marL="340522" indent="-340522" defTabSz="896111">
              <a:lnSpc>
                <a:spcPct val="80000"/>
              </a:lnSpc>
              <a:spcBef>
                <a:spcPts val="1700"/>
              </a:spcBef>
              <a:defRPr sz="1078"/>
            </a:pPr>
          </a:p>
          <a:p>
            <a:pPr marL="340522" indent="-340522" defTabSz="896111">
              <a:lnSpc>
                <a:spcPct val="80000"/>
              </a:lnSpc>
              <a:spcBef>
                <a:spcPts val="1700"/>
              </a:spcBef>
              <a:defRPr sz="1078"/>
            </a:pPr>
            <a:r>
              <a:t>We derive the symbols </a:t>
            </a:r>
            <a:r>
              <a:rPr b="1"/>
              <a:t>120 and 70</a:t>
            </a:r>
            <a:r>
              <a:t> from</a:t>
            </a:r>
            <a:r>
              <a:t> the Book of Ezra chapter 7 verse 9.</a:t>
            </a:r>
          </a:p>
          <a:p>
            <a:pPr marL="340522" indent="-340522" defTabSz="896111">
              <a:lnSpc>
                <a:spcPct val="80000"/>
              </a:lnSpc>
              <a:spcBef>
                <a:spcPts val="1700"/>
              </a:spcBef>
              <a:defRPr sz="1078"/>
            </a:pPr>
            <a:r>
              <a:t>On the </a:t>
            </a:r>
            <a:r>
              <a:rPr b="1"/>
              <a:t>1</a:t>
            </a:r>
            <a:r>
              <a:rPr b="1" baseline="29959"/>
              <a:t>st</a:t>
            </a:r>
            <a:r>
              <a:rPr b="1"/>
              <a:t> Day of the 1</a:t>
            </a:r>
            <a:r>
              <a:rPr b="1" baseline="29959"/>
              <a:t>st</a:t>
            </a:r>
            <a:r>
              <a:rPr b="1"/>
              <a:t> month (1D/1M)</a:t>
            </a:r>
            <a:r>
              <a:t>, the Jews left Babylon and arrived in Jerusalem on the </a:t>
            </a:r>
            <a:r>
              <a:rPr b="1"/>
              <a:t>1</a:t>
            </a:r>
            <a:r>
              <a:rPr b="1" baseline="29959"/>
              <a:t>st</a:t>
            </a:r>
            <a:r>
              <a:rPr b="1"/>
              <a:t> day of the 5</a:t>
            </a:r>
            <a:r>
              <a:rPr b="1" baseline="29959"/>
              <a:t>th</a:t>
            </a:r>
            <a:r>
              <a:rPr b="1"/>
              <a:t> month (1D/5M).</a:t>
            </a:r>
          </a:p>
          <a:p>
            <a:pPr marL="340522" indent="-340522" defTabSz="896111">
              <a:lnSpc>
                <a:spcPct val="80000"/>
              </a:lnSpc>
              <a:spcBef>
                <a:spcPts val="1700"/>
              </a:spcBef>
              <a:defRPr sz="1078"/>
            </a:pPr>
            <a:r>
              <a:t>So, it took them 4 months to go from Babylon to Jerusalem.</a:t>
            </a:r>
          </a:p>
          <a:p>
            <a:pPr marL="340522" indent="-340522" defTabSz="896111">
              <a:lnSpc>
                <a:spcPct val="80000"/>
              </a:lnSpc>
              <a:spcBef>
                <a:spcPts val="1700"/>
              </a:spcBef>
              <a:defRPr sz="1078"/>
            </a:pPr>
            <a:r>
              <a:t>1 month = 30 days. So 4 months = 120 days. (</a:t>
            </a:r>
            <a:r>
              <a:rPr>
                <a:solidFill>
                  <a:srgbClr val="00B050"/>
                </a:solidFill>
              </a:rPr>
              <a:t>Do the math! </a:t>
            </a:r>
            <a:r>
              <a:t>30 x 4 = 120).</a:t>
            </a:r>
          </a:p>
          <a:p>
            <a:pPr marL="340522" indent="-340522" defTabSz="896111">
              <a:lnSpc>
                <a:spcPct val="80000"/>
              </a:lnSpc>
              <a:spcBef>
                <a:spcPts val="1700"/>
              </a:spcBef>
              <a:defRPr sz="1078"/>
            </a:pPr>
            <a:r>
              <a:t>So from the 1D/1M (April 19, 1844) to the 1D/5M (August 15, 1844) we have a </a:t>
            </a:r>
            <a:r>
              <a:rPr b="1"/>
              <a:t>symbolic “</a:t>
            </a:r>
            <a:r>
              <a:rPr b="1"/>
              <a:t>12</a:t>
            </a:r>
            <a:r>
              <a:rPr b="1"/>
              <a:t>0”.</a:t>
            </a:r>
          </a:p>
          <a:p>
            <a:pPr marL="340522" indent="-340522" defTabSz="896111">
              <a:lnSpc>
                <a:spcPct val="80000"/>
              </a:lnSpc>
              <a:spcBef>
                <a:spcPts val="1700"/>
              </a:spcBef>
              <a:defRPr sz="1078"/>
            </a:pPr>
            <a:r>
              <a:t>From the 1D/5M to the 10D/7M (October 22, 1844) we have a symbolic </a:t>
            </a:r>
            <a:r>
              <a:rPr b="1"/>
              <a:t>“70”.</a:t>
            </a:r>
          </a:p>
          <a:p>
            <a:pPr marL="340522" indent="-340522" defTabSz="896111">
              <a:lnSpc>
                <a:spcPct val="80000"/>
              </a:lnSpc>
              <a:spcBef>
                <a:spcPts val="1700"/>
              </a:spcBef>
              <a:defRPr sz="1078"/>
            </a:pPr>
            <a:r>
              <a:t>It does not work out by counting literal days. You have to look at the moon each month using the Almanac calendar.</a:t>
            </a:r>
          </a:p>
          <a:p>
            <a:pPr marL="340522" indent="-340522" defTabSz="896111">
              <a:lnSpc>
                <a:spcPct val="80000"/>
              </a:lnSpc>
              <a:spcBef>
                <a:spcPts val="1700"/>
              </a:spcBef>
              <a:defRPr sz="1078"/>
            </a:pPr>
            <a:r>
              <a:t>So, 1D/1M = Apr.19; 1D/2M = May 19; 1D/3M = June 18; 1D/4M = July 17; 1D/5M = Aug.15 literally!. You find these dates using the Almanac. </a:t>
            </a:r>
          </a:p>
          <a:p>
            <a:pPr marL="340522" indent="-340522" defTabSz="896111">
              <a:lnSpc>
                <a:spcPct val="80000"/>
              </a:lnSpc>
              <a:spcBef>
                <a:spcPts val="1700"/>
              </a:spcBef>
              <a:defRPr sz="1078"/>
            </a:pPr>
            <a:r>
              <a:t>This is God’s way! The line of Ezra 7:9 perfectly represents what the Millerites were going through at a time.</a:t>
            </a:r>
          </a:p>
          <a:p>
            <a:pPr marL="340522" indent="-340522" defTabSz="896111">
              <a:lnSpc>
                <a:spcPct val="80000"/>
              </a:lnSpc>
              <a:spcBef>
                <a:spcPts val="1700"/>
              </a:spcBef>
              <a:defRPr sz="1078"/>
            </a:pPr>
            <a:r>
              <a:t>You can find these two symbols </a:t>
            </a:r>
            <a:r>
              <a:rPr b="1"/>
              <a:t>“120” and “70” </a:t>
            </a:r>
            <a:r>
              <a:t>working side by side as a pattern in the Bible : In the story of Noah, Noah  preached for </a:t>
            </a:r>
            <a:r>
              <a:rPr b="1"/>
              <a:t>120 days</a:t>
            </a:r>
            <a:r>
              <a:t> and there were </a:t>
            </a:r>
            <a:r>
              <a:rPr b="1"/>
              <a:t>7 days </a:t>
            </a:r>
            <a:r>
              <a:t>of waiting after the ark was shut. Jesus had </a:t>
            </a:r>
            <a:r>
              <a:rPr b="1"/>
              <a:t>12</a:t>
            </a:r>
            <a:r>
              <a:t> disciples then </a:t>
            </a:r>
            <a:r>
              <a:rPr b="1"/>
              <a:t>70.</a:t>
            </a:r>
          </a:p>
        </p:txBody>
      </p:sp>
      <p:pic>
        <p:nvPicPr>
          <p:cNvPr id="371" name="Picture 2" descr="Picture 2"/>
          <p:cNvPicPr>
            <a:picLocks noChangeAspect="1"/>
          </p:cNvPicPr>
          <p:nvPr/>
        </p:nvPicPr>
        <p:blipFill>
          <a:blip r:embed="rId2">
            <a:extLst/>
          </a:blip>
          <a:stretch>
            <a:fillRect/>
          </a:stretch>
        </p:blipFill>
        <p:spPr>
          <a:xfrm>
            <a:off x="127943" y="43858"/>
            <a:ext cx="3703340" cy="157061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 name="Title 1"/>
          <p:cNvSpPr txBox="1"/>
          <p:nvPr>
            <p:ph type="title"/>
          </p:nvPr>
        </p:nvSpPr>
        <p:spPr>
          <a:xfrm>
            <a:off x="1065211" y="304800"/>
            <a:ext cx="10058404" cy="1219200"/>
          </a:xfrm>
          <a:prstGeom prst="rect">
            <a:avLst/>
          </a:prstGeom>
        </p:spPr>
        <p:txBody>
          <a:bodyPr/>
          <a:lstStyle/>
          <a:p>
            <a:pPr/>
            <a:r>
              <a:t>Try this !</a:t>
            </a:r>
          </a:p>
        </p:txBody>
      </p:sp>
      <p:sp>
        <p:nvSpPr>
          <p:cNvPr id="374" name="Content Placeholder 2"/>
          <p:cNvSpPr txBox="1"/>
          <p:nvPr>
            <p:ph type="body" idx="1"/>
          </p:nvPr>
        </p:nvSpPr>
        <p:spPr>
          <a:prstGeom prst="rect">
            <a:avLst/>
          </a:prstGeom>
        </p:spPr>
        <p:txBody>
          <a:bodyPr/>
          <a:lstStyle/>
          <a:p>
            <a:pPr marL="0" indent="0">
              <a:lnSpc>
                <a:spcPct val="90000"/>
              </a:lnSpc>
              <a:buSzTx/>
              <a:buNone/>
              <a:defRPr sz="2000"/>
            </a:pPr>
            <a:r>
              <a:t>Go on this website and find the calendar for your country : </a:t>
            </a:r>
            <a:r>
              <a:rPr u="sng">
                <a:solidFill>
                  <a:schemeClr val="accent3"/>
                </a:solidFill>
                <a:uFill>
                  <a:solidFill>
                    <a:schemeClr val="accent3"/>
                  </a:solidFill>
                </a:uFill>
                <a:hlinkClick r:id="rId2" invalidUrl="" action="" tgtFrame="" tooltip="" history="1" highlightClick="0" endSnd="0"/>
              </a:rPr>
              <a:t>https://www.timeanddate.com/calendar/?year=2020&amp;country=27</a:t>
            </a:r>
          </a:p>
          <a:p>
            <a:pPr marL="0" indent="0">
              <a:lnSpc>
                <a:spcPct val="90000"/>
              </a:lnSpc>
              <a:buSzTx/>
              <a:buNone/>
              <a:defRPr sz="2000"/>
            </a:pPr>
            <a:r>
              <a:t>Calculate the first day of a new month the Karaite way. Look at your calendar and see whenthe new moon is. From there try to spot the first sliver of the moon.</a:t>
            </a:r>
          </a:p>
          <a:p>
            <a:pPr marL="0" indent="0">
              <a:lnSpc>
                <a:spcPct val="90000"/>
              </a:lnSpc>
              <a:buSzTx/>
              <a:buNone/>
              <a:defRPr b="1" sz="2000"/>
            </a:pPr>
            <a:r>
              <a:t>Remember this rule </a:t>
            </a:r>
            <a:r>
              <a:rPr b="0"/>
              <a:t>: if it is a cloudy day, even if astronomically the moon could be seen, you would not be able to call it the first day of the new month. This is how the Karaites calculated their months. the way the karaites calculated their calendars wasn’t by counting the days at all.</a:t>
            </a:r>
          </a:p>
          <a:p>
            <a:pPr marL="0" indent="0">
              <a:lnSpc>
                <a:spcPct val="90000"/>
              </a:lnSpc>
              <a:buSzTx/>
              <a:buNone/>
              <a:defRPr sz="2000"/>
            </a:pPr>
            <a:r>
              <a:t>Record your findings for 3 to 6 months and see how many days are in a month. See how it differs from month to month and compare with your every day calendar.</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6" name="Footer Placeholder 4"/>
          <p:cNvSpPr txBox="1"/>
          <p:nvPr/>
        </p:nvSpPr>
        <p:spPr>
          <a:xfrm>
            <a:off x="163947" y="6173091"/>
            <a:ext cx="5852161" cy="3179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sz="1100"/>
            </a:pPr>
            <a:r>
              <a:t>(1) </a:t>
            </a:r>
            <a:r>
              <a:t>GC 398.3</a:t>
            </a:r>
          </a:p>
        </p:txBody>
      </p:sp>
      <p:sp>
        <p:nvSpPr>
          <p:cNvPr id="377" name="Content Placeholder 2"/>
          <p:cNvSpPr txBox="1"/>
          <p:nvPr>
            <p:ph type="body" sz="half" idx="1"/>
          </p:nvPr>
        </p:nvSpPr>
        <p:spPr>
          <a:xfrm>
            <a:off x="160255" y="744718"/>
            <a:ext cx="5859546" cy="5268860"/>
          </a:xfrm>
          <a:prstGeom prst="rect">
            <a:avLst/>
          </a:prstGeom>
        </p:spPr>
        <p:txBody>
          <a:bodyPr/>
          <a:lstStyle/>
          <a:p>
            <a:pPr marL="0" indent="0">
              <a:lnSpc>
                <a:spcPct val="90000"/>
              </a:lnSpc>
              <a:buSzTx/>
              <a:buNone/>
              <a:defRPr b="1" sz="2800"/>
            </a:pPr>
            <a:r>
              <a:t>July 21, 1844</a:t>
            </a:r>
          </a:p>
          <a:p>
            <a:pPr>
              <a:lnSpc>
                <a:spcPct val="90000"/>
              </a:lnSpc>
            </a:pPr>
            <a:r>
              <a:t>Samuel Snow was at his first Camp-meeting in the city of </a:t>
            </a:r>
            <a:r>
              <a:rPr b="1"/>
              <a:t>Boston</a:t>
            </a:r>
            <a:r>
              <a:t>. It was the first time his message “The True Midnight Cry” was publicly given. But it did not receive so much attention. However it was given 2 more times (at Concord and Exeter).</a:t>
            </a:r>
          </a:p>
          <a:p>
            <a:pPr>
              <a:lnSpc>
                <a:spcPct val="90000"/>
              </a:lnSpc>
            </a:pPr>
            <a:r>
              <a:t>They called this date midway or midnight. A word they derived from the parable of the 10 virgins.</a:t>
            </a:r>
            <a:r>
              <a:t> </a:t>
            </a:r>
          </a:p>
        </p:txBody>
      </p:sp>
      <p:pic>
        <p:nvPicPr>
          <p:cNvPr id="378" name="Picture 2" descr="Picture 2"/>
          <p:cNvPicPr>
            <a:picLocks noChangeAspect="1"/>
          </p:cNvPicPr>
          <p:nvPr/>
        </p:nvPicPr>
        <p:blipFill>
          <a:blip r:embed="rId2">
            <a:extLst/>
          </a:blip>
          <a:stretch>
            <a:fillRect/>
          </a:stretch>
        </p:blipFill>
        <p:spPr>
          <a:xfrm>
            <a:off x="6466787" y="744718"/>
            <a:ext cx="5472580" cy="539213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0" name="Title 1"/>
          <p:cNvSpPr txBox="1"/>
          <p:nvPr>
            <p:ph type="title"/>
          </p:nvPr>
        </p:nvSpPr>
        <p:spPr>
          <a:xfrm>
            <a:off x="1065211" y="304800"/>
            <a:ext cx="10058404" cy="1219200"/>
          </a:xfrm>
          <a:prstGeom prst="rect">
            <a:avLst/>
          </a:prstGeom>
        </p:spPr>
        <p:txBody>
          <a:bodyPr/>
          <a:lstStyle/>
          <a:p>
            <a:pPr algn="ctr" defTabSz="649223">
              <a:defRPr sz="2272">
                <a:solidFill>
                  <a:srgbClr val="00B050"/>
                </a:solidFill>
              </a:defRPr>
            </a:pPr>
            <a:r>
              <a:t>Let’s Do The Maths</a:t>
            </a:r>
            <a:br/>
            <a:r>
              <a:rPr sz="1278">
                <a:solidFill>
                  <a:srgbClr val="4D2A0A"/>
                </a:solidFill>
              </a:rPr>
              <a:t>How Many Days are between April 19, 1844 and October 22, 1844 ?</a:t>
            </a:r>
            <a:br>
              <a:rPr sz="1278">
                <a:solidFill>
                  <a:srgbClr val="4D2A0A"/>
                </a:solidFill>
              </a:rPr>
            </a:br>
            <a:r>
              <a:rPr sz="1278">
                <a:solidFill>
                  <a:srgbClr val="4D2A0A"/>
                </a:solidFill>
              </a:rPr>
              <a:t>And From April 19 to July 21 And July 21 to October 22?</a:t>
            </a:r>
            <a:br>
              <a:rPr sz="1278">
                <a:solidFill>
                  <a:srgbClr val="4D2A0A"/>
                </a:solidFill>
              </a:rPr>
            </a:br>
          </a:p>
        </p:txBody>
      </p:sp>
      <p:sp>
        <p:nvSpPr>
          <p:cNvPr id="381" name="Content Placeholder 2"/>
          <p:cNvSpPr txBox="1"/>
          <p:nvPr>
            <p:ph type="body" sz="half" idx="1"/>
          </p:nvPr>
        </p:nvSpPr>
        <p:spPr>
          <a:xfrm>
            <a:off x="282805" y="1348032"/>
            <a:ext cx="3827283" cy="5015062"/>
          </a:xfrm>
          <a:prstGeom prst="rect">
            <a:avLst/>
          </a:prstGeom>
        </p:spPr>
        <p:txBody>
          <a:bodyPr/>
          <a:lstStyle/>
          <a:p>
            <a:pPr>
              <a:lnSpc>
                <a:spcPct val="80000"/>
              </a:lnSpc>
              <a:defRPr sz="1100"/>
            </a:pPr>
            <a:r>
              <a:t>William Miller established </a:t>
            </a:r>
            <a:r>
              <a:rPr b="1"/>
              <a:t>the day for a year principle</a:t>
            </a:r>
            <a:r>
              <a:t>.</a:t>
            </a:r>
          </a:p>
          <a:p>
            <a:pPr>
              <a:lnSpc>
                <a:spcPct val="80000"/>
              </a:lnSpc>
              <a:defRPr sz="1100"/>
            </a:pPr>
            <a:r>
              <a:t>Between April 19 and October 22, 1844, there are </a:t>
            </a:r>
            <a:r>
              <a:rPr b="1"/>
              <a:t>6 months</a:t>
            </a:r>
            <a:r>
              <a:t>.</a:t>
            </a:r>
          </a:p>
          <a:p>
            <a:pPr>
              <a:lnSpc>
                <a:spcPct val="80000"/>
              </a:lnSpc>
              <a:defRPr sz="1100"/>
            </a:pPr>
            <a:r>
              <a:t>6 months is l</a:t>
            </a:r>
            <a:r>
              <a:t>iterally 188 days</a:t>
            </a:r>
          </a:p>
          <a:p>
            <a:pPr>
              <a:lnSpc>
                <a:spcPct val="80000"/>
              </a:lnSpc>
              <a:defRPr sz="1100"/>
            </a:pPr>
            <a:r>
              <a:t>July 21 is right in the middle.</a:t>
            </a:r>
          </a:p>
          <a:p>
            <a:pPr>
              <a:lnSpc>
                <a:spcPct val="80000"/>
              </a:lnSpc>
              <a:defRPr sz="1100"/>
            </a:pPr>
            <a:r>
              <a:t>So, when you use the parable of the 10 virgins, if from Ap.19 to Oct.22 is the night, then, July 21 is </a:t>
            </a:r>
            <a:r>
              <a:rPr b="1" u="sng"/>
              <a:t>Mid</a:t>
            </a:r>
            <a:r>
              <a:t>night</a:t>
            </a:r>
          </a:p>
          <a:p>
            <a:pPr>
              <a:lnSpc>
                <a:spcPct val="80000"/>
              </a:lnSpc>
              <a:defRPr sz="1100"/>
            </a:pPr>
            <a:r>
              <a:t>Attention : 21 July is  Midnight </a:t>
            </a:r>
            <a:r>
              <a:rPr b="1"/>
              <a:t>not</a:t>
            </a:r>
            <a:r>
              <a:t> Midnight cry. Although in Matt.25 we cannot really see that.</a:t>
            </a:r>
          </a:p>
          <a:p>
            <a:pPr>
              <a:lnSpc>
                <a:spcPct val="80000"/>
              </a:lnSpc>
              <a:defRPr sz="1100">
                <a:solidFill>
                  <a:srgbClr val="00B050"/>
                </a:solidFill>
              </a:defRPr>
            </a:pPr>
            <a:r>
              <a:t>Remember!</a:t>
            </a:r>
            <a:r>
              <a:rPr>
                <a:solidFill>
                  <a:schemeClr val="accent4"/>
                </a:solidFill>
              </a:rPr>
              <a:t> When you use the Karaite calendar, you can count the number of days in each month. When you count the days literally you can come up with midway! (July 21).</a:t>
            </a:r>
          </a:p>
          <a:p>
            <a:pPr>
              <a:lnSpc>
                <a:spcPct val="80000"/>
              </a:lnSpc>
              <a:defRPr sz="1100"/>
            </a:pPr>
            <a:r>
              <a:t>On the Karaite Calendar, July 21 is the 5</a:t>
            </a:r>
            <a:r>
              <a:rPr baseline="30000"/>
              <a:t>th</a:t>
            </a:r>
            <a:r>
              <a:t> Day of the 4</a:t>
            </a:r>
            <a:r>
              <a:rPr baseline="30000"/>
              <a:t>th</a:t>
            </a:r>
            <a:r>
              <a:t> month (5D/4M).</a:t>
            </a:r>
          </a:p>
        </p:txBody>
      </p:sp>
      <p:sp>
        <p:nvSpPr>
          <p:cNvPr id="382" name="TextBox 4"/>
          <p:cNvSpPr txBox="1"/>
          <p:nvPr/>
        </p:nvSpPr>
        <p:spPr>
          <a:xfrm>
            <a:off x="7351492" y="1913640"/>
            <a:ext cx="4301452" cy="15612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p>
          <a:p>
            <a:pPr/>
            <a:r>
              <a:t> </a:t>
            </a:r>
          </a:p>
          <a:p>
            <a:pPr/>
          </a:p>
        </p:txBody>
      </p:sp>
      <p:pic>
        <p:nvPicPr>
          <p:cNvPr id="383" name="Picture 6" descr="Picture 6"/>
          <p:cNvPicPr>
            <a:picLocks noChangeAspect="1"/>
          </p:cNvPicPr>
          <p:nvPr/>
        </p:nvPicPr>
        <p:blipFill>
          <a:blip r:embed="rId2">
            <a:extLst/>
          </a:blip>
          <a:stretch>
            <a:fillRect/>
          </a:stretch>
        </p:blipFill>
        <p:spPr>
          <a:xfrm>
            <a:off x="4204520" y="1263191"/>
            <a:ext cx="7987480" cy="509990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Footer Placeholder 4"/>
          <p:cNvSpPr txBox="1"/>
          <p:nvPr/>
        </p:nvSpPr>
        <p:spPr>
          <a:xfrm>
            <a:off x="140758" y="6107103"/>
            <a:ext cx="5852160" cy="3179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100"/>
            </a:lvl1pPr>
          </a:lstStyle>
          <a:p>
            <a:pPr/>
            <a:r>
              <a:t> {1847 JB, BP2 72.3} </a:t>
            </a:r>
          </a:p>
        </p:txBody>
      </p:sp>
      <p:sp>
        <p:nvSpPr>
          <p:cNvPr id="386" name="Content Placeholder 2"/>
          <p:cNvSpPr txBox="1"/>
          <p:nvPr>
            <p:ph type="body" sz="half" idx="1"/>
          </p:nvPr>
        </p:nvSpPr>
        <p:spPr>
          <a:xfrm>
            <a:off x="197962" y="1310326"/>
            <a:ext cx="5821839" cy="4703251"/>
          </a:xfrm>
          <a:prstGeom prst="rect">
            <a:avLst/>
          </a:prstGeom>
        </p:spPr>
        <p:txBody>
          <a:bodyPr/>
          <a:lstStyle/>
          <a:p>
            <a:pPr marL="0" indent="0">
              <a:lnSpc>
                <a:spcPct val="90000"/>
              </a:lnSpc>
              <a:buSzTx/>
              <a:buNone/>
              <a:defRPr b="1" sz="2800"/>
            </a:pPr>
            <a:r>
              <a:t>August 1, 1844</a:t>
            </a:r>
          </a:p>
          <a:p>
            <a:pPr>
              <a:lnSpc>
                <a:spcPct val="90000"/>
              </a:lnSpc>
            </a:pPr>
            <a:r>
              <a:t>On August 1, 1844 there was a camp-meeting in </a:t>
            </a:r>
            <a:r>
              <a:rPr b="1"/>
              <a:t>Concord</a:t>
            </a:r>
            <a:r>
              <a:t>.</a:t>
            </a:r>
            <a:r>
              <a:rPr sz="800"/>
              <a:t>(1)</a:t>
            </a:r>
            <a:endParaRPr sz="800"/>
          </a:p>
          <a:p>
            <a:pPr>
              <a:lnSpc>
                <a:spcPct val="90000"/>
              </a:lnSpc>
            </a:pPr>
            <a:r>
              <a:t>Concord means harmony, agreement, or to be in one accord.</a:t>
            </a:r>
          </a:p>
        </p:txBody>
      </p:sp>
      <p:sp>
        <p:nvSpPr>
          <p:cNvPr id="387" name="Content Placeholder 3"/>
          <p:cNvSpPr txBox="1"/>
          <p:nvPr/>
        </p:nvSpPr>
        <p:spPr>
          <a:xfrm>
            <a:off x="6217920" y="1310324"/>
            <a:ext cx="5482159" cy="470325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886968">
              <a:lnSpc>
                <a:spcPct val="90000"/>
              </a:lnSpc>
              <a:spcBef>
                <a:spcPts val="1700"/>
              </a:spcBef>
              <a:defRPr b="1" sz="2716"/>
            </a:pPr>
            <a:r>
              <a:t>August 15, 1844</a:t>
            </a:r>
            <a:endParaRPr sz="2328"/>
          </a:p>
          <a:p>
            <a:pPr marL="337047" indent="-337047" defTabSz="886968">
              <a:lnSpc>
                <a:spcPct val="90000"/>
              </a:lnSpc>
              <a:spcBef>
                <a:spcPts val="1700"/>
              </a:spcBef>
              <a:buSzPct val="100000"/>
              <a:buFont typeface="Arial"/>
              <a:buChar char="•"/>
              <a:defRPr sz="2328"/>
            </a:pPr>
            <a:r>
              <a:t>On August 15, 1844, there was a third camp meeting. It was held in </a:t>
            </a:r>
            <a:r>
              <a:rPr b="1"/>
              <a:t>Exeter</a:t>
            </a:r>
            <a:r>
              <a:t>.</a:t>
            </a:r>
          </a:p>
          <a:p>
            <a:pPr marL="337047" indent="-337047" defTabSz="886968">
              <a:lnSpc>
                <a:spcPct val="90000"/>
              </a:lnSpc>
              <a:spcBef>
                <a:spcPts val="1700"/>
              </a:spcBef>
              <a:buSzPct val="100000"/>
              <a:buFont typeface="Arial"/>
              <a:buChar char="•"/>
              <a:defRPr sz="2328"/>
            </a:pPr>
            <a:r>
              <a:t>The Millerites understood that this was the </a:t>
            </a:r>
            <a:r>
              <a:rPr b="1"/>
              <a:t>midnight cry</a:t>
            </a:r>
            <a:r>
              <a:t>.</a:t>
            </a:r>
          </a:p>
          <a:p>
            <a:pPr marL="337047" indent="-337047" defTabSz="886968">
              <a:lnSpc>
                <a:spcPct val="90000"/>
              </a:lnSpc>
              <a:spcBef>
                <a:spcPts val="1700"/>
              </a:spcBef>
              <a:buSzPct val="100000"/>
              <a:buFont typeface="Arial"/>
              <a:buChar char="•"/>
              <a:defRPr sz="2328"/>
            </a:pPr>
            <a:r>
              <a:t>This was when the message of Samuel Snow was </a:t>
            </a:r>
            <a:r>
              <a:rPr b="1"/>
              <a:t>empowered </a:t>
            </a:r>
            <a:r>
              <a:t>which meant that they gladly accepted the truth that Jesus would come on October 22, 1844.</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Footer Placeholder 4"/>
          <p:cNvSpPr txBox="1"/>
          <p:nvPr/>
        </p:nvSpPr>
        <p:spPr>
          <a:xfrm>
            <a:off x="121920" y="6250951"/>
            <a:ext cx="5852160" cy="3179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100"/>
            </a:lvl1pPr>
          </a:lstStyle>
          <a:p>
            <a:pPr/>
            <a:r>
              <a:t>GC 317.1; EW 229.2; (2) {1845 WiM, WMAD 11.2} </a:t>
            </a:r>
          </a:p>
        </p:txBody>
      </p:sp>
      <p:sp>
        <p:nvSpPr>
          <p:cNvPr id="254" name="Title 1"/>
          <p:cNvSpPr txBox="1"/>
          <p:nvPr>
            <p:ph type="title"/>
          </p:nvPr>
        </p:nvSpPr>
        <p:spPr>
          <a:xfrm>
            <a:off x="1065211" y="304800"/>
            <a:ext cx="10058404" cy="1219200"/>
          </a:xfrm>
          <a:prstGeom prst="rect">
            <a:avLst/>
          </a:prstGeom>
        </p:spPr>
        <p:txBody>
          <a:bodyPr/>
          <a:lstStyle>
            <a:lvl1pPr algn="ctr"/>
          </a:lstStyle>
          <a:p>
            <a:pPr/>
            <a:r>
              <a:t>Who Is William Miller?</a:t>
            </a:r>
          </a:p>
        </p:txBody>
      </p:sp>
      <p:sp>
        <p:nvSpPr>
          <p:cNvPr id="255" name="Content Placeholder 2"/>
          <p:cNvSpPr txBox="1"/>
          <p:nvPr>
            <p:ph type="body" sz="half" idx="1"/>
          </p:nvPr>
        </p:nvSpPr>
        <p:spPr>
          <a:xfrm>
            <a:off x="207390" y="1825625"/>
            <a:ext cx="5812410" cy="4187953"/>
          </a:xfrm>
          <a:prstGeom prst="rect">
            <a:avLst/>
          </a:prstGeom>
        </p:spPr>
        <p:txBody>
          <a:bodyPr/>
          <a:lstStyle/>
          <a:p>
            <a:pPr marL="333573" indent="-333573" defTabSz="877823">
              <a:lnSpc>
                <a:spcPct val="80000"/>
              </a:lnSpc>
              <a:spcBef>
                <a:spcPts val="1700"/>
              </a:spcBef>
              <a:defRPr sz="1440"/>
            </a:pPr>
            <a:r>
              <a:t>William Miller was a farmer and the leader of the Millerites’ movement during the first part of the 1800s.</a:t>
            </a:r>
          </a:p>
          <a:p>
            <a:pPr marL="333573" indent="-333573" defTabSz="877823">
              <a:lnSpc>
                <a:spcPct val="80000"/>
              </a:lnSpc>
              <a:spcBef>
                <a:spcPts val="1700"/>
              </a:spcBef>
              <a:defRPr sz="1440"/>
            </a:pPr>
            <a:r>
              <a:t>He was </a:t>
            </a:r>
            <a:r>
              <a:t>an upright, honest-hearted farmer who once did not believe the Bible. Yet because he sincerely desired to know the truth he was chosen of God to lead out in the proclamation of Christ’s second coming.</a:t>
            </a:r>
          </a:p>
          <a:p>
            <a:pPr marL="333573" indent="-333573" defTabSz="877823">
              <a:lnSpc>
                <a:spcPct val="80000"/>
              </a:lnSpc>
              <a:spcBef>
                <a:spcPts val="1700"/>
              </a:spcBef>
              <a:defRPr sz="1440"/>
            </a:pPr>
            <a:r>
              <a:t>Angels of God repeatedly visited him to guide his mind and open to his understanding prophecies.</a:t>
            </a:r>
          </a:p>
          <a:p>
            <a:pPr marL="333573" indent="-333573" defTabSz="877823">
              <a:lnSpc>
                <a:spcPct val="80000"/>
              </a:lnSpc>
              <a:spcBef>
                <a:spcPts val="1700"/>
              </a:spcBef>
              <a:defRPr sz="1440"/>
            </a:pPr>
            <a:r>
              <a:t>The commencement of the chain of truth was given to him. The years 677BC, 457BC and 508AD </a:t>
            </a:r>
            <a:r>
              <a:rPr sz="768"/>
              <a:t>(2)</a:t>
            </a:r>
          </a:p>
          <a:p>
            <a:pPr marL="333573" indent="-333573" defTabSz="877823">
              <a:lnSpc>
                <a:spcPct val="80000"/>
              </a:lnSpc>
              <a:spcBef>
                <a:spcPts val="1700"/>
              </a:spcBef>
              <a:defRPr sz="1440"/>
            </a:pPr>
            <a:r>
              <a:t>God called him to leave his farm. At the beginning he was scared but he began to tell the people the mysteries of the kingdom of God through Bible prophecy. William Miller and those who joined with him proclaimed the second advent of Christ.</a:t>
            </a:r>
          </a:p>
        </p:txBody>
      </p:sp>
      <p:grpSp>
        <p:nvGrpSpPr>
          <p:cNvPr id="258" name="Picture 2"/>
          <p:cNvGrpSpPr/>
          <p:nvPr/>
        </p:nvGrpSpPr>
        <p:grpSpPr>
          <a:xfrm>
            <a:off x="6172200" y="1825625"/>
            <a:ext cx="4951415" cy="4187953"/>
            <a:chOff x="0" y="0"/>
            <a:chExt cx="4951414" cy="4187952"/>
          </a:xfrm>
        </p:grpSpPr>
        <p:sp>
          <p:nvSpPr>
            <p:cNvPr id="256" name="Rectangle"/>
            <p:cNvSpPr/>
            <p:nvPr/>
          </p:nvSpPr>
          <p:spPr>
            <a:xfrm>
              <a:off x="0" y="0"/>
              <a:ext cx="4951415" cy="4187953"/>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257" name="image5.jpeg" descr="image5.jpeg"/>
            <p:cNvPicPr>
              <a:picLocks noChangeAspect="1"/>
            </p:cNvPicPr>
            <p:nvPr/>
          </p:nvPicPr>
          <p:blipFill>
            <a:blip r:embed="rId2">
              <a:extLst/>
            </a:blip>
            <a:srcRect l="93" t="0" r="12424" b="1"/>
            <a:stretch>
              <a:fillRect/>
            </a:stretch>
          </p:blipFill>
          <p:spPr>
            <a:xfrm>
              <a:off x="0" y="0"/>
              <a:ext cx="4951415" cy="4187953"/>
            </a:xfrm>
            <a:prstGeom prst="rect">
              <a:avLst/>
            </a:prstGeom>
            <a:ln w="12700" cap="flat">
              <a:noFill/>
              <a:miter lim="400000"/>
            </a:ln>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9" name="Footer Placeholder 4"/>
          <p:cNvSpPr txBox="1"/>
          <p:nvPr/>
        </p:nvSpPr>
        <p:spPr>
          <a:xfrm>
            <a:off x="274319" y="6122028"/>
            <a:ext cx="6448405" cy="31794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sz="1100"/>
            </a:pPr>
            <a:r>
              <a:t>Pic from </a:t>
            </a:r>
            <a:r>
              <a:rPr u="sng">
                <a:solidFill>
                  <a:schemeClr val="accent3"/>
                </a:solidFill>
                <a:uFill>
                  <a:solidFill>
                    <a:schemeClr val="accent3"/>
                  </a:solidFill>
                </a:uFill>
                <a:hlinkClick r:id="rId2" invalidUrl="" action="" tgtFrame="" tooltip="" history="1" highlightClick="0" endSnd="0"/>
              </a:rPr>
              <a:t>https://www.pinterest.ca/pin/352688214539636004/</a:t>
            </a:r>
            <a:r>
              <a:t>; (1) 1SM 63 - 64; (2) EW 254, 259-260</a:t>
            </a:r>
          </a:p>
        </p:txBody>
      </p:sp>
      <p:sp>
        <p:nvSpPr>
          <p:cNvPr id="390" name="Content Placeholder 2"/>
          <p:cNvSpPr txBox="1"/>
          <p:nvPr>
            <p:ph type="body" sz="half" idx="1"/>
          </p:nvPr>
        </p:nvSpPr>
        <p:spPr>
          <a:xfrm>
            <a:off x="76200" y="933253"/>
            <a:ext cx="5943600" cy="5080325"/>
          </a:xfrm>
          <a:prstGeom prst="rect">
            <a:avLst/>
          </a:prstGeom>
        </p:spPr>
        <p:txBody>
          <a:bodyPr/>
          <a:lstStyle/>
          <a:p>
            <a:pPr marL="0" indent="0">
              <a:lnSpc>
                <a:spcPct val="80000"/>
              </a:lnSpc>
              <a:buSzTx/>
              <a:buNone/>
              <a:defRPr b="1" sz="2800"/>
            </a:pPr>
            <a:r>
              <a:t>October 22, 1844</a:t>
            </a:r>
            <a:endParaRPr sz="2000"/>
          </a:p>
          <a:p>
            <a:pPr>
              <a:lnSpc>
                <a:spcPct val="80000"/>
              </a:lnSpc>
              <a:defRPr sz="2000"/>
            </a:pPr>
            <a:r>
              <a:t>On October 22, 1844 the Millerites experienced the great disappointment. Jesus did not come. Out of 50,000 people only 50 remained.</a:t>
            </a:r>
          </a:p>
          <a:p>
            <a:pPr>
              <a:lnSpc>
                <a:spcPct val="80000"/>
              </a:lnSpc>
              <a:defRPr sz="2000"/>
            </a:pPr>
            <a:r>
              <a:t>Soon after, the remaining people realized that the sanctuary was not the earth but the sanctuary in Heaven.</a:t>
            </a:r>
          </a:p>
          <a:p>
            <a:pPr>
              <a:lnSpc>
                <a:spcPct val="80000"/>
              </a:lnSpc>
              <a:defRPr sz="2000"/>
            </a:pPr>
            <a:r>
              <a:t>Jesus, instead of coming to the earth, moved from the Holy place to the Most Holy Place.</a:t>
            </a:r>
          </a:p>
          <a:p>
            <a:pPr>
              <a:lnSpc>
                <a:spcPct val="80000"/>
              </a:lnSpc>
              <a:defRPr sz="2000"/>
            </a:pPr>
            <a:r>
              <a:t>We mark this event as a close of probation because there was a shut door. When Jesus changed apartment he shut the door of the Holy place. (1) (2)</a:t>
            </a:r>
          </a:p>
        </p:txBody>
      </p:sp>
      <p:pic>
        <p:nvPicPr>
          <p:cNvPr id="391" name="Content Placeholder 6" descr="Content Placeholder 6"/>
          <p:cNvPicPr>
            <a:picLocks noChangeAspect="1"/>
          </p:cNvPicPr>
          <p:nvPr/>
        </p:nvPicPr>
        <p:blipFill>
          <a:blip r:embed="rId3">
            <a:extLst/>
          </a:blip>
          <a:stretch>
            <a:fillRect/>
          </a:stretch>
        </p:blipFill>
        <p:spPr>
          <a:xfrm>
            <a:off x="6172200" y="1017142"/>
            <a:ext cx="5943600" cy="499630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Title 1"/>
          <p:cNvSpPr txBox="1"/>
          <p:nvPr>
            <p:ph type="title"/>
          </p:nvPr>
        </p:nvSpPr>
        <p:spPr>
          <a:xfrm>
            <a:off x="1065211" y="304800"/>
            <a:ext cx="10058404" cy="1219200"/>
          </a:xfrm>
          <a:prstGeom prst="rect">
            <a:avLst/>
          </a:prstGeom>
        </p:spPr>
        <p:txBody>
          <a:bodyPr/>
          <a:lstStyle>
            <a:lvl1pPr algn="ctr"/>
          </a:lstStyle>
          <a:p>
            <a:pPr/>
            <a:r>
              <a:t>The Repeating Pattern</a:t>
            </a:r>
          </a:p>
        </p:txBody>
      </p:sp>
      <p:sp>
        <p:nvSpPr>
          <p:cNvPr id="394" name="Content Placeholder 2"/>
          <p:cNvSpPr txBox="1"/>
          <p:nvPr>
            <p:ph type="body" idx="1"/>
          </p:nvPr>
        </p:nvSpPr>
        <p:spPr>
          <a:prstGeom prst="rect">
            <a:avLst/>
          </a:prstGeom>
        </p:spPr>
        <p:txBody>
          <a:bodyPr/>
          <a:lstStyle/>
          <a:p>
            <a:pPr>
              <a:lnSpc>
                <a:spcPct val="80000"/>
              </a:lnSpc>
              <a:defRPr sz="1800"/>
            </a:pPr>
            <a:r>
              <a:t>You might have heard people in the movement say: </a:t>
            </a:r>
            <a:r>
              <a:rPr b="1"/>
              <a:t>Boston, Concord, Exeter, Test.</a:t>
            </a:r>
          </a:p>
          <a:p>
            <a:pPr>
              <a:lnSpc>
                <a:spcPct val="80000"/>
              </a:lnSpc>
              <a:defRPr sz="1800"/>
            </a:pPr>
            <a:r>
              <a:t>These terms are taken from the camp-meetings we spoke about and they describe </a:t>
            </a:r>
            <a:r>
              <a:rPr b="1"/>
              <a:t>a repeating pattern</a:t>
            </a:r>
            <a:r>
              <a:t>.</a:t>
            </a:r>
          </a:p>
          <a:p>
            <a:pPr>
              <a:lnSpc>
                <a:spcPct val="80000"/>
              </a:lnSpc>
              <a:defRPr sz="1800"/>
            </a:pPr>
            <a:r>
              <a:t>This repeating pattern shows that each waymark has specific characteristics that repeat in each dispensation.</a:t>
            </a:r>
          </a:p>
          <a:p>
            <a:pPr>
              <a:lnSpc>
                <a:spcPct val="80000"/>
              </a:lnSpc>
              <a:defRPr b="1" sz="1800"/>
            </a:pPr>
            <a:r>
              <a:t>Boston </a:t>
            </a:r>
            <a:r>
              <a:rPr b="0"/>
              <a:t>marks</a:t>
            </a:r>
            <a:r>
              <a:rPr b="0"/>
              <a:t> </a:t>
            </a:r>
            <a:r>
              <a:t>the unsealing of a message.</a:t>
            </a:r>
          </a:p>
          <a:p>
            <a:pPr>
              <a:lnSpc>
                <a:spcPct val="80000"/>
              </a:lnSpc>
              <a:defRPr b="1" sz="1800"/>
            </a:pPr>
            <a:r>
              <a:t>Concord </a:t>
            </a:r>
            <a:r>
              <a:rPr b="0"/>
              <a:t>marks</a:t>
            </a:r>
            <a:r>
              <a:rPr b="0"/>
              <a:t> unity and </a:t>
            </a:r>
            <a:r>
              <a:t>agreement on a specific message </a:t>
            </a:r>
            <a:r>
              <a:rPr b="0"/>
              <a:t>as it </a:t>
            </a:r>
            <a:r>
              <a:t>swells.</a:t>
            </a:r>
          </a:p>
          <a:p>
            <a:pPr>
              <a:lnSpc>
                <a:spcPct val="80000"/>
              </a:lnSpc>
              <a:defRPr b="1" sz="1800"/>
            </a:pPr>
            <a:r>
              <a:t>Exeter</a:t>
            </a:r>
            <a:r>
              <a:rPr b="0"/>
              <a:t> marks the </a:t>
            </a:r>
            <a:r>
              <a:t>formalization of a message </a:t>
            </a:r>
            <a:r>
              <a:rPr b="0"/>
              <a:t>and it has an </a:t>
            </a:r>
            <a:r>
              <a:t>element of time</a:t>
            </a:r>
            <a:r>
              <a:rPr b="0"/>
              <a:t>.</a:t>
            </a:r>
          </a:p>
          <a:p>
            <a:pPr>
              <a:lnSpc>
                <a:spcPct val="80000"/>
              </a:lnSpc>
              <a:defRPr b="1" sz="1800"/>
            </a:pPr>
            <a:r>
              <a:t>Test</a:t>
            </a:r>
            <a:r>
              <a:rPr b="0"/>
              <a:t> is when the </a:t>
            </a:r>
            <a:r>
              <a:t>people are tested </a:t>
            </a:r>
            <a:r>
              <a:rPr b="0"/>
              <a:t>upon the information given during a period of time.</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Title 1"/>
          <p:cNvSpPr txBox="1"/>
          <p:nvPr>
            <p:ph type="title"/>
          </p:nvPr>
        </p:nvSpPr>
        <p:spPr>
          <a:xfrm>
            <a:off x="499621" y="304800"/>
            <a:ext cx="11434713" cy="1219200"/>
          </a:xfrm>
          <a:prstGeom prst="rect">
            <a:avLst/>
          </a:prstGeom>
        </p:spPr>
        <p:txBody>
          <a:bodyPr/>
          <a:lstStyle/>
          <a:p>
            <a:pPr/>
            <a:r>
              <a:t>On a line, the repeating pattern looks like this : </a:t>
            </a:r>
          </a:p>
        </p:txBody>
      </p:sp>
      <p:sp>
        <p:nvSpPr>
          <p:cNvPr id="397" name="Content Placeholder 2"/>
          <p:cNvSpPr txBox="1"/>
          <p:nvPr>
            <p:ph type="body" idx="1"/>
          </p:nvPr>
        </p:nvSpPr>
        <p:spPr>
          <a:prstGeom prst="rect">
            <a:avLst/>
          </a:prstGeom>
        </p:spPr>
        <p:txBody>
          <a:bodyPr/>
          <a:lstStyle>
            <a:lvl1pPr marL="0" indent="0">
              <a:buSzTx/>
              <a:buFontTx/>
              <a:buNone/>
            </a:lvl1pPr>
          </a:lstStyle>
          <a:p>
            <a:pPr/>
            <a:r>
              <a:t> </a:t>
            </a:r>
          </a:p>
        </p:txBody>
      </p:sp>
      <p:sp>
        <p:nvSpPr>
          <p:cNvPr id="398" name="Straight Connector 5"/>
          <p:cNvSpPr/>
          <p:nvPr/>
        </p:nvSpPr>
        <p:spPr>
          <a:xfrm>
            <a:off x="1838226" y="3864990"/>
            <a:ext cx="8993172" cy="1"/>
          </a:xfrm>
          <a:prstGeom prst="line">
            <a:avLst/>
          </a:prstGeom>
          <a:ln w="38100">
            <a:solidFill>
              <a:schemeClr val="accent4"/>
            </a:solidFill>
            <a:miter/>
          </a:ln>
        </p:spPr>
        <p:txBody>
          <a:bodyPr lIns="45719" rIns="45719"/>
          <a:lstStyle/>
          <a:p>
            <a:pPr/>
          </a:p>
        </p:txBody>
      </p:sp>
      <p:sp>
        <p:nvSpPr>
          <p:cNvPr id="399" name="Straight Connector 7"/>
          <p:cNvSpPr/>
          <p:nvPr/>
        </p:nvSpPr>
        <p:spPr>
          <a:xfrm flipH="1">
            <a:off x="1838226" y="2762054"/>
            <a:ext cx="1" cy="1102937"/>
          </a:xfrm>
          <a:prstGeom prst="line">
            <a:avLst/>
          </a:prstGeom>
          <a:ln w="38100">
            <a:solidFill>
              <a:schemeClr val="accent4"/>
            </a:solidFill>
            <a:miter/>
          </a:ln>
        </p:spPr>
        <p:txBody>
          <a:bodyPr lIns="45719" rIns="45719"/>
          <a:lstStyle/>
          <a:p>
            <a:pPr/>
          </a:p>
        </p:txBody>
      </p:sp>
      <p:sp>
        <p:nvSpPr>
          <p:cNvPr id="400" name="Straight Connector 8"/>
          <p:cNvSpPr/>
          <p:nvPr/>
        </p:nvSpPr>
        <p:spPr>
          <a:xfrm>
            <a:off x="4545291" y="2762054"/>
            <a:ext cx="1" cy="1102937"/>
          </a:xfrm>
          <a:prstGeom prst="line">
            <a:avLst/>
          </a:prstGeom>
          <a:ln w="38100">
            <a:solidFill>
              <a:schemeClr val="accent4"/>
            </a:solidFill>
            <a:miter/>
          </a:ln>
        </p:spPr>
        <p:txBody>
          <a:bodyPr lIns="45719" rIns="45719"/>
          <a:lstStyle/>
          <a:p>
            <a:pPr/>
          </a:p>
        </p:txBody>
      </p:sp>
      <p:sp>
        <p:nvSpPr>
          <p:cNvPr id="401" name="Straight Connector 9"/>
          <p:cNvSpPr/>
          <p:nvPr/>
        </p:nvSpPr>
        <p:spPr>
          <a:xfrm>
            <a:off x="7638853" y="2787192"/>
            <a:ext cx="1" cy="1102937"/>
          </a:xfrm>
          <a:prstGeom prst="line">
            <a:avLst/>
          </a:prstGeom>
          <a:ln w="38100">
            <a:solidFill>
              <a:schemeClr val="accent4"/>
            </a:solidFill>
            <a:miter/>
          </a:ln>
        </p:spPr>
        <p:txBody>
          <a:bodyPr lIns="45719" rIns="45719"/>
          <a:lstStyle/>
          <a:p>
            <a:pPr/>
          </a:p>
        </p:txBody>
      </p:sp>
      <p:sp>
        <p:nvSpPr>
          <p:cNvPr id="402" name="Straight Connector 10"/>
          <p:cNvSpPr/>
          <p:nvPr/>
        </p:nvSpPr>
        <p:spPr>
          <a:xfrm>
            <a:off x="10817258" y="2787192"/>
            <a:ext cx="1" cy="1102937"/>
          </a:xfrm>
          <a:prstGeom prst="line">
            <a:avLst/>
          </a:prstGeom>
          <a:ln w="38100">
            <a:solidFill>
              <a:schemeClr val="accent4"/>
            </a:solidFill>
            <a:miter/>
          </a:ln>
        </p:spPr>
        <p:txBody>
          <a:bodyPr lIns="45719" rIns="45719"/>
          <a:lstStyle/>
          <a:p>
            <a:pPr/>
          </a:p>
        </p:txBody>
      </p:sp>
      <p:sp>
        <p:nvSpPr>
          <p:cNvPr id="403" name="TextBox 11"/>
          <p:cNvSpPr txBox="1"/>
          <p:nvPr/>
        </p:nvSpPr>
        <p:spPr>
          <a:xfrm>
            <a:off x="1325705" y="2033877"/>
            <a:ext cx="1709073" cy="8246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Unsealing of a message</a:t>
            </a:r>
          </a:p>
        </p:txBody>
      </p:sp>
      <p:sp>
        <p:nvSpPr>
          <p:cNvPr id="404" name="TextBox 12"/>
          <p:cNvSpPr txBox="1"/>
          <p:nvPr/>
        </p:nvSpPr>
        <p:spPr>
          <a:xfrm>
            <a:off x="3841582" y="2140861"/>
            <a:ext cx="1561358" cy="8246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Increase of Knowledge</a:t>
            </a:r>
          </a:p>
        </p:txBody>
      </p:sp>
      <p:sp>
        <p:nvSpPr>
          <p:cNvPr id="405" name="TextBox 13"/>
          <p:cNvSpPr txBox="1"/>
          <p:nvPr/>
        </p:nvSpPr>
        <p:spPr>
          <a:xfrm>
            <a:off x="6789062" y="2218027"/>
            <a:ext cx="1696480" cy="4563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Formalization</a:t>
            </a:r>
          </a:p>
        </p:txBody>
      </p:sp>
      <p:sp>
        <p:nvSpPr>
          <p:cNvPr id="406" name="TextBox 14"/>
          <p:cNvSpPr txBox="1"/>
          <p:nvPr/>
        </p:nvSpPr>
        <p:spPr>
          <a:xfrm>
            <a:off x="10287945" y="2225375"/>
            <a:ext cx="789948" cy="4563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stStyle>
          <a:p>
            <a:pPr/>
            <a:r>
              <a:t>Test</a:t>
            </a:r>
          </a:p>
        </p:txBody>
      </p:sp>
      <p:sp>
        <p:nvSpPr>
          <p:cNvPr id="407" name="TextBox 15"/>
          <p:cNvSpPr txBox="1"/>
          <p:nvPr/>
        </p:nvSpPr>
        <p:spPr>
          <a:xfrm>
            <a:off x="1290057" y="3968684"/>
            <a:ext cx="973790" cy="4563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Boston	</a:t>
            </a:r>
          </a:p>
        </p:txBody>
      </p:sp>
      <p:sp>
        <p:nvSpPr>
          <p:cNvPr id="408" name="TextBox 17"/>
          <p:cNvSpPr txBox="1"/>
          <p:nvPr/>
        </p:nvSpPr>
        <p:spPr>
          <a:xfrm>
            <a:off x="3978285" y="3930584"/>
            <a:ext cx="1134012" cy="4563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Concord</a:t>
            </a:r>
          </a:p>
        </p:txBody>
      </p:sp>
      <p:sp>
        <p:nvSpPr>
          <p:cNvPr id="409" name="TextBox 19"/>
          <p:cNvSpPr txBox="1"/>
          <p:nvPr/>
        </p:nvSpPr>
        <p:spPr>
          <a:xfrm>
            <a:off x="10250251" y="3974046"/>
            <a:ext cx="1134012" cy="4563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Test</a:t>
            </a:r>
          </a:p>
        </p:txBody>
      </p:sp>
      <p:sp>
        <p:nvSpPr>
          <p:cNvPr id="410" name="TextBox 20"/>
          <p:cNvSpPr txBox="1"/>
          <p:nvPr/>
        </p:nvSpPr>
        <p:spPr>
          <a:xfrm>
            <a:off x="7261978" y="3964421"/>
            <a:ext cx="1134012" cy="4563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Exeter</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Title 1"/>
          <p:cNvSpPr txBox="1"/>
          <p:nvPr>
            <p:ph type="title"/>
          </p:nvPr>
        </p:nvSpPr>
        <p:spPr>
          <a:xfrm>
            <a:off x="1065211" y="304800"/>
            <a:ext cx="10058404" cy="1219200"/>
          </a:xfrm>
          <a:prstGeom prst="rect">
            <a:avLst/>
          </a:prstGeom>
        </p:spPr>
        <p:txBody>
          <a:bodyPr/>
          <a:lstStyle/>
          <a:p>
            <a:pPr/>
            <a:r>
              <a:t>Try this!</a:t>
            </a:r>
          </a:p>
        </p:txBody>
      </p:sp>
      <p:sp>
        <p:nvSpPr>
          <p:cNvPr id="413" name="Content Placeholder 2"/>
          <p:cNvSpPr txBox="1"/>
          <p:nvPr>
            <p:ph type="body" idx="1"/>
          </p:nvPr>
        </p:nvSpPr>
        <p:spPr>
          <a:prstGeom prst="rect">
            <a:avLst/>
          </a:prstGeom>
        </p:spPr>
        <p:txBody>
          <a:bodyPr/>
          <a:lstStyle/>
          <a:p>
            <a:pPr/>
            <a:r>
              <a:t>On a board, draw the repeating pattern.</a:t>
            </a:r>
          </a:p>
          <a:p>
            <a:pPr/>
            <a:r>
              <a:t>When you know it well, add the dates of the Millerites’ history that correspond to Boston, Concord, Exeter, Test.</a:t>
            </a:r>
          </a:p>
          <a:p>
            <a:pPr/>
            <a:r>
              <a:t>If you know other reform lines draw the corresponding repeating patterns. You will find them on the next page.</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 name="Footer Placeholder 3"/>
          <p:cNvSpPr txBox="1"/>
          <p:nvPr/>
        </p:nvSpPr>
        <p:spPr>
          <a:xfrm>
            <a:off x="198118" y="6088144"/>
            <a:ext cx="5852161" cy="3179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sz="1100"/>
            </a:lvl1pPr>
          </a:lstStyle>
          <a:p>
            <a:pPr/>
            <a:r>
              <a:t>Credit : Australia Prophecy School</a:t>
            </a:r>
          </a:p>
        </p:txBody>
      </p:sp>
      <p:pic>
        <p:nvPicPr>
          <p:cNvPr id="416" name="Content Placeholder 6" descr="Content Placeholder 6"/>
          <p:cNvPicPr>
            <a:picLocks noChangeAspect="1"/>
          </p:cNvPicPr>
          <p:nvPr/>
        </p:nvPicPr>
        <p:blipFill>
          <a:blip r:embed="rId2">
            <a:extLst/>
          </a:blip>
          <a:stretch>
            <a:fillRect/>
          </a:stretch>
        </p:blipFill>
        <p:spPr>
          <a:xfrm>
            <a:off x="0" y="1"/>
            <a:ext cx="12192000" cy="599197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8" name="Footer Placeholder 3"/>
          <p:cNvSpPr txBox="1"/>
          <p:nvPr/>
        </p:nvSpPr>
        <p:spPr>
          <a:xfrm>
            <a:off x="196534" y="6169423"/>
            <a:ext cx="5852160" cy="3179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100"/>
            </a:lvl1pPr>
          </a:lstStyle>
          <a:p>
            <a:pPr/>
            <a:r>
              <a:t>{October 9, 1844 JVHe, HST 75.1} ; {1890 JHW, FEE 10.1} ; {August 22, 1844 SSS, TRMC 4.3} </a:t>
            </a:r>
          </a:p>
        </p:txBody>
      </p:sp>
      <p:sp>
        <p:nvSpPr>
          <p:cNvPr id="419" name="Content Placeholder 2"/>
          <p:cNvSpPr txBox="1"/>
          <p:nvPr>
            <p:ph type="body" idx="1"/>
          </p:nvPr>
        </p:nvSpPr>
        <p:spPr>
          <a:prstGeom prst="rect">
            <a:avLst/>
          </a:prstGeom>
        </p:spPr>
        <p:txBody>
          <a:bodyPr/>
          <a:lstStyle/>
          <a:p>
            <a:pPr>
              <a:defRPr>
                <a:solidFill>
                  <a:srgbClr val="0070C0"/>
                </a:solidFill>
              </a:defRPr>
            </a:pPr>
            <a:r>
              <a:t>William Miller, Samuel snow and other pioneers used Ussher's Chronology to calculate some of their dates.</a:t>
            </a:r>
          </a:p>
          <a:p>
            <a:pPr>
              <a:defRPr>
                <a:solidFill>
                  <a:srgbClr val="0070C0"/>
                </a:solidFill>
              </a:defRPr>
            </a:pPr>
            <a:r>
              <a:t>The years AD 27, AD 31 and others are taken from Ussher’s chronology.</a:t>
            </a:r>
          </a:p>
          <a:p>
            <a:pPr>
              <a:defRPr>
                <a:solidFill>
                  <a:srgbClr val="0070C0"/>
                </a:solidFill>
              </a:defRPr>
            </a:pPr>
            <a:r>
              <a:t>He places creation day on </a:t>
            </a:r>
            <a:r>
              <a:rPr b="1"/>
              <a:t>October 22 4004 BC (day of atonement)</a:t>
            </a:r>
            <a:r>
              <a:t>. So, there would be 4000 years from creation day to the birth of Christ. And 2000 years from the birth of Christ to October 22, 1844.</a:t>
            </a:r>
          </a:p>
        </p:txBody>
      </p:sp>
      <p:pic>
        <p:nvPicPr>
          <p:cNvPr id="420" name="Picture 2" descr="Picture 2"/>
          <p:cNvPicPr>
            <a:picLocks noChangeAspect="1"/>
          </p:cNvPicPr>
          <p:nvPr/>
        </p:nvPicPr>
        <p:blipFill>
          <a:blip r:embed="rId2">
            <a:extLst/>
          </a:blip>
          <a:stretch>
            <a:fillRect/>
          </a:stretch>
        </p:blipFill>
        <p:spPr>
          <a:xfrm>
            <a:off x="127943" y="-50409"/>
            <a:ext cx="3703340" cy="157061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2" name="Footer Placeholder 4"/>
          <p:cNvSpPr txBox="1"/>
          <p:nvPr/>
        </p:nvSpPr>
        <p:spPr>
          <a:xfrm>
            <a:off x="347362" y="5998591"/>
            <a:ext cx="5852160" cy="3179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100" u="sng">
                <a:solidFill>
                  <a:schemeClr val="accent3"/>
                </a:solidFill>
                <a:uFill>
                  <a:solidFill>
                    <a:schemeClr val="accent3"/>
                  </a:solidFill>
                </a:uFill>
                <a:hlinkClick r:id="rId2" invalidUrl="" action="" tgtFrame="" tooltip="" history="1" highlightClick="0" endSnd="0"/>
              </a:defRPr>
            </a:lvl1pPr>
          </a:lstStyle>
          <a:p>
            <a:pPr>
              <a:defRPr>
                <a:solidFill>
                  <a:schemeClr val="accent4"/>
                </a:solidFill>
                <a:uFillTx/>
              </a:defRPr>
            </a:pPr>
            <a:r>
              <a:rPr>
                <a:solidFill>
                  <a:schemeClr val="accent3"/>
                </a:solidFill>
                <a:uFill>
                  <a:solidFill>
                    <a:schemeClr val="accent3"/>
                  </a:solidFill>
                </a:uFill>
                <a:hlinkClick r:id="rId2" invalidUrl="" action="" tgtFrame="" tooltip="" history="1" highlightClick="0" endSnd="0"/>
              </a:rPr>
              <a:t>http://ellenwhite.org/content/file/william-foy-and-hazen-foss#document</a:t>
            </a:r>
          </a:p>
        </p:txBody>
      </p:sp>
      <p:sp>
        <p:nvSpPr>
          <p:cNvPr id="423" name="Content Placeholder 2"/>
          <p:cNvSpPr txBox="1"/>
          <p:nvPr>
            <p:ph type="body" sz="half" idx="1"/>
          </p:nvPr>
        </p:nvSpPr>
        <p:spPr>
          <a:xfrm>
            <a:off x="301642" y="1825625"/>
            <a:ext cx="5222465" cy="4187953"/>
          </a:xfrm>
          <a:prstGeom prst="rect">
            <a:avLst/>
          </a:prstGeom>
        </p:spPr>
        <p:txBody>
          <a:bodyPr/>
          <a:lstStyle/>
          <a:p>
            <a:pPr>
              <a:lnSpc>
                <a:spcPct val="80000"/>
              </a:lnSpc>
              <a:defRPr sz="1600">
                <a:solidFill>
                  <a:srgbClr val="0070C0"/>
                </a:solidFill>
              </a:defRPr>
            </a:pPr>
            <a:r>
              <a:t>Before Ellen White was raised up as a prophet in December 1844, the Lord appeared in vision to two men. They were William Foy and Hazen Foss.</a:t>
            </a:r>
          </a:p>
          <a:p>
            <a:pPr>
              <a:lnSpc>
                <a:spcPct val="80000"/>
              </a:lnSpc>
              <a:defRPr sz="1600">
                <a:solidFill>
                  <a:srgbClr val="0070C0"/>
                </a:solidFill>
              </a:defRPr>
            </a:pPr>
            <a:r>
              <a:t>About </a:t>
            </a:r>
            <a:r>
              <a:rPr b="1"/>
              <a:t>Hazen Foss</a:t>
            </a:r>
            <a:r>
              <a:t>, we learn the following: </a:t>
            </a:r>
          </a:p>
          <a:p>
            <a:pPr>
              <a:lnSpc>
                <a:spcPct val="80000"/>
              </a:lnSpc>
              <a:defRPr b="1" sz="1600">
                <a:solidFill>
                  <a:srgbClr val="0070C0"/>
                </a:solidFill>
              </a:defRPr>
            </a:pPr>
            <a:r>
              <a:t>In the month of September 1844, about six weeks before the close of the twenty-three hundred days,</a:t>
            </a:r>
            <a:r>
              <a:rPr b="0"/>
              <a:t> the Lord gave him a vision, in which he, like Brother Foy, was shown the "three platforms" in the heavenly pathway. </a:t>
            </a:r>
          </a:p>
          <a:p>
            <a:pPr>
              <a:lnSpc>
                <a:spcPct val="80000"/>
              </a:lnSpc>
              <a:defRPr sz="1600">
                <a:solidFill>
                  <a:srgbClr val="0070C0"/>
                </a:solidFill>
              </a:defRPr>
            </a:pPr>
            <a:r>
              <a:t>Now, the 2300 days finished on Oct. 22, 1844. If we go back 6 weeks. It brings us to September 10, 1844. So, If he received the vision, it would be in the night </a:t>
            </a:r>
            <a:r>
              <a:rPr b="1"/>
              <a:t>September 10-11 </a:t>
            </a:r>
            <a:r>
              <a:t>or about that time.</a:t>
            </a:r>
          </a:p>
        </p:txBody>
      </p:sp>
      <p:pic>
        <p:nvPicPr>
          <p:cNvPr id="424" name="Content Placeholder 8" descr="Content Placeholder 8"/>
          <p:cNvPicPr>
            <a:picLocks noChangeAspect="1"/>
          </p:cNvPicPr>
          <p:nvPr/>
        </p:nvPicPr>
        <p:blipFill>
          <a:blip r:embed="rId3">
            <a:extLst/>
          </a:blip>
          <a:stretch>
            <a:fillRect/>
          </a:stretch>
        </p:blipFill>
        <p:spPr>
          <a:xfrm>
            <a:off x="5524108" y="1825624"/>
            <a:ext cx="6539950" cy="4187953"/>
          </a:xfrm>
          <a:prstGeom prst="rect">
            <a:avLst/>
          </a:prstGeom>
          <a:ln w="12700">
            <a:miter lim="400000"/>
          </a:ln>
        </p:spPr>
      </p:pic>
      <p:pic>
        <p:nvPicPr>
          <p:cNvPr id="425" name="Picture 2" descr="Picture 2"/>
          <p:cNvPicPr>
            <a:picLocks noChangeAspect="1"/>
          </p:cNvPicPr>
          <p:nvPr/>
        </p:nvPicPr>
        <p:blipFill>
          <a:blip r:embed="rId4">
            <a:extLst/>
          </a:blip>
          <a:stretch>
            <a:fillRect/>
          </a:stretch>
        </p:blipFill>
        <p:spPr>
          <a:xfrm>
            <a:off x="127943" y="-106970"/>
            <a:ext cx="3703340" cy="157061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Footer Placeholder 4"/>
          <p:cNvSpPr txBox="1"/>
          <p:nvPr/>
        </p:nvSpPr>
        <p:spPr>
          <a:xfrm>
            <a:off x="121920" y="6078822"/>
            <a:ext cx="5852160" cy="3179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sz="1100"/>
            </a:pPr>
            <a:r>
              <a:t>{ DS March </a:t>
            </a:r>
            <a:r>
              <a:rPr b="1"/>
              <a:t>14, 1846,</a:t>
            </a:r>
            <a:r>
              <a:t> par. 2 }</a:t>
            </a:r>
          </a:p>
        </p:txBody>
      </p:sp>
      <p:sp>
        <p:nvSpPr>
          <p:cNvPr id="428" name="Content Placeholder 2"/>
          <p:cNvSpPr txBox="1"/>
          <p:nvPr>
            <p:ph type="body" sz="half" idx="1"/>
          </p:nvPr>
        </p:nvSpPr>
        <p:spPr>
          <a:xfrm>
            <a:off x="207390" y="1131216"/>
            <a:ext cx="5812410" cy="4882362"/>
          </a:xfrm>
          <a:prstGeom prst="rect">
            <a:avLst/>
          </a:prstGeom>
        </p:spPr>
        <p:txBody>
          <a:bodyPr/>
          <a:lstStyle/>
          <a:p>
            <a:pPr marL="0" indent="0" defTabSz="868680">
              <a:lnSpc>
                <a:spcPct val="80000"/>
              </a:lnSpc>
              <a:spcBef>
                <a:spcPts val="1700"/>
              </a:spcBef>
              <a:buSzTx/>
              <a:buNone/>
              <a:defRPr b="1" sz="2565"/>
            </a:pPr>
            <a:r>
              <a:t>1863</a:t>
            </a:r>
            <a:endParaRPr sz="1710"/>
          </a:p>
          <a:p>
            <a:pPr marL="330098" indent="-330098" defTabSz="868680">
              <a:lnSpc>
                <a:spcPct val="80000"/>
              </a:lnSpc>
              <a:spcBef>
                <a:spcPts val="1700"/>
              </a:spcBef>
              <a:defRPr sz="1710"/>
            </a:pPr>
            <a:r>
              <a:t>You know the agricultural model: ploughing, early rain, latter rain, harvest.</a:t>
            </a:r>
          </a:p>
          <a:p>
            <a:pPr marL="330098" indent="-330098" defTabSz="868680">
              <a:lnSpc>
                <a:spcPct val="80000"/>
              </a:lnSpc>
              <a:spcBef>
                <a:spcPts val="1700"/>
              </a:spcBef>
              <a:defRPr sz="1710"/>
            </a:pPr>
            <a:r>
              <a:t>For the internal line, it goes like this : </a:t>
            </a:r>
          </a:p>
          <a:p>
            <a:pPr marL="330098" indent="-330098" defTabSz="868680">
              <a:lnSpc>
                <a:spcPct val="80000"/>
              </a:lnSpc>
              <a:spcBef>
                <a:spcPts val="1700"/>
              </a:spcBef>
              <a:defRPr sz="1710"/>
            </a:pPr>
            <a:r>
              <a:t>1798-Ap. 19, 1844 = ploughing</a:t>
            </a:r>
          </a:p>
          <a:p>
            <a:pPr marL="0" indent="0" defTabSz="868680">
              <a:lnSpc>
                <a:spcPct val="80000"/>
              </a:lnSpc>
              <a:spcBef>
                <a:spcPts val="1700"/>
              </a:spcBef>
              <a:buSzTx/>
              <a:buNone/>
              <a:defRPr sz="1710"/>
            </a:pPr>
            <a:r>
              <a:t>   Ap. 19 –July 21 = Early rain</a:t>
            </a:r>
          </a:p>
          <a:p>
            <a:pPr marL="0" indent="0" defTabSz="868680">
              <a:lnSpc>
                <a:spcPct val="80000"/>
              </a:lnSpc>
              <a:spcBef>
                <a:spcPts val="1700"/>
              </a:spcBef>
              <a:buSzTx/>
              <a:buNone/>
              <a:defRPr sz="1710"/>
            </a:pPr>
            <a:r>
              <a:t>   July 21- Oct. 22, 1844 =Latter Rain</a:t>
            </a:r>
          </a:p>
          <a:p>
            <a:pPr marL="0" indent="0" defTabSz="868680">
              <a:lnSpc>
                <a:spcPct val="80000"/>
              </a:lnSpc>
              <a:spcBef>
                <a:spcPts val="1700"/>
              </a:spcBef>
              <a:buSzTx/>
              <a:buNone/>
              <a:defRPr sz="1710"/>
            </a:pPr>
            <a:r>
              <a:t>   Oct. 22, 1844-1863 = Harvest</a:t>
            </a:r>
          </a:p>
          <a:p>
            <a:pPr marL="330098" indent="-330098" defTabSz="868680">
              <a:lnSpc>
                <a:spcPct val="80000"/>
              </a:lnSpc>
              <a:spcBef>
                <a:spcPts val="1700"/>
              </a:spcBef>
              <a:defRPr sz="1710"/>
            </a:pPr>
            <a:r>
              <a:t>So, 1863 would be the end of their harvest. If you line it up with the five primary waymarks of a reform line, it would parallel the second Advent. </a:t>
            </a:r>
            <a:r>
              <a:rPr sz="665"/>
              <a:t>(1)</a:t>
            </a:r>
          </a:p>
        </p:txBody>
      </p:sp>
      <p:sp>
        <p:nvSpPr>
          <p:cNvPr id="429" name="Content Placeholder 3"/>
          <p:cNvSpPr txBox="1"/>
          <p:nvPr/>
        </p:nvSpPr>
        <p:spPr>
          <a:xfrm>
            <a:off x="6217918" y="1055802"/>
            <a:ext cx="5378464" cy="495777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lnSpc>
                <a:spcPct val="80000"/>
              </a:lnSpc>
              <a:spcBef>
                <a:spcPts val="1800"/>
              </a:spcBef>
              <a:defRPr b="1"/>
            </a:lvl1pPr>
          </a:lstStyle>
          <a:p>
            <a:pPr/>
            <a:r>
              <a:t>Agricultural Model</a:t>
            </a:r>
          </a:p>
        </p:txBody>
      </p:sp>
      <p:sp>
        <p:nvSpPr>
          <p:cNvPr id="430" name="Straight Connector 5"/>
          <p:cNvSpPr/>
          <p:nvPr/>
        </p:nvSpPr>
        <p:spPr>
          <a:xfrm>
            <a:off x="6806152" y="2960016"/>
            <a:ext cx="4741683" cy="1"/>
          </a:xfrm>
          <a:prstGeom prst="line">
            <a:avLst/>
          </a:prstGeom>
          <a:ln w="19050">
            <a:solidFill>
              <a:schemeClr val="accent4"/>
            </a:solidFill>
            <a:miter/>
          </a:ln>
        </p:spPr>
        <p:txBody>
          <a:bodyPr lIns="45719" rIns="45719"/>
          <a:lstStyle/>
          <a:p>
            <a:pPr/>
          </a:p>
        </p:txBody>
      </p:sp>
      <p:sp>
        <p:nvSpPr>
          <p:cNvPr id="431" name="Straight Connector 6"/>
          <p:cNvSpPr/>
          <p:nvPr/>
        </p:nvSpPr>
        <p:spPr>
          <a:xfrm>
            <a:off x="6840324" y="2281286"/>
            <a:ext cx="1" cy="688157"/>
          </a:xfrm>
          <a:prstGeom prst="line">
            <a:avLst/>
          </a:prstGeom>
          <a:ln w="19050">
            <a:solidFill>
              <a:schemeClr val="accent4"/>
            </a:solidFill>
            <a:miter/>
          </a:ln>
        </p:spPr>
        <p:txBody>
          <a:bodyPr lIns="45719" rIns="45719"/>
          <a:lstStyle/>
          <a:p>
            <a:pPr/>
          </a:p>
        </p:txBody>
      </p:sp>
      <p:sp>
        <p:nvSpPr>
          <p:cNvPr id="432" name="Straight Connector 7"/>
          <p:cNvSpPr/>
          <p:nvPr/>
        </p:nvSpPr>
        <p:spPr>
          <a:xfrm>
            <a:off x="8052847" y="2281286"/>
            <a:ext cx="1" cy="688157"/>
          </a:xfrm>
          <a:prstGeom prst="line">
            <a:avLst/>
          </a:prstGeom>
          <a:ln w="19050">
            <a:solidFill>
              <a:schemeClr val="accent4"/>
            </a:solidFill>
            <a:miter/>
          </a:ln>
        </p:spPr>
        <p:txBody>
          <a:bodyPr lIns="45719" rIns="45719"/>
          <a:lstStyle/>
          <a:p>
            <a:pPr/>
          </a:p>
        </p:txBody>
      </p:sp>
      <p:sp>
        <p:nvSpPr>
          <p:cNvPr id="433" name="Straight Connector 8"/>
          <p:cNvSpPr/>
          <p:nvPr/>
        </p:nvSpPr>
        <p:spPr>
          <a:xfrm>
            <a:off x="9354532" y="2281286"/>
            <a:ext cx="1" cy="678730"/>
          </a:xfrm>
          <a:prstGeom prst="line">
            <a:avLst/>
          </a:prstGeom>
          <a:ln w="19050">
            <a:solidFill>
              <a:schemeClr val="accent4"/>
            </a:solidFill>
            <a:miter/>
          </a:ln>
        </p:spPr>
        <p:txBody>
          <a:bodyPr lIns="45719" rIns="45719"/>
          <a:lstStyle/>
          <a:p>
            <a:pPr/>
          </a:p>
        </p:txBody>
      </p:sp>
      <p:sp>
        <p:nvSpPr>
          <p:cNvPr id="434" name="Straight Connector 9"/>
          <p:cNvSpPr/>
          <p:nvPr/>
        </p:nvSpPr>
        <p:spPr>
          <a:xfrm>
            <a:off x="10440185" y="2281286"/>
            <a:ext cx="1" cy="688157"/>
          </a:xfrm>
          <a:prstGeom prst="line">
            <a:avLst/>
          </a:prstGeom>
          <a:ln w="19050">
            <a:solidFill>
              <a:schemeClr val="accent4"/>
            </a:solidFill>
            <a:miter/>
          </a:ln>
        </p:spPr>
        <p:txBody>
          <a:bodyPr lIns="45719" rIns="45719"/>
          <a:lstStyle/>
          <a:p>
            <a:pPr/>
          </a:p>
        </p:txBody>
      </p:sp>
      <p:sp>
        <p:nvSpPr>
          <p:cNvPr id="435" name="Straight Connector 10"/>
          <p:cNvSpPr/>
          <p:nvPr/>
        </p:nvSpPr>
        <p:spPr>
          <a:xfrm>
            <a:off x="11547834" y="2281286"/>
            <a:ext cx="1" cy="689728"/>
          </a:xfrm>
          <a:prstGeom prst="line">
            <a:avLst/>
          </a:prstGeom>
          <a:ln w="19050">
            <a:solidFill>
              <a:schemeClr val="accent4"/>
            </a:solidFill>
            <a:miter/>
          </a:ln>
        </p:spPr>
        <p:txBody>
          <a:bodyPr lIns="45719" rIns="45719"/>
          <a:lstStyle/>
          <a:p>
            <a:pPr/>
          </a:p>
        </p:txBody>
      </p:sp>
      <p:sp>
        <p:nvSpPr>
          <p:cNvPr id="436" name="TextBox 11"/>
          <p:cNvSpPr txBox="1"/>
          <p:nvPr/>
        </p:nvSpPr>
        <p:spPr>
          <a:xfrm>
            <a:off x="11215990" y="1849592"/>
            <a:ext cx="609681" cy="3179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100"/>
            </a:lvl1pPr>
          </a:lstStyle>
          <a:p>
            <a:pPr/>
            <a:r>
              <a:t>1863</a:t>
            </a:r>
          </a:p>
        </p:txBody>
      </p:sp>
      <p:sp>
        <p:nvSpPr>
          <p:cNvPr id="437" name="TextBox 12"/>
          <p:cNvSpPr txBox="1"/>
          <p:nvPr/>
        </p:nvSpPr>
        <p:spPr>
          <a:xfrm>
            <a:off x="10135344" y="1859806"/>
            <a:ext cx="712480" cy="5465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100"/>
            </a:lvl1pPr>
          </a:lstStyle>
          <a:p>
            <a:pPr/>
            <a:r>
              <a:t>Oct. 22, 1844  </a:t>
            </a:r>
          </a:p>
        </p:txBody>
      </p:sp>
      <p:sp>
        <p:nvSpPr>
          <p:cNvPr id="438" name="TextBox 13"/>
          <p:cNvSpPr txBox="1"/>
          <p:nvPr/>
        </p:nvSpPr>
        <p:spPr>
          <a:xfrm>
            <a:off x="8946882" y="1851531"/>
            <a:ext cx="712491" cy="5465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100"/>
            </a:lvl1pPr>
          </a:lstStyle>
          <a:p>
            <a:pPr/>
            <a:r>
              <a:t>July 21, 1844</a:t>
            </a:r>
          </a:p>
        </p:txBody>
      </p:sp>
      <p:sp>
        <p:nvSpPr>
          <p:cNvPr id="439" name="TextBox 14"/>
          <p:cNvSpPr txBox="1"/>
          <p:nvPr/>
        </p:nvSpPr>
        <p:spPr>
          <a:xfrm>
            <a:off x="7643132" y="1859806"/>
            <a:ext cx="712491" cy="5465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1100"/>
            </a:pPr>
            <a:r>
              <a:t>Ap. 19,</a:t>
            </a:r>
          </a:p>
          <a:p>
            <a:pPr algn="ctr">
              <a:defRPr b="1" sz="1100"/>
            </a:pPr>
            <a:r>
              <a:t>1844</a:t>
            </a:r>
          </a:p>
        </p:txBody>
      </p:sp>
      <p:sp>
        <p:nvSpPr>
          <p:cNvPr id="440" name="TextBox 15"/>
          <p:cNvSpPr txBox="1"/>
          <p:nvPr/>
        </p:nvSpPr>
        <p:spPr>
          <a:xfrm>
            <a:off x="6465540" y="1863150"/>
            <a:ext cx="712491" cy="3179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100"/>
            </a:lvl1pPr>
          </a:lstStyle>
          <a:p>
            <a:pPr/>
            <a:r>
              <a:t>1798</a:t>
            </a:r>
          </a:p>
        </p:txBody>
      </p:sp>
      <p:sp>
        <p:nvSpPr>
          <p:cNvPr id="441" name="TextBox 1"/>
          <p:cNvSpPr txBox="1"/>
          <p:nvPr/>
        </p:nvSpPr>
        <p:spPr>
          <a:xfrm>
            <a:off x="6869184" y="2620651"/>
            <a:ext cx="1294274" cy="4563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00B050"/>
                </a:solidFill>
              </a:defRPr>
            </a:lvl1pPr>
          </a:lstStyle>
          <a:p>
            <a:pPr/>
            <a:r>
              <a:t>Ploughing</a:t>
            </a:r>
          </a:p>
        </p:txBody>
      </p:sp>
      <p:sp>
        <p:nvSpPr>
          <p:cNvPr id="442" name="TextBox 17"/>
          <p:cNvSpPr txBox="1"/>
          <p:nvPr/>
        </p:nvSpPr>
        <p:spPr>
          <a:xfrm>
            <a:off x="10545609" y="2620651"/>
            <a:ext cx="1050772" cy="4563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00B050"/>
                </a:solidFill>
              </a:defRPr>
            </a:lvl1pPr>
          </a:lstStyle>
          <a:p>
            <a:pPr/>
            <a:r>
              <a:t>Harvest</a:t>
            </a:r>
          </a:p>
        </p:txBody>
      </p:sp>
      <p:sp>
        <p:nvSpPr>
          <p:cNvPr id="443" name="TextBox 18"/>
          <p:cNvSpPr txBox="1"/>
          <p:nvPr/>
        </p:nvSpPr>
        <p:spPr>
          <a:xfrm>
            <a:off x="9556113" y="2343651"/>
            <a:ext cx="889289" cy="8246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00B050"/>
                </a:solidFill>
              </a:defRPr>
            </a:lvl1pPr>
          </a:lstStyle>
          <a:p>
            <a:pPr/>
            <a:r>
              <a:t>Latter rain</a:t>
            </a:r>
          </a:p>
        </p:txBody>
      </p:sp>
      <p:sp>
        <p:nvSpPr>
          <p:cNvPr id="444" name="TextBox 19"/>
          <p:cNvSpPr txBox="1"/>
          <p:nvPr/>
        </p:nvSpPr>
        <p:spPr>
          <a:xfrm>
            <a:off x="8313300" y="2356105"/>
            <a:ext cx="889289" cy="8246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00B050"/>
                </a:solidFill>
              </a:defRPr>
            </a:lvl1pPr>
          </a:lstStyle>
          <a:p>
            <a:pPr/>
            <a:r>
              <a:t>Early rain</a:t>
            </a:r>
          </a:p>
        </p:txBody>
      </p:sp>
      <p:sp>
        <p:nvSpPr>
          <p:cNvPr id="445" name="TextBox 20"/>
          <p:cNvSpPr txBox="1"/>
          <p:nvPr/>
        </p:nvSpPr>
        <p:spPr>
          <a:xfrm>
            <a:off x="6581313" y="3043278"/>
            <a:ext cx="596717" cy="4563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000000"/>
                </a:solidFill>
              </a:defRPr>
            </a:lvl1pPr>
          </a:lstStyle>
          <a:p>
            <a:pPr/>
            <a:r>
              <a:t>TOE</a:t>
            </a:r>
          </a:p>
        </p:txBody>
      </p:sp>
      <p:sp>
        <p:nvSpPr>
          <p:cNvPr id="446" name="TextBox 21"/>
          <p:cNvSpPr txBox="1"/>
          <p:nvPr/>
        </p:nvSpPr>
        <p:spPr>
          <a:xfrm>
            <a:off x="10935889" y="3043278"/>
            <a:ext cx="1050773" cy="8246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a:solidFill>
                  <a:srgbClr val="000000"/>
                </a:solidFill>
              </a:defRPr>
            </a:pPr>
            <a:r>
              <a:t>2</a:t>
            </a:r>
            <a:r>
              <a:rPr baseline="30000"/>
              <a:t>nd</a:t>
            </a:r>
            <a:r>
              <a:t> </a:t>
            </a:r>
          </a:p>
          <a:p>
            <a:pPr algn="ctr">
              <a:defRPr>
                <a:solidFill>
                  <a:srgbClr val="000000"/>
                </a:solidFill>
              </a:defRPr>
            </a:pPr>
            <a:r>
              <a:t>Coming</a:t>
            </a:r>
          </a:p>
        </p:txBody>
      </p:sp>
      <p:sp>
        <p:nvSpPr>
          <p:cNvPr id="447" name="TextBox 22"/>
          <p:cNvSpPr txBox="1"/>
          <p:nvPr/>
        </p:nvSpPr>
        <p:spPr>
          <a:xfrm>
            <a:off x="10066412" y="3094696"/>
            <a:ext cx="672132" cy="4563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a:solidFill>
                  <a:srgbClr val="000000"/>
                </a:solidFill>
              </a:defRPr>
            </a:lvl1pPr>
          </a:lstStyle>
          <a:p>
            <a:pPr/>
            <a:r>
              <a:t>COP</a:t>
            </a:r>
          </a:p>
        </p:txBody>
      </p:sp>
      <p:sp>
        <p:nvSpPr>
          <p:cNvPr id="448" name="TextBox 23"/>
          <p:cNvSpPr txBox="1"/>
          <p:nvPr/>
        </p:nvSpPr>
        <p:spPr>
          <a:xfrm>
            <a:off x="9056173" y="3051216"/>
            <a:ext cx="596718" cy="4563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a:solidFill>
                  <a:srgbClr val="000000"/>
                </a:solidFill>
              </a:defRPr>
            </a:lvl1pPr>
          </a:lstStyle>
          <a:p>
            <a:pPr/>
            <a:r>
              <a:t>SL</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0" name="Title 1"/>
          <p:cNvSpPr txBox="1"/>
          <p:nvPr>
            <p:ph type="title"/>
          </p:nvPr>
        </p:nvSpPr>
        <p:spPr>
          <a:xfrm>
            <a:off x="61257" y="747860"/>
            <a:ext cx="6080306" cy="732149"/>
          </a:xfrm>
          <a:prstGeom prst="rect">
            <a:avLst/>
          </a:prstGeom>
        </p:spPr>
        <p:txBody>
          <a:bodyPr/>
          <a:lstStyle>
            <a:lvl1pPr defTabSz="822959">
              <a:defRPr sz="3239"/>
            </a:lvl1pPr>
          </a:lstStyle>
          <a:p>
            <a:pPr/>
            <a:r>
              <a:t>Understanding the 2520</a:t>
            </a:r>
          </a:p>
        </p:txBody>
      </p:sp>
      <p:sp>
        <p:nvSpPr>
          <p:cNvPr id="451" name="Content Placeholder 2"/>
          <p:cNvSpPr txBox="1"/>
          <p:nvPr>
            <p:ph type="body" idx="1"/>
          </p:nvPr>
        </p:nvSpPr>
        <p:spPr>
          <a:xfrm>
            <a:off x="188535" y="1524000"/>
            <a:ext cx="10935080" cy="5029200"/>
          </a:xfrm>
          <a:prstGeom prst="rect">
            <a:avLst/>
          </a:prstGeom>
        </p:spPr>
        <p:txBody>
          <a:bodyPr/>
          <a:lstStyle/>
          <a:p>
            <a:pPr marL="302300" indent="-302300" defTabSz="795527">
              <a:lnSpc>
                <a:spcPct val="90000"/>
              </a:lnSpc>
              <a:spcBef>
                <a:spcPts val="1500"/>
              </a:spcBef>
              <a:defRPr sz="1914"/>
            </a:pPr>
            <a:r>
              <a:t>To see why we mark the year </a:t>
            </a:r>
            <a:r>
              <a:rPr b="1"/>
              <a:t>1863 </a:t>
            </a:r>
            <a:r>
              <a:t>in particular and not 1862 or 1865, you need to understand the </a:t>
            </a:r>
            <a:r>
              <a:rPr b="1"/>
              <a:t>chiastic structure </a:t>
            </a:r>
            <a:r>
              <a:t>of the </a:t>
            </a:r>
            <a:r>
              <a:rPr b="1"/>
              <a:t>2520</a:t>
            </a:r>
            <a:r>
              <a:t>.</a:t>
            </a:r>
          </a:p>
          <a:p>
            <a:pPr marL="302300" indent="-302300" defTabSz="795527">
              <a:lnSpc>
                <a:spcPct val="90000"/>
              </a:lnSpc>
              <a:spcBef>
                <a:spcPts val="1500"/>
              </a:spcBef>
              <a:defRPr sz="1914"/>
            </a:pPr>
            <a:r>
              <a:t>A chiasm is a parallelism with an </a:t>
            </a:r>
            <a:r>
              <a:rPr>
                <a:solidFill>
                  <a:srgbClr val="FF0000"/>
                </a:solidFill>
              </a:rPr>
              <a:t>A</a:t>
            </a:r>
            <a:r>
              <a:rPr>
                <a:solidFill>
                  <a:srgbClr val="00B050"/>
                </a:solidFill>
              </a:rPr>
              <a:t>BB</a:t>
            </a:r>
            <a:r>
              <a:rPr>
                <a:solidFill>
                  <a:srgbClr val="FF0000"/>
                </a:solidFill>
              </a:rPr>
              <a:t>A</a:t>
            </a:r>
            <a:r>
              <a:t> Pattern.</a:t>
            </a:r>
          </a:p>
          <a:p>
            <a:pPr marL="302300" indent="-302300" defTabSz="795527">
              <a:lnSpc>
                <a:spcPct val="90000"/>
              </a:lnSpc>
              <a:spcBef>
                <a:spcPts val="1500"/>
              </a:spcBef>
              <a:defRPr sz="1914"/>
            </a:pPr>
            <a:r>
              <a:t>For example y</a:t>
            </a:r>
            <a:r>
              <a:t>ou you may have heard this sentence: </a:t>
            </a:r>
          </a:p>
          <a:p>
            <a:pPr marL="0" indent="0" algn="ctr" defTabSz="795527">
              <a:lnSpc>
                <a:spcPct val="90000"/>
              </a:lnSpc>
              <a:spcBef>
                <a:spcPts val="1500"/>
              </a:spcBef>
              <a:buSzTx/>
              <a:buNone/>
              <a:defRPr sz="1914"/>
            </a:pPr>
          </a:p>
          <a:p>
            <a:pPr marL="0" indent="0" algn="ctr" defTabSz="795527">
              <a:lnSpc>
                <a:spcPct val="90000"/>
              </a:lnSpc>
              <a:spcBef>
                <a:spcPts val="1500"/>
              </a:spcBef>
              <a:buSzTx/>
              <a:buNone/>
              <a:defRPr sz="1914"/>
            </a:pPr>
            <a:r>
              <a:t>you have to </a:t>
            </a:r>
            <a:r>
              <a:rPr>
                <a:solidFill>
                  <a:srgbClr val="FF0000"/>
                </a:solidFill>
              </a:rPr>
              <a:t>eat</a:t>
            </a:r>
            <a:r>
              <a:t> to </a:t>
            </a:r>
            <a:r>
              <a:rPr>
                <a:solidFill>
                  <a:srgbClr val="00B050"/>
                </a:solidFill>
              </a:rPr>
              <a:t>live</a:t>
            </a:r>
            <a:r>
              <a:t>, not </a:t>
            </a:r>
            <a:r>
              <a:rPr>
                <a:solidFill>
                  <a:srgbClr val="00B050"/>
                </a:solidFill>
              </a:rPr>
              <a:t>live</a:t>
            </a:r>
            <a:r>
              <a:t> to </a:t>
            </a:r>
            <a:r>
              <a:rPr>
                <a:solidFill>
                  <a:srgbClr val="FF0000"/>
                </a:solidFill>
              </a:rPr>
              <a:t>eat</a:t>
            </a:r>
            <a:r>
              <a:t>. (Molière)</a:t>
            </a:r>
          </a:p>
          <a:p>
            <a:pPr marL="0" indent="0" defTabSz="795527">
              <a:lnSpc>
                <a:spcPct val="90000"/>
              </a:lnSpc>
              <a:spcBef>
                <a:spcPts val="1500"/>
              </a:spcBef>
              <a:buSzTx/>
              <a:buNone/>
              <a:defRPr sz="1914"/>
            </a:pPr>
          </a:p>
          <a:p>
            <a:pPr marL="302300" indent="-302300" defTabSz="795527">
              <a:lnSpc>
                <a:spcPct val="90000"/>
              </a:lnSpc>
              <a:spcBef>
                <a:spcPts val="1500"/>
              </a:spcBef>
              <a:defRPr sz="1914"/>
            </a:pPr>
            <a:r>
              <a:t>The sentence is divided by a coma. And what you see is an </a:t>
            </a:r>
            <a:r>
              <a:rPr b="1"/>
              <a:t>inverted layout</a:t>
            </a:r>
            <a:r>
              <a:t>: </a:t>
            </a:r>
            <a:r>
              <a:rPr>
                <a:solidFill>
                  <a:srgbClr val="FF0000"/>
                </a:solidFill>
              </a:rPr>
              <a:t>Subject</a:t>
            </a:r>
            <a:r>
              <a:t>-</a:t>
            </a:r>
            <a:r>
              <a:rPr>
                <a:solidFill>
                  <a:srgbClr val="00B050"/>
                </a:solidFill>
              </a:rPr>
              <a:t>Verb</a:t>
            </a:r>
            <a:r>
              <a:t> then </a:t>
            </a:r>
            <a:r>
              <a:rPr>
                <a:solidFill>
                  <a:srgbClr val="00B050"/>
                </a:solidFill>
              </a:rPr>
              <a:t>Verb</a:t>
            </a:r>
            <a:r>
              <a:t>-</a:t>
            </a:r>
            <a:r>
              <a:rPr>
                <a:solidFill>
                  <a:srgbClr val="FF0000"/>
                </a:solidFill>
              </a:rPr>
              <a:t>Subject</a:t>
            </a:r>
            <a:r>
              <a:t>.</a:t>
            </a:r>
          </a:p>
          <a:p>
            <a:pPr marL="302300" indent="-302300" defTabSz="795527">
              <a:lnSpc>
                <a:spcPct val="90000"/>
              </a:lnSpc>
              <a:spcBef>
                <a:spcPts val="1500"/>
              </a:spcBef>
              <a:defRPr sz="1914"/>
            </a:pPr>
            <a:r>
              <a:t>This forms a structure you can find in various places: in the Bible, in nature, in maths, in books, even in your house!</a:t>
            </a:r>
          </a:p>
        </p:txBody>
      </p:sp>
      <p:sp>
        <p:nvSpPr>
          <p:cNvPr id="452" name="Straight Connector 5"/>
          <p:cNvSpPr/>
          <p:nvPr/>
        </p:nvSpPr>
        <p:spPr>
          <a:xfrm>
            <a:off x="4326903" y="3808426"/>
            <a:ext cx="1" cy="311086"/>
          </a:xfrm>
          <a:prstGeom prst="line">
            <a:avLst/>
          </a:prstGeom>
          <a:ln w="19050">
            <a:solidFill>
              <a:schemeClr val="accent5"/>
            </a:solidFill>
            <a:miter/>
          </a:ln>
        </p:spPr>
        <p:txBody>
          <a:bodyPr lIns="45719" rIns="45719"/>
          <a:lstStyle/>
          <a:p>
            <a:pPr/>
          </a:p>
        </p:txBody>
      </p:sp>
      <p:sp>
        <p:nvSpPr>
          <p:cNvPr id="453" name="Straight Connector 7"/>
          <p:cNvSpPr/>
          <p:nvPr/>
        </p:nvSpPr>
        <p:spPr>
          <a:xfrm>
            <a:off x="4326902" y="3817854"/>
            <a:ext cx="3025999" cy="1"/>
          </a:xfrm>
          <a:prstGeom prst="line">
            <a:avLst/>
          </a:prstGeom>
          <a:ln w="19050">
            <a:solidFill>
              <a:schemeClr val="accent5"/>
            </a:solidFill>
            <a:miter/>
          </a:ln>
        </p:spPr>
        <p:txBody>
          <a:bodyPr lIns="45719" rIns="45719"/>
          <a:lstStyle/>
          <a:p>
            <a:pPr/>
          </a:p>
        </p:txBody>
      </p:sp>
      <p:sp>
        <p:nvSpPr>
          <p:cNvPr id="454" name="Straight Arrow Connector 9"/>
          <p:cNvSpPr/>
          <p:nvPr/>
        </p:nvSpPr>
        <p:spPr>
          <a:xfrm>
            <a:off x="7352899" y="3817854"/>
            <a:ext cx="1" cy="282805"/>
          </a:xfrm>
          <a:prstGeom prst="line">
            <a:avLst/>
          </a:prstGeom>
          <a:ln w="19050">
            <a:solidFill>
              <a:schemeClr val="accent5"/>
            </a:solidFill>
            <a:miter/>
            <a:tailEnd type="triangle"/>
          </a:ln>
        </p:spPr>
        <p:txBody>
          <a:bodyPr lIns="45719" rIns="45719"/>
          <a:lstStyle/>
          <a:p>
            <a:pPr/>
          </a:p>
        </p:txBody>
      </p:sp>
      <p:sp>
        <p:nvSpPr>
          <p:cNvPr id="455" name="Straight Connector 11"/>
          <p:cNvSpPr/>
          <p:nvPr/>
        </p:nvSpPr>
        <p:spPr>
          <a:xfrm>
            <a:off x="5209881" y="4289194"/>
            <a:ext cx="1" cy="320513"/>
          </a:xfrm>
          <a:prstGeom prst="line">
            <a:avLst/>
          </a:prstGeom>
          <a:ln w="19050">
            <a:solidFill>
              <a:schemeClr val="accent3"/>
            </a:solidFill>
            <a:miter/>
          </a:ln>
        </p:spPr>
        <p:txBody>
          <a:bodyPr lIns="45719" rIns="45719"/>
          <a:lstStyle/>
          <a:p>
            <a:pPr/>
          </a:p>
        </p:txBody>
      </p:sp>
      <p:sp>
        <p:nvSpPr>
          <p:cNvPr id="456" name="Straight Connector 13"/>
          <p:cNvSpPr/>
          <p:nvPr/>
        </p:nvSpPr>
        <p:spPr>
          <a:xfrm>
            <a:off x="5205162" y="4609705"/>
            <a:ext cx="1162640" cy="1"/>
          </a:xfrm>
          <a:prstGeom prst="line">
            <a:avLst/>
          </a:prstGeom>
          <a:ln w="19050">
            <a:solidFill>
              <a:schemeClr val="accent3"/>
            </a:solidFill>
            <a:miter/>
          </a:ln>
        </p:spPr>
        <p:txBody>
          <a:bodyPr lIns="45719" rIns="45719"/>
          <a:lstStyle/>
          <a:p>
            <a:pPr/>
          </a:p>
        </p:txBody>
      </p:sp>
      <p:sp>
        <p:nvSpPr>
          <p:cNvPr id="457" name="Straight Arrow Connector 15"/>
          <p:cNvSpPr/>
          <p:nvPr/>
        </p:nvSpPr>
        <p:spPr>
          <a:xfrm flipV="1">
            <a:off x="6377229" y="4289193"/>
            <a:ext cx="1" cy="320512"/>
          </a:xfrm>
          <a:prstGeom prst="line">
            <a:avLst/>
          </a:prstGeom>
          <a:ln w="19050">
            <a:solidFill>
              <a:schemeClr val="accent3"/>
            </a:solidFill>
            <a:miter/>
            <a:tailEnd type="triangle"/>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9" name="Footer Placeholder 3"/>
          <p:cNvSpPr txBox="1"/>
          <p:nvPr/>
        </p:nvSpPr>
        <p:spPr>
          <a:xfrm>
            <a:off x="198120" y="6049757"/>
            <a:ext cx="5852160" cy="3179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100"/>
            </a:lvl1pPr>
          </a:lstStyle>
          <a:p>
            <a:pPr/>
            <a:r>
              <a:t>Use a board to explain. Visuals are very helpful.</a:t>
            </a:r>
          </a:p>
        </p:txBody>
      </p:sp>
      <p:sp>
        <p:nvSpPr>
          <p:cNvPr id="460" name="Title 1"/>
          <p:cNvSpPr txBox="1"/>
          <p:nvPr>
            <p:ph type="title"/>
          </p:nvPr>
        </p:nvSpPr>
        <p:spPr>
          <a:xfrm>
            <a:off x="216816" y="763570"/>
            <a:ext cx="8634953" cy="876694"/>
          </a:xfrm>
          <a:prstGeom prst="rect">
            <a:avLst/>
          </a:prstGeom>
        </p:spPr>
        <p:txBody>
          <a:bodyPr/>
          <a:lstStyle/>
          <a:p>
            <a:pPr/>
            <a:r>
              <a:t>Understanding the 2520, continued</a:t>
            </a:r>
          </a:p>
        </p:txBody>
      </p:sp>
      <p:sp>
        <p:nvSpPr>
          <p:cNvPr id="461" name="Content Placeholder 2"/>
          <p:cNvSpPr txBox="1"/>
          <p:nvPr>
            <p:ph type="body" idx="1"/>
          </p:nvPr>
        </p:nvSpPr>
        <p:spPr>
          <a:xfrm>
            <a:off x="216816" y="1640264"/>
            <a:ext cx="10906798" cy="4341437"/>
          </a:xfrm>
          <a:prstGeom prst="rect">
            <a:avLst/>
          </a:prstGeom>
        </p:spPr>
        <p:txBody>
          <a:bodyPr/>
          <a:lstStyle/>
          <a:p>
            <a:pPr>
              <a:lnSpc>
                <a:spcPct val="80000"/>
              </a:lnSpc>
              <a:defRPr sz="2000"/>
            </a:pPr>
            <a:r>
              <a:t>The 2520 follows this same structure but with dates and numbers.</a:t>
            </a:r>
          </a:p>
          <a:p>
            <a:pPr>
              <a:lnSpc>
                <a:spcPct val="80000"/>
              </a:lnSpc>
              <a:defRPr sz="2000"/>
            </a:pPr>
            <a:r>
              <a:t>The 2520 shows a period of time when the people of God are in captivity. The captivity can be literal, which means God people had been taken away from their land to be in bondage in another country. This country is Babylon. It can also be spiritual, which means that God’s people are in spiritual errors and they are bound to false doctrines.</a:t>
            </a:r>
          </a:p>
          <a:p>
            <a:pPr>
              <a:lnSpc>
                <a:spcPct val="80000"/>
              </a:lnSpc>
              <a:defRPr sz="2000"/>
            </a:pPr>
            <a:r>
              <a:t>It was not God’s plan to place his people in captivity. But because of their stubbornness it became inevitable.</a:t>
            </a:r>
          </a:p>
          <a:p>
            <a:pPr>
              <a:lnSpc>
                <a:spcPct val="80000"/>
              </a:lnSpc>
              <a:defRPr sz="2000"/>
            </a:pPr>
            <a:r>
              <a:t>Of course, God warned them first through his servants the prophets. But they did not listen.</a:t>
            </a:r>
          </a:p>
          <a:p>
            <a:pPr>
              <a:lnSpc>
                <a:spcPct val="80000"/>
              </a:lnSpc>
              <a:defRPr sz="2000"/>
            </a:pPr>
            <a:r>
              <a:t>To calculate the 2520 year periods the pioneers used the </a:t>
            </a:r>
            <a:r>
              <a:rPr b="1"/>
              <a:t>day for a year </a:t>
            </a:r>
            <a:r>
              <a:t>principle. They made </a:t>
            </a:r>
            <a:r>
              <a:rPr b="1"/>
              <a:t>an application </a:t>
            </a:r>
            <a:r>
              <a:t>of the original story. This application will allow us to reach our conclusions.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Title 12"/>
          <p:cNvSpPr txBox="1"/>
          <p:nvPr>
            <p:ph type="title"/>
          </p:nvPr>
        </p:nvSpPr>
        <p:spPr>
          <a:xfrm>
            <a:off x="603315" y="304800"/>
            <a:ext cx="10520300" cy="1219200"/>
          </a:xfrm>
          <a:prstGeom prst="rect">
            <a:avLst/>
          </a:prstGeom>
        </p:spPr>
        <p:txBody>
          <a:bodyPr/>
          <a:lstStyle>
            <a:lvl1pPr algn="ctr"/>
          </a:lstStyle>
          <a:p>
            <a:pPr/>
            <a:r>
              <a:t>Why Do We Look At The Millerites’ History?</a:t>
            </a:r>
          </a:p>
        </p:txBody>
      </p:sp>
      <p:sp>
        <p:nvSpPr>
          <p:cNvPr id="261" name="Content Placeholder 13"/>
          <p:cNvSpPr txBox="1"/>
          <p:nvPr>
            <p:ph type="body" idx="1"/>
          </p:nvPr>
        </p:nvSpPr>
        <p:spPr>
          <a:xfrm>
            <a:off x="603315" y="1524000"/>
            <a:ext cx="11151911" cy="4801386"/>
          </a:xfrm>
          <a:prstGeom prst="rect">
            <a:avLst/>
          </a:prstGeom>
        </p:spPr>
        <p:txBody>
          <a:bodyPr/>
          <a:lstStyle/>
          <a:p>
            <a:pPr>
              <a:defRPr sz="1600"/>
            </a:pPr>
            <a:r>
              <a:t>The Millerite’ history closely resembles our history. This is the </a:t>
            </a:r>
            <a:r>
              <a:rPr b="1"/>
              <a:t>Alpha</a:t>
            </a:r>
            <a:r>
              <a:t> history of Adventism. We are in the </a:t>
            </a:r>
            <a:r>
              <a:rPr b="1"/>
              <a:t>Omega</a:t>
            </a:r>
            <a:r>
              <a:t> history.</a:t>
            </a:r>
          </a:p>
          <a:p>
            <a:pPr>
              <a:defRPr sz="1600"/>
            </a:pPr>
            <a:r>
              <a:t>By studying their history we can see </a:t>
            </a:r>
            <a:r>
              <a:rPr b="1"/>
              <a:t>parallels or similitudes </a:t>
            </a:r>
            <a:r>
              <a:t>with ours which allow us to better understand ours history. </a:t>
            </a:r>
          </a:p>
          <a:p>
            <a:pPr>
              <a:defRPr sz="1600"/>
            </a:pPr>
            <a:r>
              <a:t>It will also allow us to explain to the Levites what we believe and why the message in our movement is powerful and true.</a:t>
            </a:r>
          </a:p>
          <a:p>
            <a:pPr>
              <a:defRPr sz="1600"/>
            </a:pPr>
            <a:r>
              <a:t>If we want to prove we use the correct methodology, we have to show that Millerite history </a:t>
            </a:r>
            <a:r>
              <a:t>will be </a:t>
            </a:r>
            <a:r>
              <a:rPr b="1"/>
              <a:t>repeated</a:t>
            </a:r>
            <a:r>
              <a:t>. Ellen White says that the 1</a:t>
            </a:r>
            <a:r>
              <a:rPr baseline="30000"/>
              <a:t>st</a:t>
            </a:r>
            <a:r>
              <a:t>, 2</a:t>
            </a:r>
            <a:r>
              <a:rPr baseline="30000"/>
              <a:t>nd</a:t>
            </a:r>
            <a:r>
              <a:t> and 3</a:t>
            </a:r>
            <a:r>
              <a:rPr baseline="30000"/>
              <a:t>rd</a:t>
            </a:r>
            <a:r>
              <a:t> angel messages will be repeated. </a:t>
            </a:r>
          </a:p>
          <a:p>
            <a:pPr>
              <a:defRPr sz="1600"/>
            </a:pPr>
            <a:r>
              <a:t>Adventists think they only need to talk about the Sunday Law and wait for the latter rain. But when they understand the meaning of events like 9/11, and that the latter rain is a message connected to events, they will know where they are in prophetic history.</a:t>
            </a:r>
          </a:p>
          <a:p>
            <a:pPr>
              <a:defRPr sz="1600"/>
            </a:pPr>
            <a:r>
              <a:t>So, showing them how different lines of history connect, showing them how </a:t>
            </a:r>
            <a:r>
              <a:rPr b="1"/>
              <a:t>fractals</a:t>
            </a:r>
            <a:r>
              <a:t> work will be so much more powerful than the plain reading of a passage of the Bible and Spirit of Prophecy.</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3" name="Footer Placeholder 3"/>
          <p:cNvSpPr txBox="1"/>
          <p:nvPr/>
        </p:nvSpPr>
        <p:spPr>
          <a:xfrm>
            <a:off x="198120" y="6010871"/>
            <a:ext cx="5852160" cy="3179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100"/>
            </a:lvl1pPr>
          </a:lstStyle>
          <a:p>
            <a:pPr/>
            <a:r>
              <a:t>2 Kings 17:1-6;18-24; 2 Chronicles 33:11; Isaiah 7,8; Isaiah 33:11; Lev. 26:18,21,24,28</a:t>
            </a:r>
          </a:p>
        </p:txBody>
      </p:sp>
      <p:sp>
        <p:nvSpPr>
          <p:cNvPr id="464" name="Title 1"/>
          <p:cNvSpPr txBox="1"/>
          <p:nvPr>
            <p:ph type="title"/>
          </p:nvPr>
        </p:nvSpPr>
        <p:spPr>
          <a:xfrm>
            <a:off x="216815" y="754143"/>
            <a:ext cx="8663235" cy="769857"/>
          </a:xfrm>
          <a:prstGeom prst="rect">
            <a:avLst/>
          </a:prstGeom>
        </p:spPr>
        <p:txBody>
          <a:bodyPr/>
          <a:lstStyle>
            <a:lvl1pPr defTabSz="841247">
              <a:defRPr sz="3312"/>
            </a:lvl1pPr>
          </a:lstStyle>
          <a:p>
            <a:pPr/>
            <a:r>
              <a:t>Understanding the 2520, continued</a:t>
            </a:r>
          </a:p>
        </p:txBody>
      </p:sp>
      <p:sp>
        <p:nvSpPr>
          <p:cNvPr id="465" name="Content Placeholder 2"/>
          <p:cNvSpPr txBox="1"/>
          <p:nvPr>
            <p:ph type="body" idx="1"/>
          </p:nvPr>
        </p:nvSpPr>
        <p:spPr>
          <a:xfrm>
            <a:off x="216816" y="1640264"/>
            <a:ext cx="10906798" cy="4341437"/>
          </a:xfrm>
          <a:prstGeom prst="rect">
            <a:avLst/>
          </a:prstGeom>
        </p:spPr>
        <p:txBody>
          <a:bodyPr/>
          <a:lstStyle/>
          <a:p>
            <a:pPr>
              <a:lnSpc>
                <a:spcPct val="80000"/>
              </a:lnSpc>
              <a:defRPr sz="1600"/>
            </a:pPr>
            <a:r>
              <a:t>There are two 2520s.</a:t>
            </a:r>
          </a:p>
          <a:p>
            <a:pPr>
              <a:lnSpc>
                <a:spcPct val="80000"/>
              </a:lnSpc>
              <a:defRPr sz="1600"/>
            </a:pPr>
            <a:r>
              <a:t>The first started in the year -723 and ended in 1798. </a:t>
            </a:r>
          </a:p>
          <a:p>
            <a:pPr>
              <a:lnSpc>
                <a:spcPct val="80000"/>
              </a:lnSpc>
              <a:defRPr sz="1600"/>
            </a:pPr>
            <a:r>
              <a:t>In the year </a:t>
            </a:r>
            <a:r>
              <a:rPr b="1"/>
              <a:t>-723</a:t>
            </a:r>
            <a:r>
              <a:t> Hoseah king of Israel was shut up and bound in prison. The King of Assyria then besieged Samaria and brought the people of Israel into captivity.</a:t>
            </a:r>
          </a:p>
          <a:p>
            <a:pPr>
              <a:lnSpc>
                <a:spcPct val="80000"/>
              </a:lnSpc>
              <a:defRPr b="1" sz="1600">
                <a:solidFill>
                  <a:srgbClr val="FF0000"/>
                </a:solidFill>
              </a:defRPr>
            </a:pPr>
            <a:r>
              <a:t>19 years </a:t>
            </a:r>
            <a:r>
              <a:rPr b="0">
                <a:solidFill>
                  <a:schemeClr val="accent4"/>
                </a:solidFill>
              </a:rPr>
              <a:t>before this event the Prophet Isaiah warned them about what was about to happened. But they did not change their ways.</a:t>
            </a:r>
          </a:p>
          <a:p>
            <a:pPr>
              <a:lnSpc>
                <a:spcPct val="80000"/>
              </a:lnSpc>
              <a:defRPr sz="1600"/>
            </a:pPr>
            <a:r>
              <a:t>When you add 2520 years to the year -723, you reach the year 1798. </a:t>
            </a:r>
          </a:p>
          <a:p>
            <a:pPr>
              <a:lnSpc>
                <a:spcPct val="80000"/>
              </a:lnSpc>
              <a:defRPr sz="1600"/>
            </a:pPr>
            <a:r>
              <a:t>1798 marks the end of 2520 years of indignation and captivity.</a:t>
            </a:r>
          </a:p>
          <a:p>
            <a:pPr>
              <a:lnSpc>
                <a:spcPct val="80000"/>
              </a:lnSpc>
              <a:defRPr sz="1600"/>
            </a:pPr>
            <a:r>
              <a:t>The pope was taken captive in 1798 and oppression of God’s people ended. The Christians are no longer under the papal yoke.</a:t>
            </a:r>
          </a:p>
          <a:p>
            <a:pPr>
              <a:lnSpc>
                <a:spcPct val="80000"/>
              </a:lnSpc>
              <a:defRPr sz="1600"/>
            </a:pPr>
            <a:r>
              <a:t>This 2520 was the curse of 2 abominations : 1260 years of Paganism and 1260 years of the papacy.</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7" name="Footer Placeholder 3"/>
          <p:cNvSpPr txBox="1"/>
          <p:nvPr/>
        </p:nvSpPr>
        <p:spPr>
          <a:xfrm>
            <a:off x="198120" y="6010871"/>
            <a:ext cx="5852160" cy="3179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100"/>
            </a:lvl1pPr>
          </a:lstStyle>
          <a:p>
            <a:pPr/>
            <a:r>
              <a:t>2BC 97; 2 Kg 21:9-12</a:t>
            </a:r>
          </a:p>
        </p:txBody>
      </p:sp>
      <p:sp>
        <p:nvSpPr>
          <p:cNvPr id="468" name="Title 1"/>
          <p:cNvSpPr txBox="1"/>
          <p:nvPr>
            <p:ph type="title"/>
          </p:nvPr>
        </p:nvSpPr>
        <p:spPr>
          <a:xfrm>
            <a:off x="216815" y="754143"/>
            <a:ext cx="8663235" cy="769857"/>
          </a:xfrm>
          <a:prstGeom prst="rect">
            <a:avLst/>
          </a:prstGeom>
        </p:spPr>
        <p:txBody>
          <a:bodyPr/>
          <a:lstStyle>
            <a:lvl1pPr defTabSz="841247">
              <a:defRPr sz="3312"/>
            </a:lvl1pPr>
          </a:lstStyle>
          <a:p>
            <a:pPr/>
            <a:r>
              <a:t>Understanding the 2520, continued</a:t>
            </a:r>
          </a:p>
        </p:txBody>
      </p:sp>
      <p:sp>
        <p:nvSpPr>
          <p:cNvPr id="469" name="Content Placeholder 2"/>
          <p:cNvSpPr txBox="1"/>
          <p:nvPr>
            <p:ph type="body" idx="1"/>
          </p:nvPr>
        </p:nvSpPr>
        <p:spPr>
          <a:xfrm>
            <a:off x="216816" y="1640264"/>
            <a:ext cx="10906798" cy="4341437"/>
          </a:xfrm>
          <a:prstGeom prst="rect">
            <a:avLst/>
          </a:prstGeom>
        </p:spPr>
        <p:txBody>
          <a:bodyPr/>
          <a:lstStyle/>
          <a:p>
            <a:pPr>
              <a:defRPr b="1">
                <a:solidFill>
                  <a:srgbClr val="00B050"/>
                </a:solidFill>
              </a:defRPr>
            </a:pPr>
            <a:r>
              <a:t>46 years </a:t>
            </a:r>
            <a:r>
              <a:rPr b="0">
                <a:solidFill>
                  <a:schemeClr val="accent4"/>
                </a:solidFill>
              </a:rPr>
              <a:t>later, the other 2520 started.</a:t>
            </a:r>
            <a:endParaRPr b="0">
              <a:solidFill>
                <a:schemeClr val="accent4"/>
              </a:solidFill>
            </a:endParaRPr>
          </a:p>
          <a:p>
            <a:pPr/>
            <a:r>
              <a:t>It started when Manasseh king of Judah was taken captive to Babylon (-677) until Christ entered into the Most Holy place in 1844.</a:t>
            </a:r>
          </a:p>
          <a:p>
            <a:pPr/>
            <a:r>
              <a:t>The people of Judah were also warned by the prophet Isaiah just as he had spoken about northern kingdom of Israel also.</a:t>
            </a:r>
          </a:p>
          <a:p>
            <a:pPr/>
            <a:r>
              <a:t>So they had </a:t>
            </a:r>
            <a:r>
              <a:rPr b="1"/>
              <a:t>46 years </a:t>
            </a:r>
            <a:r>
              <a:t>to observe the consequences of the loss of the sovereignty of the northern kingdom of Israel.</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1" name="Footer Placeholder 3"/>
          <p:cNvSpPr txBox="1"/>
          <p:nvPr/>
        </p:nvSpPr>
        <p:spPr>
          <a:xfrm>
            <a:off x="198120" y="6010871"/>
            <a:ext cx="5852160" cy="3179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100"/>
            </a:lvl1pPr>
          </a:lstStyle>
          <a:p>
            <a:pPr/>
            <a:r>
              <a:t>2BC 97; 2 Kg 21:9-12</a:t>
            </a:r>
          </a:p>
        </p:txBody>
      </p:sp>
      <p:sp>
        <p:nvSpPr>
          <p:cNvPr id="472" name="Title 1"/>
          <p:cNvSpPr txBox="1"/>
          <p:nvPr>
            <p:ph type="title"/>
          </p:nvPr>
        </p:nvSpPr>
        <p:spPr>
          <a:xfrm>
            <a:off x="216815" y="754143"/>
            <a:ext cx="8663235" cy="769857"/>
          </a:xfrm>
          <a:prstGeom prst="rect">
            <a:avLst/>
          </a:prstGeom>
        </p:spPr>
        <p:txBody>
          <a:bodyPr/>
          <a:lstStyle>
            <a:lvl1pPr defTabSz="841247">
              <a:defRPr sz="3312"/>
            </a:lvl1pPr>
          </a:lstStyle>
          <a:p>
            <a:pPr/>
            <a:r>
              <a:t>Understanding the 2520, continued</a:t>
            </a:r>
          </a:p>
        </p:txBody>
      </p:sp>
      <p:sp>
        <p:nvSpPr>
          <p:cNvPr id="473" name="Content Placeholder 2"/>
          <p:cNvSpPr txBox="1"/>
          <p:nvPr>
            <p:ph type="body" idx="1"/>
          </p:nvPr>
        </p:nvSpPr>
        <p:spPr>
          <a:xfrm>
            <a:off x="216816" y="1640264"/>
            <a:ext cx="10906798" cy="4341437"/>
          </a:xfrm>
          <a:prstGeom prst="rect">
            <a:avLst/>
          </a:prstGeom>
        </p:spPr>
        <p:txBody>
          <a:bodyPr/>
          <a:lstStyle/>
          <a:p>
            <a:pPr>
              <a:lnSpc>
                <a:spcPct val="80000"/>
              </a:lnSpc>
              <a:defRPr sz="2000"/>
            </a:pPr>
            <a:r>
              <a:t>Remember, we talked about a </a:t>
            </a:r>
            <a:r>
              <a:rPr b="1"/>
              <a:t>chiasm</a:t>
            </a:r>
            <a:r>
              <a:t>. This is when it comes into place.</a:t>
            </a:r>
          </a:p>
          <a:p>
            <a:pPr>
              <a:lnSpc>
                <a:spcPct val="80000"/>
              </a:lnSpc>
              <a:defRPr sz="2000"/>
            </a:pPr>
            <a:r>
              <a:t>From the prophecy of Isaiah, we have </a:t>
            </a:r>
            <a:r>
              <a:rPr b="1">
                <a:solidFill>
                  <a:srgbClr val="FF0000"/>
                </a:solidFill>
              </a:rPr>
              <a:t>19</a:t>
            </a:r>
            <a:r>
              <a:rPr b="1"/>
              <a:t> + </a:t>
            </a:r>
            <a:r>
              <a:rPr b="1">
                <a:solidFill>
                  <a:srgbClr val="00B050"/>
                </a:solidFill>
              </a:rPr>
              <a:t>46</a:t>
            </a:r>
            <a:r>
              <a:rPr b="1"/>
              <a:t> </a:t>
            </a:r>
            <a:r>
              <a:t>= 65 years that start the </a:t>
            </a:r>
            <a:r>
              <a:rPr b="1"/>
              <a:t>scattering</a:t>
            </a:r>
            <a:r>
              <a:t> of God’s people.</a:t>
            </a:r>
          </a:p>
          <a:p>
            <a:pPr>
              <a:lnSpc>
                <a:spcPct val="80000"/>
              </a:lnSpc>
              <a:defRPr sz="2000"/>
            </a:pPr>
            <a:r>
              <a:t>From 1798 to 1844, we have </a:t>
            </a:r>
            <a:r>
              <a:rPr b="1">
                <a:solidFill>
                  <a:srgbClr val="00B050"/>
                </a:solidFill>
              </a:rPr>
              <a:t>46 years</a:t>
            </a:r>
            <a:r>
              <a:t> for the </a:t>
            </a:r>
            <a:r>
              <a:rPr b="1"/>
              <a:t>gathering</a:t>
            </a:r>
            <a:r>
              <a:t> of God’s people.</a:t>
            </a:r>
          </a:p>
          <a:p>
            <a:pPr>
              <a:lnSpc>
                <a:spcPct val="80000"/>
              </a:lnSpc>
              <a:defRPr sz="2000"/>
            </a:pPr>
            <a:r>
              <a:t>To have a perfect Chiasm, you have to add 19 years to the end of the 46 years (this is hidden treasure).</a:t>
            </a:r>
          </a:p>
          <a:p>
            <a:pPr>
              <a:lnSpc>
                <a:spcPct val="80000"/>
              </a:lnSpc>
              <a:defRPr sz="2000"/>
            </a:pPr>
            <a:r>
              <a:t>And </a:t>
            </a:r>
            <a:r>
              <a:rPr b="1"/>
              <a:t>1844 + </a:t>
            </a:r>
            <a:r>
              <a:rPr b="1">
                <a:solidFill>
                  <a:srgbClr val="FF0000"/>
                </a:solidFill>
              </a:rPr>
              <a:t>19 </a:t>
            </a:r>
            <a:r>
              <a:rPr b="1"/>
              <a:t>= 1863!</a:t>
            </a:r>
          </a:p>
          <a:p>
            <a:pPr>
              <a:lnSpc>
                <a:spcPct val="80000"/>
              </a:lnSpc>
              <a:defRPr sz="2000"/>
            </a:pPr>
            <a:r>
              <a:t>So, the Lord could have come back in the year 1863 to gather His people as the 2520 years of scattering end with God gathering His people again!</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5" name="Title 1"/>
          <p:cNvSpPr txBox="1"/>
          <p:nvPr>
            <p:ph type="title"/>
          </p:nvPr>
        </p:nvSpPr>
        <p:spPr>
          <a:xfrm>
            <a:off x="1065211" y="772998"/>
            <a:ext cx="4600299" cy="751003"/>
          </a:xfrm>
          <a:prstGeom prst="rect">
            <a:avLst/>
          </a:prstGeom>
        </p:spPr>
        <p:txBody>
          <a:bodyPr/>
          <a:lstStyle>
            <a:lvl1pPr defTabSz="832104">
              <a:defRPr sz="3276"/>
            </a:lvl1pPr>
          </a:lstStyle>
          <a:p>
            <a:pPr/>
            <a:r>
              <a:t>The Chiasm</a:t>
            </a:r>
          </a:p>
        </p:txBody>
      </p:sp>
      <p:pic>
        <p:nvPicPr>
          <p:cNvPr id="476" name="Content Placeholder 5" descr="Content Placeholder 5"/>
          <p:cNvPicPr>
            <a:picLocks noChangeAspect="1"/>
          </p:cNvPicPr>
          <p:nvPr/>
        </p:nvPicPr>
        <p:blipFill>
          <a:blip r:embed="rId2">
            <a:extLst/>
          </a:blip>
          <a:stretch>
            <a:fillRect/>
          </a:stretch>
        </p:blipFill>
        <p:spPr>
          <a:xfrm>
            <a:off x="480752" y="1657927"/>
            <a:ext cx="5438776" cy="4079081"/>
          </a:xfrm>
          <a:prstGeom prst="rect">
            <a:avLst/>
          </a:prstGeom>
          <a:ln w="12700">
            <a:miter lim="400000"/>
          </a:ln>
        </p:spPr>
      </p:pic>
      <p:pic>
        <p:nvPicPr>
          <p:cNvPr id="477" name="Picture 2" descr="Picture 2"/>
          <p:cNvPicPr>
            <a:picLocks noChangeAspect="1"/>
          </p:cNvPicPr>
          <p:nvPr/>
        </p:nvPicPr>
        <p:blipFill>
          <a:blip r:embed="rId3">
            <a:extLst/>
          </a:blip>
          <a:stretch>
            <a:fillRect/>
          </a:stretch>
        </p:blipFill>
        <p:spPr>
          <a:xfrm>
            <a:off x="8131299" y="738692"/>
            <a:ext cx="3703341" cy="1570615"/>
          </a:xfrm>
          <a:prstGeom prst="rect">
            <a:avLst/>
          </a:prstGeom>
          <a:ln w="12700">
            <a:miter lim="400000"/>
          </a:ln>
        </p:spPr>
      </p:pic>
      <p:sp>
        <p:nvSpPr>
          <p:cNvPr id="478" name="TextBox 7"/>
          <p:cNvSpPr txBox="1"/>
          <p:nvPr/>
        </p:nvSpPr>
        <p:spPr>
          <a:xfrm>
            <a:off x="8049076" y="2564090"/>
            <a:ext cx="3896099" cy="26661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0070C0"/>
                </a:solidFill>
              </a:defRPr>
            </a:pPr>
            <a:r>
              <a:t>In -742, There was a civil war between the northern and southern tribes in Israel.</a:t>
            </a:r>
          </a:p>
          <a:p>
            <a:pPr>
              <a:defRPr>
                <a:solidFill>
                  <a:srgbClr val="0070C0"/>
                </a:solidFill>
              </a:defRPr>
            </a:pPr>
            <a:r>
              <a:t>In 1863, There was a civil war between the north and the south of the USA.</a:t>
            </a:r>
          </a:p>
          <a:p>
            <a:pPr>
              <a:defRPr>
                <a:solidFill>
                  <a:srgbClr val="0070C0"/>
                </a:solidFill>
              </a:defRPr>
            </a:pPr>
            <a:r>
              <a:t>This is a second witness that the structure of the chiasm that what it is teaching is true!</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0" name="Footer Placeholder 4"/>
          <p:cNvSpPr txBox="1"/>
          <p:nvPr/>
        </p:nvSpPr>
        <p:spPr>
          <a:xfrm>
            <a:off x="243667" y="6048213"/>
            <a:ext cx="5852160" cy="5465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100"/>
            </a:lvl1pPr>
          </a:lstStyle>
          <a:p>
            <a:pPr/>
            <a:r>
              <a:t>{ HR February 1, 1874, Art. A, par. 13 }; { 2BIO 70.4 } </a:t>
            </a:r>
          </a:p>
        </p:txBody>
      </p:sp>
      <p:sp>
        <p:nvSpPr>
          <p:cNvPr id="481" name="Title 1"/>
          <p:cNvSpPr txBox="1"/>
          <p:nvPr>
            <p:ph type="title"/>
          </p:nvPr>
        </p:nvSpPr>
        <p:spPr>
          <a:xfrm>
            <a:off x="197947" y="263950"/>
            <a:ext cx="5821854" cy="1253767"/>
          </a:xfrm>
          <a:prstGeom prst="rect">
            <a:avLst/>
          </a:prstGeom>
        </p:spPr>
        <p:txBody>
          <a:bodyPr/>
          <a:lstStyle>
            <a:lvl1pPr defTabSz="758951">
              <a:defRPr sz="2988"/>
            </a:lvl1pPr>
          </a:lstStyle>
          <a:p>
            <a:pPr/>
            <a:r>
              <a:t>But why didn’t Jesus come back in 1863?</a:t>
            </a:r>
          </a:p>
        </p:txBody>
      </p:sp>
      <p:sp>
        <p:nvSpPr>
          <p:cNvPr id="482" name="Content Placeholder 2"/>
          <p:cNvSpPr txBox="1"/>
          <p:nvPr>
            <p:ph type="body" sz="half" idx="1"/>
          </p:nvPr>
        </p:nvSpPr>
        <p:spPr>
          <a:xfrm>
            <a:off x="480766" y="1825625"/>
            <a:ext cx="5539035" cy="4187953"/>
          </a:xfrm>
          <a:prstGeom prst="rect">
            <a:avLst/>
          </a:prstGeom>
        </p:spPr>
        <p:txBody>
          <a:bodyPr/>
          <a:lstStyle/>
          <a:p>
            <a:pPr>
              <a:lnSpc>
                <a:spcPct val="90000"/>
              </a:lnSpc>
            </a:pPr>
            <a:r>
              <a:t>In 1863 the SDA church is formed but they rejected the 2520 and made a new chart. The 1863 chart.</a:t>
            </a:r>
          </a:p>
          <a:p>
            <a:pPr>
              <a:lnSpc>
                <a:spcPct val="90000"/>
              </a:lnSpc>
            </a:pPr>
            <a:r>
              <a:t>Before that date they entered into a </a:t>
            </a:r>
            <a:r>
              <a:rPr b="1"/>
              <a:t>Laodicean </a:t>
            </a:r>
            <a:r>
              <a:t>condition which prevented them from giving a proper message to the world.</a:t>
            </a:r>
          </a:p>
          <a:p>
            <a:pPr>
              <a:lnSpc>
                <a:spcPct val="90000"/>
              </a:lnSpc>
            </a:pPr>
            <a:r>
              <a:t>The Lord had no choice but to delay his coming.</a:t>
            </a:r>
          </a:p>
        </p:txBody>
      </p:sp>
      <p:sp>
        <p:nvSpPr>
          <p:cNvPr id="483" name="Content Placeholder 3"/>
          <p:cNvSpPr txBox="1"/>
          <p:nvPr/>
        </p:nvSpPr>
        <p:spPr>
          <a:xfrm>
            <a:off x="7700285" y="1825625"/>
            <a:ext cx="4169474" cy="418795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nSpc>
                <a:spcPct val="90000"/>
              </a:lnSpc>
              <a:spcBef>
                <a:spcPts val="1800"/>
              </a:spcBef>
              <a:defRPr sz="2400">
                <a:solidFill>
                  <a:srgbClr val="0070C0"/>
                </a:solidFill>
              </a:defRPr>
            </a:lvl1pPr>
          </a:lstStyle>
          <a:p>
            <a:pPr/>
            <a:r>
              <a:t>When the 1863 chart was being produced the eldest son of James and Ellen White was in the factory. During his break he went outside and got cold.  He was so cold they laid him down on the 1863 chart to get warm. But days later he died. Exactly the year his father, James White, rejected the 2520!</a:t>
            </a:r>
          </a:p>
        </p:txBody>
      </p:sp>
      <p:pic>
        <p:nvPicPr>
          <p:cNvPr id="484" name="Picture 2" descr="Picture 2"/>
          <p:cNvPicPr>
            <a:picLocks noChangeAspect="1"/>
          </p:cNvPicPr>
          <p:nvPr/>
        </p:nvPicPr>
        <p:blipFill>
          <a:blip r:embed="rId2">
            <a:extLst/>
          </a:blip>
          <a:stretch>
            <a:fillRect/>
          </a:stretch>
        </p:blipFill>
        <p:spPr>
          <a:xfrm>
            <a:off x="7848496" y="58392"/>
            <a:ext cx="3703340" cy="157061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6" name="Title 1"/>
          <p:cNvSpPr txBox="1"/>
          <p:nvPr>
            <p:ph type="title"/>
          </p:nvPr>
        </p:nvSpPr>
        <p:spPr>
          <a:xfrm>
            <a:off x="1065211" y="304800"/>
            <a:ext cx="10058404" cy="1219200"/>
          </a:xfrm>
          <a:prstGeom prst="rect">
            <a:avLst/>
          </a:prstGeom>
        </p:spPr>
        <p:txBody>
          <a:bodyPr/>
          <a:lstStyle/>
          <a:p>
            <a:pPr/>
            <a:r>
              <a:t>What Do You Remember?</a:t>
            </a:r>
          </a:p>
        </p:txBody>
      </p:sp>
      <p:sp>
        <p:nvSpPr>
          <p:cNvPr id="487" name="Content Placeholder 3"/>
          <p:cNvSpPr txBox="1"/>
          <p:nvPr>
            <p:ph type="body" sz="half" idx="1"/>
          </p:nvPr>
        </p:nvSpPr>
        <p:spPr>
          <a:xfrm>
            <a:off x="1065212" y="1825625"/>
            <a:ext cx="4954588" cy="4187953"/>
          </a:xfrm>
          <a:prstGeom prst="rect">
            <a:avLst/>
          </a:prstGeom>
        </p:spPr>
        <p:txBody>
          <a:bodyPr/>
          <a:lstStyle/>
          <a:p>
            <a:pPr/>
            <a:r>
              <a:t>What year did the first 2520 begin?</a:t>
            </a:r>
          </a:p>
          <a:p>
            <a:pPr marL="0" indent="0">
              <a:buSzTx/>
              <a:buNone/>
            </a:pPr>
          </a:p>
          <a:p>
            <a:pPr/>
            <a:r>
              <a:t>Who warned the people?</a:t>
            </a:r>
          </a:p>
          <a:p>
            <a:pPr marL="0" indent="0">
              <a:buSzTx/>
              <a:buNone/>
            </a:pPr>
          </a:p>
          <a:p>
            <a:pPr/>
            <a:r>
              <a:t>When does the first 2520 end?</a:t>
            </a:r>
          </a:p>
        </p:txBody>
      </p:sp>
      <p:grpSp>
        <p:nvGrpSpPr>
          <p:cNvPr id="506" name="Content Placeholder 8"/>
          <p:cNvGrpSpPr/>
          <p:nvPr/>
        </p:nvGrpSpPr>
        <p:grpSpPr>
          <a:xfrm>
            <a:off x="6449507" y="1825824"/>
            <a:ext cx="4396797" cy="4187426"/>
            <a:chOff x="0" y="0"/>
            <a:chExt cx="4396795" cy="4187425"/>
          </a:xfrm>
        </p:grpSpPr>
        <p:grpSp>
          <p:nvGrpSpPr>
            <p:cNvPr id="490" name="Group"/>
            <p:cNvGrpSpPr/>
            <p:nvPr/>
          </p:nvGrpSpPr>
          <p:grpSpPr>
            <a:xfrm>
              <a:off x="0" y="0"/>
              <a:ext cx="2093712" cy="1256228"/>
              <a:chOff x="0" y="0"/>
              <a:chExt cx="2093711" cy="1256227"/>
            </a:xfrm>
          </p:grpSpPr>
          <p:sp>
            <p:nvSpPr>
              <p:cNvPr id="488"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1911350">
                  <a:lnSpc>
                    <a:spcPct val="90000"/>
                  </a:lnSpc>
                  <a:spcBef>
                    <a:spcPts val="1000"/>
                  </a:spcBef>
                  <a:defRPr sz="2400">
                    <a:solidFill>
                      <a:srgbClr val="FFFFFF"/>
                    </a:solidFill>
                  </a:defRPr>
                </a:pPr>
              </a:p>
            </p:txBody>
          </p:sp>
          <p:sp>
            <p:nvSpPr>
              <p:cNvPr id="489" name="- 723"/>
              <p:cNvSpPr txBox="1"/>
              <p:nvPr/>
            </p:nvSpPr>
            <p:spPr>
              <a:xfrm>
                <a:off x="0" y="23879"/>
                <a:ext cx="2093712" cy="12084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63829" tIns="163829" rIns="163829" bIns="163829" numCol="1" anchor="ctr">
                <a:spAutoFit/>
              </a:bodyPr>
              <a:lstStyle>
                <a:lvl1pPr algn="ctr" defTabSz="1911350">
                  <a:lnSpc>
                    <a:spcPct val="90000"/>
                  </a:lnSpc>
                  <a:spcBef>
                    <a:spcPts val="1800"/>
                  </a:spcBef>
                  <a:defRPr sz="4300">
                    <a:solidFill>
                      <a:srgbClr val="FFFFFF"/>
                    </a:solidFill>
                  </a:defRPr>
                </a:lvl1pPr>
              </a:lstStyle>
              <a:p>
                <a:pPr/>
                <a:r>
                  <a:t>- 723</a:t>
                </a:r>
              </a:p>
            </p:txBody>
          </p:sp>
        </p:grpSp>
        <p:grpSp>
          <p:nvGrpSpPr>
            <p:cNvPr id="493" name="Group"/>
            <p:cNvGrpSpPr/>
            <p:nvPr/>
          </p:nvGrpSpPr>
          <p:grpSpPr>
            <a:xfrm>
              <a:off x="2303083" y="0"/>
              <a:ext cx="2093713" cy="1256228"/>
              <a:chOff x="0" y="0"/>
              <a:chExt cx="2093711" cy="1256227"/>
            </a:xfrm>
          </p:grpSpPr>
          <p:sp>
            <p:nvSpPr>
              <p:cNvPr id="491"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1911350">
                  <a:lnSpc>
                    <a:spcPct val="90000"/>
                  </a:lnSpc>
                  <a:spcBef>
                    <a:spcPts val="1000"/>
                  </a:spcBef>
                  <a:defRPr sz="2400">
                    <a:solidFill>
                      <a:srgbClr val="FFFFFF"/>
                    </a:solidFill>
                  </a:defRPr>
                </a:pPr>
              </a:p>
            </p:txBody>
          </p:sp>
          <p:sp>
            <p:nvSpPr>
              <p:cNvPr id="492" name="- 677"/>
              <p:cNvSpPr txBox="1"/>
              <p:nvPr/>
            </p:nvSpPr>
            <p:spPr>
              <a:xfrm>
                <a:off x="0" y="23879"/>
                <a:ext cx="2093712" cy="12084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63829" tIns="163829" rIns="163829" bIns="163829" numCol="1" anchor="ctr">
                <a:spAutoFit/>
              </a:bodyPr>
              <a:lstStyle>
                <a:lvl1pPr algn="ctr" defTabSz="1911350">
                  <a:lnSpc>
                    <a:spcPct val="90000"/>
                  </a:lnSpc>
                  <a:spcBef>
                    <a:spcPts val="1800"/>
                  </a:spcBef>
                  <a:defRPr sz="4300">
                    <a:solidFill>
                      <a:srgbClr val="FFFFFF"/>
                    </a:solidFill>
                  </a:defRPr>
                </a:lvl1pPr>
              </a:lstStyle>
              <a:p>
                <a:pPr/>
                <a:r>
                  <a:t>- 677</a:t>
                </a:r>
              </a:p>
            </p:txBody>
          </p:sp>
        </p:grpSp>
        <p:grpSp>
          <p:nvGrpSpPr>
            <p:cNvPr id="496" name="Group"/>
            <p:cNvGrpSpPr/>
            <p:nvPr/>
          </p:nvGrpSpPr>
          <p:grpSpPr>
            <a:xfrm>
              <a:off x="0" y="1465599"/>
              <a:ext cx="2093712" cy="1256228"/>
              <a:chOff x="0" y="0"/>
              <a:chExt cx="2093711" cy="1256227"/>
            </a:xfrm>
          </p:grpSpPr>
          <p:sp>
            <p:nvSpPr>
              <p:cNvPr id="494"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1911350">
                  <a:lnSpc>
                    <a:spcPct val="90000"/>
                  </a:lnSpc>
                  <a:spcBef>
                    <a:spcPts val="1000"/>
                  </a:spcBef>
                  <a:defRPr sz="2400">
                    <a:solidFill>
                      <a:srgbClr val="FFFFFF"/>
                    </a:solidFill>
                  </a:defRPr>
                </a:pPr>
              </a:p>
            </p:txBody>
          </p:sp>
          <p:sp>
            <p:nvSpPr>
              <p:cNvPr id="495" name="Moses"/>
              <p:cNvSpPr txBox="1"/>
              <p:nvPr/>
            </p:nvSpPr>
            <p:spPr>
              <a:xfrm>
                <a:off x="0" y="23879"/>
                <a:ext cx="2093712" cy="12084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63829" tIns="163829" rIns="163829" bIns="163829" numCol="1" anchor="ctr">
                <a:spAutoFit/>
              </a:bodyPr>
              <a:lstStyle>
                <a:lvl1pPr algn="ctr" defTabSz="1911350">
                  <a:lnSpc>
                    <a:spcPct val="90000"/>
                  </a:lnSpc>
                  <a:spcBef>
                    <a:spcPts val="1800"/>
                  </a:spcBef>
                  <a:defRPr sz="4300">
                    <a:solidFill>
                      <a:srgbClr val="FFFFFF"/>
                    </a:solidFill>
                  </a:defRPr>
                </a:lvl1pPr>
              </a:lstStyle>
              <a:p>
                <a:pPr/>
                <a:r>
                  <a:t>Moses</a:t>
                </a:r>
              </a:p>
            </p:txBody>
          </p:sp>
        </p:grpSp>
        <p:grpSp>
          <p:nvGrpSpPr>
            <p:cNvPr id="499" name="Group"/>
            <p:cNvGrpSpPr/>
            <p:nvPr/>
          </p:nvGrpSpPr>
          <p:grpSpPr>
            <a:xfrm>
              <a:off x="2303083" y="1465599"/>
              <a:ext cx="2093713" cy="1256228"/>
              <a:chOff x="0" y="0"/>
              <a:chExt cx="2093711" cy="1256227"/>
            </a:xfrm>
          </p:grpSpPr>
          <p:sp>
            <p:nvSpPr>
              <p:cNvPr id="497"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1911350">
                  <a:lnSpc>
                    <a:spcPct val="90000"/>
                  </a:lnSpc>
                  <a:spcBef>
                    <a:spcPts val="1000"/>
                  </a:spcBef>
                  <a:defRPr sz="2400">
                    <a:solidFill>
                      <a:srgbClr val="FFFFFF"/>
                    </a:solidFill>
                  </a:defRPr>
                </a:pPr>
              </a:p>
            </p:txBody>
          </p:sp>
          <p:sp>
            <p:nvSpPr>
              <p:cNvPr id="498" name="Isaiah"/>
              <p:cNvSpPr txBox="1"/>
              <p:nvPr/>
            </p:nvSpPr>
            <p:spPr>
              <a:xfrm>
                <a:off x="0" y="23879"/>
                <a:ext cx="2093712" cy="12084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63829" tIns="163829" rIns="163829" bIns="163829" numCol="1" anchor="ctr">
                <a:spAutoFit/>
              </a:bodyPr>
              <a:lstStyle>
                <a:lvl1pPr algn="ctr" defTabSz="1911350">
                  <a:lnSpc>
                    <a:spcPct val="90000"/>
                  </a:lnSpc>
                  <a:spcBef>
                    <a:spcPts val="1800"/>
                  </a:spcBef>
                  <a:defRPr sz="4300">
                    <a:solidFill>
                      <a:srgbClr val="FFFFFF"/>
                    </a:solidFill>
                  </a:defRPr>
                </a:lvl1pPr>
              </a:lstStyle>
              <a:p>
                <a:pPr/>
                <a:r>
                  <a:t>Isaiah</a:t>
                </a:r>
              </a:p>
            </p:txBody>
          </p:sp>
        </p:grpSp>
        <p:grpSp>
          <p:nvGrpSpPr>
            <p:cNvPr id="502" name="Group"/>
            <p:cNvGrpSpPr/>
            <p:nvPr/>
          </p:nvGrpSpPr>
          <p:grpSpPr>
            <a:xfrm>
              <a:off x="0" y="2931198"/>
              <a:ext cx="2093712" cy="1256228"/>
              <a:chOff x="0" y="0"/>
              <a:chExt cx="2093711" cy="1256227"/>
            </a:xfrm>
          </p:grpSpPr>
          <p:sp>
            <p:nvSpPr>
              <p:cNvPr id="500"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1911350">
                  <a:lnSpc>
                    <a:spcPct val="90000"/>
                  </a:lnSpc>
                  <a:spcBef>
                    <a:spcPts val="1000"/>
                  </a:spcBef>
                  <a:defRPr sz="2400">
                    <a:solidFill>
                      <a:srgbClr val="FFFFFF"/>
                    </a:solidFill>
                  </a:defRPr>
                </a:pPr>
              </a:p>
            </p:txBody>
          </p:sp>
          <p:sp>
            <p:nvSpPr>
              <p:cNvPr id="501" name="1844"/>
              <p:cNvSpPr txBox="1"/>
              <p:nvPr/>
            </p:nvSpPr>
            <p:spPr>
              <a:xfrm>
                <a:off x="0" y="23879"/>
                <a:ext cx="2093712" cy="12084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63829" tIns="163829" rIns="163829" bIns="163829" numCol="1" anchor="ctr">
                <a:spAutoFit/>
              </a:bodyPr>
              <a:lstStyle>
                <a:lvl1pPr algn="ctr" defTabSz="1911350">
                  <a:lnSpc>
                    <a:spcPct val="90000"/>
                  </a:lnSpc>
                  <a:spcBef>
                    <a:spcPts val="1800"/>
                  </a:spcBef>
                  <a:defRPr sz="4300">
                    <a:solidFill>
                      <a:srgbClr val="FFFFFF"/>
                    </a:solidFill>
                  </a:defRPr>
                </a:lvl1pPr>
              </a:lstStyle>
              <a:p>
                <a:pPr/>
                <a:r>
                  <a:t>1844</a:t>
                </a:r>
              </a:p>
            </p:txBody>
          </p:sp>
        </p:grpSp>
        <p:grpSp>
          <p:nvGrpSpPr>
            <p:cNvPr id="505" name="Group"/>
            <p:cNvGrpSpPr/>
            <p:nvPr/>
          </p:nvGrpSpPr>
          <p:grpSpPr>
            <a:xfrm>
              <a:off x="2303083" y="2931198"/>
              <a:ext cx="2093713" cy="1256228"/>
              <a:chOff x="0" y="0"/>
              <a:chExt cx="2093711" cy="1256227"/>
            </a:xfrm>
          </p:grpSpPr>
          <p:sp>
            <p:nvSpPr>
              <p:cNvPr id="503"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1911350">
                  <a:lnSpc>
                    <a:spcPct val="90000"/>
                  </a:lnSpc>
                  <a:spcBef>
                    <a:spcPts val="1000"/>
                  </a:spcBef>
                  <a:defRPr sz="2400">
                    <a:solidFill>
                      <a:srgbClr val="FFFFFF"/>
                    </a:solidFill>
                  </a:defRPr>
                </a:pPr>
              </a:p>
            </p:txBody>
          </p:sp>
          <p:sp>
            <p:nvSpPr>
              <p:cNvPr id="504" name="1798"/>
              <p:cNvSpPr txBox="1"/>
              <p:nvPr/>
            </p:nvSpPr>
            <p:spPr>
              <a:xfrm>
                <a:off x="0" y="23879"/>
                <a:ext cx="2093712" cy="12084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63829" tIns="163829" rIns="163829" bIns="163829" numCol="1" anchor="ctr">
                <a:spAutoFit/>
              </a:bodyPr>
              <a:lstStyle>
                <a:lvl1pPr algn="ctr" defTabSz="1911350">
                  <a:lnSpc>
                    <a:spcPct val="90000"/>
                  </a:lnSpc>
                  <a:spcBef>
                    <a:spcPts val="1800"/>
                  </a:spcBef>
                  <a:defRPr sz="4300">
                    <a:solidFill>
                      <a:srgbClr val="FFFFFF"/>
                    </a:solidFill>
                  </a:defRPr>
                </a:lvl1pPr>
              </a:lstStyle>
              <a:p>
                <a:pPr/>
                <a:r>
                  <a:t>1798</a:t>
                </a:r>
              </a:p>
            </p:txBody>
          </p:sp>
        </p:gr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8" name="Title 1"/>
          <p:cNvSpPr txBox="1"/>
          <p:nvPr>
            <p:ph type="title"/>
          </p:nvPr>
        </p:nvSpPr>
        <p:spPr>
          <a:xfrm>
            <a:off x="1065211" y="304800"/>
            <a:ext cx="10058404" cy="1219200"/>
          </a:xfrm>
          <a:prstGeom prst="rect">
            <a:avLst/>
          </a:prstGeom>
        </p:spPr>
        <p:txBody>
          <a:bodyPr/>
          <a:lstStyle/>
          <a:p>
            <a:pPr/>
            <a:r>
              <a:t>What Do You Remember?</a:t>
            </a:r>
          </a:p>
        </p:txBody>
      </p:sp>
      <p:sp>
        <p:nvSpPr>
          <p:cNvPr id="509" name="Content Placeholder 3"/>
          <p:cNvSpPr txBox="1"/>
          <p:nvPr>
            <p:ph type="body" sz="half" idx="1"/>
          </p:nvPr>
        </p:nvSpPr>
        <p:spPr>
          <a:xfrm>
            <a:off x="1065212" y="1825625"/>
            <a:ext cx="4954588" cy="4187953"/>
          </a:xfrm>
          <a:prstGeom prst="rect">
            <a:avLst/>
          </a:prstGeom>
        </p:spPr>
        <p:txBody>
          <a:bodyPr/>
          <a:lstStyle/>
          <a:p>
            <a:pPr marL="340522" indent="-340522" defTabSz="896111">
              <a:spcBef>
                <a:spcPts val="1700"/>
              </a:spcBef>
              <a:defRPr sz="2352"/>
            </a:pPr>
            <a:r>
              <a:t>What year did the second 2520 begin?</a:t>
            </a:r>
          </a:p>
          <a:p>
            <a:pPr marL="0" indent="0" defTabSz="896111">
              <a:spcBef>
                <a:spcPts val="1700"/>
              </a:spcBef>
              <a:buSzTx/>
              <a:buNone/>
              <a:defRPr sz="2352"/>
            </a:pPr>
          </a:p>
          <a:p>
            <a:pPr marL="340522" indent="-340522" defTabSz="896111">
              <a:spcBef>
                <a:spcPts val="1700"/>
              </a:spcBef>
              <a:defRPr sz="2352"/>
            </a:pPr>
            <a:r>
              <a:t>Who is the king that was taken captive?</a:t>
            </a:r>
          </a:p>
          <a:p>
            <a:pPr marL="0" indent="0" defTabSz="896111">
              <a:spcBef>
                <a:spcPts val="1700"/>
              </a:spcBef>
              <a:buSzTx/>
              <a:buNone/>
              <a:defRPr sz="2352"/>
            </a:pPr>
          </a:p>
          <a:p>
            <a:pPr marL="340522" indent="-340522" defTabSz="896111">
              <a:spcBef>
                <a:spcPts val="1700"/>
              </a:spcBef>
              <a:defRPr sz="2352"/>
            </a:pPr>
            <a:r>
              <a:t>When does the second 2520 end?</a:t>
            </a:r>
          </a:p>
        </p:txBody>
      </p:sp>
      <p:grpSp>
        <p:nvGrpSpPr>
          <p:cNvPr id="528" name="Content Placeholder 8"/>
          <p:cNvGrpSpPr/>
          <p:nvPr/>
        </p:nvGrpSpPr>
        <p:grpSpPr>
          <a:xfrm>
            <a:off x="6449507" y="1825824"/>
            <a:ext cx="4396797" cy="4187426"/>
            <a:chOff x="0" y="0"/>
            <a:chExt cx="4396795" cy="4187425"/>
          </a:xfrm>
        </p:grpSpPr>
        <p:grpSp>
          <p:nvGrpSpPr>
            <p:cNvPr id="512" name="Group"/>
            <p:cNvGrpSpPr/>
            <p:nvPr/>
          </p:nvGrpSpPr>
          <p:grpSpPr>
            <a:xfrm>
              <a:off x="0" y="0"/>
              <a:ext cx="2093712" cy="1256228"/>
              <a:chOff x="0" y="0"/>
              <a:chExt cx="2093711" cy="1256227"/>
            </a:xfrm>
          </p:grpSpPr>
          <p:sp>
            <p:nvSpPr>
              <p:cNvPr id="510"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1333500">
                  <a:lnSpc>
                    <a:spcPct val="90000"/>
                  </a:lnSpc>
                  <a:spcBef>
                    <a:spcPts val="1000"/>
                  </a:spcBef>
                  <a:defRPr sz="2400">
                    <a:solidFill>
                      <a:srgbClr val="FFFFFF"/>
                    </a:solidFill>
                  </a:defRPr>
                </a:pPr>
              </a:p>
            </p:txBody>
          </p:sp>
          <p:sp>
            <p:nvSpPr>
              <p:cNvPr id="511" name="- 723"/>
              <p:cNvSpPr txBox="1"/>
              <p:nvPr/>
            </p:nvSpPr>
            <p:spPr>
              <a:xfrm>
                <a:off x="0" y="211870"/>
                <a:ext cx="2093712" cy="8324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14300" tIns="114300" rIns="114300" bIns="114300" numCol="1" anchor="ctr">
                <a:spAutoFit/>
              </a:bodyPr>
              <a:lstStyle>
                <a:lvl1pPr algn="ctr" defTabSz="1333500">
                  <a:lnSpc>
                    <a:spcPct val="90000"/>
                  </a:lnSpc>
                  <a:spcBef>
                    <a:spcPts val="1200"/>
                  </a:spcBef>
                  <a:defRPr sz="3000">
                    <a:solidFill>
                      <a:srgbClr val="FFFFFF"/>
                    </a:solidFill>
                  </a:defRPr>
                </a:lvl1pPr>
              </a:lstStyle>
              <a:p>
                <a:pPr/>
                <a:r>
                  <a:t>- 723</a:t>
                </a:r>
              </a:p>
            </p:txBody>
          </p:sp>
        </p:grpSp>
        <p:grpSp>
          <p:nvGrpSpPr>
            <p:cNvPr id="515" name="Group"/>
            <p:cNvGrpSpPr/>
            <p:nvPr/>
          </p:nvGrpSpPr>
          <p:grpSpPr>
            <a:xfrm>
              <a:off x="2303083" y="0"/>
              <a:ext cx="2093713" cy="1256228"/>
              <a:chOff x="0" y="0"/>
              <a:chExt cx="2093711" cy="1256227"/>
            </a:xfrm>
          </p:grpSpPr>
          <p:sp>
            <p:nvSpPr>
              <p:cNvPr id="513"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1333500">
                  <a:lnSpc>
                    <a:spcPct val="90000"/>
                  </a:lnSpc>
                  <a:spcBef>
                    <a:spcPts val="1000"/>
                  </a:spcBef>
                  <a:defRPr sz="2400">
                    <a:solidFill>
                      <a:srgbClr val="FFFFFF"/>
                    </a:solidFill>
                  </a:defRPr>
                </a:pPr>
              </a:p>
            </p:txBody>
          </p:sp>
          <p:sp>
            <p:nvSpPr>
              <p:cNvPr id="514" name="- 677"/>
              <p:cNvSpPr txBox="1"/>
              <p:nvPr/>
            </p:nvSpPr>
            <p:spPr>
              <a:xfrm>
                <a:off x="0" y="211870"/>
                <a:ext cx="2093712" cy="8324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14300" tIns="114300" rIns="114300" bIns="114300" numCol="1" anchor="ctr">
                <a:spAutoFit/>
              </a:bodyPr>
              <a:lstStyle>
                <a:lvl1pPr algn="ctr" defTabSz="1333500">
                  <a:lnSpc>
                    <a:spcPct val="90000"/>
                  </a:lnSpc>
                  <a:spcBef>
                    <a:spcPts val="1200"/>
                  </a:spcBef>
                  <a:defRPr sz="3000">
                    <a:solidFill>
                      <a:srgbClr val="FFFFFF"/>
                    </a:solidFill>
                  </a:defRPr>
                </a:lvl1pPr>
              </a:lstStyle>
              <a:p>
                <a:pPr/>
                <a:r>
                  <a:t>- 677</a:t>
                </a:r>
              </a:p>
            </p:txBody>
          </p:sp>
        </p:grpSp>
        <p:grpSp>
          <p:nvGrpSpPr>
            <p:cNvPr id="518" name="Group"/>
            <p:cNvGrpSpPr/>
            <p:nvPr/>
          </p:nvGrpSpPr>
          <p:grpSpPr>
            <a:xfrm>
              <a:off x="0" y="1465599"/>
              <a:ext cx="2093712" cy="1256228"/>
              <a:chOff x="0" y="0"/>
              <a:chExt cx="2093711" cy="1256227"/>
            </a:xfrm>
          </p:grpSpPr>
          <p:sp>
            <p:nvSpPr>
              <p:cNvPr id="516"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1333500">
                  <a:lnSpc>
                    <a:spcPct val="90000"/>
                  </a:lnSpc>
                  <a:spcBef>
                    <a:spcPts val="1000"/>
                  </a:spcBef>
                  <a:defRPr sz="2400">
                    <a:solidFill>
                      <a:srgbClr val="FFFFFF"/>
                    </a:solidFill>
                  </a:defRPr>
                </a:pPr>
              </a:p>
            </p:txBody>
          </p:sp>
          <p:sp>
            <p:nvSpPr>
              <p:cNvPr id="517" name="Manasseh"/>
              <p:cNvSpPr txBox="1"/>
              <p:nvPr/>
            </p:nvSpPr>
            <p:spPr>
              <a:xfrm>
                <a:off x="0" y="211870"/>
                <a:ext cx="2093712" cy="8324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14300" tIns="114300" rIns="114300" bIns="114300" numCol="1" anchor="ctr">
                <a:spAutoFit/>
              </a:bodyPr>
              <a:lstStyle>
                <a:lvl1pPr algn="ctr" defTabSz="1333500">
                  <a:lnSpc>
                    <a:spcPct val="90000"/>
                  </a:lnSpc>
                  <a:spcBef>
                    <a:spcPts val="1200"/>
                  </a:spcBef>
                  <a:defRPr sz="3000">
                    <a:solidFill>
                      <a:srgbClr val="FFFFFF"/>
                    </a:solidFill>
                  </a:defRPr>
                </a:lvl1pPr>
              </a:lstStyle>
              <a:p>
                <a:pPr/>
                <a:r>
                  <a:t>Manasseh</a:t>
                </a:r>
              </a:p>
            </p:txBody>
          </p:sp>
        </p:grpSp>
        <p:grpSp>
          <p:nvGrpSpPr>
            <p:cNvPr id="521" name="Group"/>
            <p:cNvGrpSpPr/>
            <p:nvPr/>
          </p:nvGrpSpPr>
          <p:grpSpPr>
            <a:xfrm>
              <a:off x="2303083" y="1465599"/>
              <a:ext cx="2093713" cy="1256228"/>
              <a:chOff x="0" y="0"/>
              <a:chExt cx="2093711" cy="1256227"/>
            </a:xfrm>
          </p:grpSpPr>
          <p:sp>
            <p:nvSpPr>
              <p:cNvPr id="519"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1333500">
                  <a:lnSpc>
                    <a:spcPct val="90000"/>
                  </a:lnSpc>
                  <a:spcBef>
                    <a:spcPts val="1000"/>
                  </a:spcBef>
                  <a:defRPr sz="3000">
                    <a:solidFill>
                      <a:srgbClr val="FFFFFF"/>
                    </a:solidFill>
                  </a:defRPr>
                </a:pPr>
              </a:p>
            </p:txBody>
          </p:sp>
          <p:sp>
            <p:nvSpPr>
              <p:cNvPr id="520" name="Hoseah"/>
              <p:cNvSpPr txBox="1"/>
              <p:nvPr/>
            </p:nvSpPr>
            <p:spPr>
              <a:xfrm>
                <a:off x="0" y="211870"/>
                <a:ext cx="2093712" cy="8324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14300" tIns="114300" rIns="114300" bIns="114300" numCol="1" anchor="ctr">
                <a:spAutoFit/>
              </a:bodyPr>
              <a:lstStyle>
                <a:lvl1pPr algn="ctr" defTabSz="1333500">
                  <a:lnSpc>
                    <a:spcPct val="90000"/>
                  </a:lnSpc>
                  <a:spcBef>
                    <a:spcPts val="1200"/>
                  </a:spcBef>
                  <a:defRPr sz="3000">
                    <a:solidFill>
                      <a:srgbClr val="FFFFFF"/>
                    </a:solidFill>
                  </a:defRPr>
                </a:lvl1pPr>
              </a:lstStyle>
              <a:p>
                <a:pPr/>
                <a:r>
                  <a:t>Hoseah</a:t>
                </a:r>
              </a:p>
            </p:txBody>
          </p:sp>
        </p:grpSp>
        <p:grpSp>
          <p:nvGrpSpPr>
            <p:cNvPr id="524" name="Group"/>
            <p:cNvGrpSpPr/>
            <p:nvPr/>
          </p:nvGrpSpPr>
          <p:grpSpPr>
            <a:xfrm>
              <a:off x="0" y="2931198"/>
              <a:ext cx="2093712" cy="1256228"/>
              <a:chOff x="0" y="0"/>
              <a:chExt cx="2093711" cy="1256227"/>
            </a:xfrm>
          </p:grpSpPr>
          <p:sp>
            <p:nvSpPr>
              <p:cNvPr id="522"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1333500">
                  <a:lnSpc>
                    <a:spcPct val="90000"/>
                  </a:lnSpc>
                  <a:spcBef>
                    <a:spcPts val="1000"/>
                  </a:spcBef>
                  <a:defRPr sz="2400">
                    <a:solidFill>
                      <a:srgbClr val="FFFFFF"/>
                    </a:solidFill>
                  </a:defRPr>
                </a:pPr>
              </a:p>
            </p:txBody>
          </p:sp>
          <p:sp>
            <p:nvSpPr>
              <p:cNvPr id="523" name="1844"/>
              <p:cNvSpPr txBox="1"/>
              <p:nvPr/>
            </p:nvSpPr>
            <p:spPr>
              <a:xfrm>
                <a:off x="0" y="211870"/>
                <a:ext cx="2093712" cy="8324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14300" tIns="114300" rIns="114300" bIns="114300" numCol="1" anchor="ctr">
                <a:spAutoFit/>
              </a:bodyPr>
              <a:lstStyle>
                <a:lvl1pPr algn="ctr" defTabSz="1333500">
                  <a:lnSpc>
                    <a:spcPct val="90000"/>
                  </a:lnSpc>
                  <a:spcBef>
                    <a:spcPts val="1200"/>
                  </a:spcBef>
                  <a:defRPr sz="3000">
                    <a:solidFill>
                      <a:srgbClr val="FFFFFF"/>
                    </a:solidFill>
                  </a:defRPr>
                </a:lvl1pPr>
              </a:lstStyle>
              <a:p>
                <a:pPr/>
                <a:r>
                  <a:t>1844</a:t>
                </a:r>
              </a:p>
            </p:txBody>
          </p:sp>
        </p:grpSp>
        <p:grpSp>
          <p:nvGrpSpPr>
            <p:cNvPr id="527" name="Group"/>
            <p:cNvGrpSpPr/>
            <p:nvPr/>
          </p:nvGrpSpPr>
          <p:grpSpPr>
            <a:xfrm>
              <a:off x="2303083" y="2931198"/>
              <a:ext cx="2093713" cy="1256228"/>
              <a:chOff x="0" y="0"/>
              <a:chExt cx="2093711" cy="1256227"/>
            </a:xfrm>
          </p:grpSpPr>
          <p:sp>
            <p:nvSpPr>
              <p:cNvPr id="525"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1333500">
                  <a:lnSpc>
                    <a:spcPct val="90000"/>
                  </a:lnSpc>
                  <a:spcBef>
                    <a:spcPts val="1000"/>
                  </a:spcBef>
                  <a:defRPr sz="2400">
                    <a:solidFill>
                      <a:srgbClr val="FFFFFF"/>
                    </a:solidFill>
                  </a:defRPr>
                </a:pPr>
              </a:p>
            </p:txBody>
          </p:sp>
          <p:sp>
            <p:nvSpPr>
              <p:cNvPr id="526" name="1798"/>
              <p:cNvSpPr txBox="1"/>
              <p:nvPr/>
            </p:nvSpPr>
            <p:spPr>
              <a:xfrm>
                <a:off x="0" y="211870"/>
                <a:ext cx="2093712" cy="8324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14300" tIns="114300" rIns="114300" bIns="114300" numCol="1" anchor="ctr">
                <a:spAutoFit/>
              </a:bodyPr>
              <a:lstStyle>
                <a:lvl1pPr algn="ctr" defTabSz="1333500">
                  <a:lnSpc>
                    <a:spcPct val="90000"/>
                  </a:lnSpc>
                  <a:spcBef>
                    <a:spcPts val="1200"/>
                  </a:spcBef>
                  <a:defRPr sz="3000">
                    <a:solidFill>
                      <a:srgbClr val="FFFFFF"/>
                    </a:solidFill>
                  </a:defRPr>
                </a:lvl1pPr>
              </a:lstStyle>
              <a:p>
                <a:pPr/>
                <a:r>
                  <a:t>1798</a:t>
                </a:r>
              </a:p>
            </p:txBody>
          </p:sp>
        </p:gr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0" name="Title 1"/>
          <p:cNvSpPr txBox="1"/>
          <p:nvPr>
            <p:ph type="title"/>
          </p:nvPr>
        </p:nvSpPr>
        <p:spPr>
          <a:xfrm>
            <a:off x="1065211" y="304800"/>
            <a:ext cx="10058404" cy="1219200"/>
          </a:xfrm>
          <a:prstGeom prst="rect">
            <a:avLst/>
          </a:prstGeom>
        </p:spPr>
        <p:txBody>
          <a:bodyPr/>
          <a:lstStyle/>
          <a:p>
            <a:pPr/>
            <a:r>
              <a:t>What Do You Remember?</a:t>
            </a:r>
          </a:p>
        </p:txBody>
      </p:sp>
      <p:sp>
        <p:nvSpPr>
          <p:cNvPr id="531" name="Content Placeholder 3"/>
          <p:cNvSpPr txBox="1"/>
          <p:nvPr>
            <p:ph type="body" sz="half" idx="1"/>
          </p:nvPr>
        </p:nvSpPr>
        <p:spPr>
          <a:xfrm>
            <a:off x="1065212" y="1825625"/>
            <a:ext cx="4954588" cy="4187953"/>
          </a:xfrm>
          <a:prstGeom prst="rect">
            <a:avLst/>
          </a:prstGeom>
        </p:spPr>
        <p:txBody>
          <a:bodyPr/>
          <a:lstStyle/>
          <a:p>
            <a:pPr marL="291876" indent="-291876" defTabSz="768095">
              <a:spcBef>
                <a:spcPts val="1500"/>
              </a:spcBef>
              <a:defRPr sz="2016"/>
            </a:pPr>
            <a:r>
              <a:t>How many years are between – 723 and - 677?</a:t>
            </a:r>
          </a:p>
          <a:p>
            <a:pPr marL="0" indent="0" defTabSz="768095">
              <a:spcBef>
                <a:spcPts val="1500"/>
              </a:spcBef>
              <a:buSzTx/>
              <a:buNone/>
              <a:defRPr sz="2016"/>
            </a:pPr>
          </a:p>
          <a:p>
            <a:pPr marL="291876" indent="-291876" defTabSz="768095">
              <a:spcBef>
                <a:spcPts val="1500"/>
              </a:spcBef>
              <a:defRPr sz="2016"/>
            </a:pPr>
            <a:r>
              <a:t>How many years are there between 1798 and 1844?</a:t>
            </a:r>
          </a:p>
          <a:p>
            <a:pPr marL="0" indent="0" defTabSz="768095">
              <a:spcBef>
                <a:spcPts val="1500"/>
              </a:spcBef>
              <a:buSzTx/>
              <a:buNone/>
              <a:defRPr sz="2016"/>
            </a:pPr>
          </a:p>
          <a:p>
            <a:pPr marL="291876" indent="-291876" defTabSz="768095">
              <a:spcBef>
                <a:spcPts val="1500"/>
              </a:spcBef>
              <a:defRPr sz="2016"/>
            </a:pPr>
            <a:r>
              <a:t>How many years are there between 1844 and 1863?</a:t>
            </a:r>
          </a:p>
        </p:txBody>
      </p:sp>
      <p:grpSp>
        <p:nvGrpSpPr>
          <p:cNvPr id="550" name="Content Placeholder 8"/>
          <p:cNvGrpSpPr/>
          <p:nvPr/>
        </p:nvGrpSpPr>
        <p:grpSpPr>
          <a:xfrm>
            <a:off x="6449507" y="1825824"/>
            <a:ext cx="4396797" cy="4187426"/>
            <a:chOff x="0" y="0"/>
            <a:chExt cx="4396795" cy="4187425"/>
          </a:xfrm>
        </p:grpSpPr>
        <p:grpSp>
          <p:nvGrpSpPr>
            <p:cNvPr id="534" name="Group"/>
            <p:cNvGrpSpPr/>
            <p:nvPr/>
          </p:nvGrpSpPr>
          <p:grpSpPr>
            <a:xfrm>
              <a:off x="0" y="0"/>
              <a:ext cx="2093712" cy="1256228"/>
              <a:chOff x="0" y="0"/>
              <a:chExt cx="2093711" cy="1256227"/>
            </a:xfrm>
          </p:grpSpPr>
          <p:sp>
            <p:nvSpPr>
              <p:cNvPr id="532"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1955800">
                  <a:lnSpc>
                    <a:spcPct val="90000"/>
                  </a:lnSpc>
                  <a:spcBef>
                    <a:spcPts val="1000"/>
                  </a:spcBef>
                  <a:defRPr sz="2400">
                    <a:solidFill>
                      <a:srgbClr val="FFFFFF"/>
                    </a:solidFill>
                  </a:defRPr>
                </a:pPr>
              </a:p>
            </p:txBody>
          </p:sp>
          <p:sp>
            <p:nvSpPr>
              <p:cNvPr id="533" name="46"/>
              <p:cNvSpPr txBox="1"/>
              <p:nvPr/>
            </p:nvSpPr>
            <p:spPr>
              <a:xfrm>
                <a:off x="0" y="13814"/>
                <a:ext cx="2093712" cy="12285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67639" tIns="167639" rIns="167639" bIns="167639" numCol="1" anchor="ctr">
                <a:spAutoFit/>
              </a:bodyPr>
              <a:lstStyle>
                <a:lvl1pPr algn="ctr" defTabSz="1955800">
                  <a:lnSpc>
                    <a:spcPct val="90000"/>
                  </a:lnSpc>
                  <a:spcBef>
                    <a:spcPts val="1800"/>
                  </a:spcBef>
                  <a:defRPr sz="4400">
                    <a:solidFill>
                      <a:srgbClr val="FFFFFF"/>
                    </a:solidFill>
                  </a:defRPr>
                </a:lvl1pPr>
              </a:lstStyle>
              <a:p>
                <a:pPr/>
                <a:r>
                  <a:t>46</a:t>
                </a:r>
              </a:p>
            </p:txBody>
          </p:sp>
        </p:grpSp>
        <p:grpSp>
          <p:nvGrpSpPr>
            <p:cNvPr id="537" name="Group"/>
            <p:cNvGrpSpPr/>
            <p:nvPr/>
          </p:nvGrpSpPr>
          <p:grpSpPr>
            <a:xfrm>
              <a:off x="2303083" y="0"/>
              <a:ext cx="2093713" cy="1256228"/>
              <a:chOff x="0" y="0"/>
              <a:chExt cx="2093711" cy="1256227"/>
            </a:xfrm>
          </p:grpSpPr>
          <p:sp>
            <p:nvSpPr>
              <p:cNvPr id="535"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1955800">
                  <a:lnSpc>
                    <a:spcPct val="90000"/>
                  </a:lnSpc>
                  <a:spcBef>
                    <a:spcPts val="1000"/>
                  </a:spcBef>
                  <a:defRPr sz="2400">
                    <a:solidFill>
                      <a:srgbClr val="FFFFFF"/>
                    </a:solidFill>
                  </a:defRPr>
                </a:pPr>
              </a:p>
            </p:txBody>
          </p:sp>
          <p:sp>
            <p:nvSpPr>
              <p:cNvPr id="536" name="65"/>
              <p:cNvSpPr txBox="1"/>
              <p:nvPr/>
            </p:nvSpPr>
            <p:spPr>
              <a:xfrm>
                <a:off x="0" y="13814"/>
                <a:ext cx="2093712" cy="12285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67639" tIns="167639" rIns="167639" bIns="167639" numCol="1" anchor="ctr">
                <a:spAutoFit/>
              </a:bodyPr>
              <a:lstStyle>
                <a:lvl1pPr algn="ctr" defTabSz="1955800">
                  <a:lnSpc>
                    <a:spcPct val="90000"/>
                  </a:lnSpc>
                  <a:spcBef>
                    <a:spcPts val="1800"/>
                  </a:spcBef>
                  <a:defRPr sz="4400">
                    <a:solidFill>
                      <a:srgbClr val="FFFFFF"/>
                    </a:solidFill>
                  </a:defRPr>
                </a:lvl1pPr>
              </a:lstStyle>
              <a:p>
                <a:pPr/>
                <a:r>
                  <a:t>65</a:t>
                </a:r>
              </a:p>
            </p:txBody>
          </p:sp>
        </p:grpSp>
        <p:grpSp>
          <p:nvGrpSpPr>
            <p:cNvPr id="540" name="Group"/>
            <p:cNvGrpSpPr/>
            <p:nvPr/>
          </p:nvGrpSpPr>
          <p:grpSpPr>
            <a:xfrm>
              <a:off x="0" y="1465599"/>
              <a:ext cx="2093712" cy="1256228"/>
              <a:chOff x="0" y="0"/>
              <a:chExt cx="2093711" cy="1256227"/>
            </a:xfrm>
          </p:grpSpPr>
          <p:sp>
            <p:nvSpPr>
              <p:cNvPr id="538"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1955800">
                  <a:lnSpc>
                    <a:spcPct val="90000"/>
                  </a:lnSpc>
                  <a:spcBef>
                    <a:spcPts val="1000"/>
                  </a:spcBef>
                  <a:defRPr sz="2400">
                    <a:solidFill>
                      <a:srgbClr val="FFFFFF"/>
                    </a:solidFill>
                  </a:defRPr>
                </a:pPr>
              </a:p>
            </p:txBody>
          </p:sp>
          <p:sp>
            <p:nvSpPr>
              <p:cNvPr id="539" name="65"/>
              <p:cNvSpPr txBox="1"/>
              <p:nvPr/>
            </p:nvSpPr>
            <p:spPr>
              <a:xfrm>
                <a:off x="0" y="13814"/>
                <a:ext cx="2093712" cy="12285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67639" tIns="167639" rIns="167639" bIns="167639" numCol="1" anchor="ctr">
                <a:spAutoFit/>
              </a:bodyPr>
              <a:lstStyle>
                <a:lvl1pPr algn="ctr" defTabSz="1955800">
                  <a:lnSpc>
                    <a:spcPct val="90000"/>
                  </a:lnSpc>
                  <a:spcBef>
                    <a:spcPts val="1800"/>
                  </a:spcBef>
                  <a:defRPr sz="4400">
                    <a:solidFill>
                      <a:srgbClr val="FFFFFF"/>
                    </a:solidFill>
                  </a:defRPr>
                </a:lvl1pPr>
              </a:lstStyle>
              <a:p>
                <a:pPr/>
                <a:r>
                  <a:t>65</a:t>
                </a:r>
              </a:p>
            </p:txBody>
          </p:sp>
        </p:grpSp>
        <p:grpSp>
          <p:nvGrpSpPr>
            <p:cNvPr id="543" name="Group"/>
            <p:cNvGrpSpPr/>
            <p:nvPr/>
          </p:nvGrpSpPr>
          <p:grpSpPr>
            <a:xfrm>
              <a:off x="2303083" y="1465599"/>
              <a:ext cx="2093713" cy="1256228"/>
              <a:chOff x="0" y="0"/>
              <a:chExt cx="2093711" cy="1256227"/>
            </a:xfrm>
          </p:grpSpPr>
          <p:sp>
            <p:nvSpPr>
              <p:cNvPr id="541"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1955800">
                  <a:lnSpc>
                    <a:spcPct val="90000"/>
                  </a:lnSpc>
                  <a:spcBef>
                    <a:spcPts val="1000"/>
                  </a:spcBef>
                  <a:defRPr sz="2400">
                    <a:solidFill>
                      <a:srgbClr val="FFFFFF"/>
                    </a:solidFill>
                  </a:defRPr>
                </a:pPr>
              </a:p>
            </p:txBody>
          </p:sp>
          <p:sp>
            <p:nvSpPr>
              <p:cNvPr id="542" name="46"/>
              <p:cNvSpPr txBox="1"/>
              <p:nvPr/>
            </p:nvSpPr>
            <p:spPr>
              <a:xfrm>
                <a:off x="0" y="13814"/>
                <a:ext cx="2093712" cy="12285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67639" tIns="167639" rIns="167639" bIns="167639" numCol="1" anchor="ctr">
                <a:spAutoFit/>
              </a:bodyPr>
              <a:lstStyle>
                <a:lvl1pPr algn="ctr" defTabSz="1955800">
                  <a:lnSpc>
                    <a:spcPct val="90000"/>
                  </a:lnSpc>
                  <a:spcBef>
                    <a:spcPts val="1800"/>
                  </a:spcBef>
                  <a:defRPr sz="4400">
                    <a:solidFill>
                      <a:srgbClr val="FFFFFF"/>
                    </a:solidFill>
                  </a:defRPr>
                </a:lvl1pPr>
              </a:lstStyle>
              <a:p>
                <a:pPr/>
                <a:r>
                  <a:t>46</a:t>
                </a:r>
              </a:p>
            </p:txBody>
          </p:sp>
        </p:grpSp>
        <p:grpSp>
          <p:nvGrpSpPr>
            <p:cNvPr id="546" name="Group"/>
            <p:cNvGrpSpPr/>
            <p:nvPr/>
          </p:nvGrpSpPr>
          <p:grpSpPr>
            <a:xfrm>
              <a:off x="0" y="2931198"/>
              <a:ext cx="2093712" cy="1256228"/>
              <a:chOff x="0" y="0"/>
              <a:chExt cx="2093711" cy="1256227"/>
            </a:xfrm>
          </p:grpSpPr>
          <p:sp>
            <p:nvSpPr>
              <p:cNvPr id="544"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1955800">
                  <a:lnSpc>
                    <a:spcPct val="90000"/>
                  </a:lnSpc>
                  <a:spcBef>
                    <a:spcPts val="1000"/>
                  </a:spcBef>
                  <a:defRPr sz="2400">
                    <a:solidFill>
                      <a:srgbClr val="FFFFFF"/>
                    </a:solidFill>
                  </a:defRPr>
                </a:pPr>
              </a:p>
            </p:txBody>
          </p:sp>
          <p:sp>
            <p:nvSpPr>
              <p:cNvPr id="545" name="65"/>
              <p:cNvSpPr txBox="1"/>
              <p:nvPr/>
            </p:nvSpPr>
            <p:spPr>
              <a:xfrm>
                <a:off x="0" y="13814"/>
                <a:ext cx="2093712" cy="12285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67639" tIns="167639" rIns="167639" bIns="167639" numCol="1" anchor="ctr">
                <a:spAutoFit/>
              </a:bodyPr>
              <a:lstStyle>
                <a:lvl1pPr algn="ctr" defTabSz="1955800">
                  <a:lnSpc>
                    <a:spcPct val="90000"/>
                  </a:lnSpc>
                  <a:spcBef>
                    <a:spcPts val="1800"/>
                  </a:spcBef>
                  <a:defRPr sz="4400">
                    <a:solidFill>
                      <a:srgbClr val="FFFFFF"/>
                    </a:solidFill>
                  </a:defRPr>
                </a:lvl1pPr>
              </a:lstStyle>
              <a:p>
                <a:pPr/>
                <a:r>
                  <a:t>65</a:t>
                </a:r>
              </a:p>
            </p:txBody>
          </p:sp>
        </p:grpSp>
        <p:grpSp>
          <p:nvGrpSpPr>
            <p:cNvPr id="549" name="Group"/>
            <p:cNvGrpSpPr/>
            <p:nvPr/>
          </p:nvGrpSpPr>
          <p:grpSpPr>
            <a:xfrm>
              <a:off x="2303083" y="2931198"/>
              <a:ext cx="2093713" cy="1256228"/>
              <a:chOff x="0" y="0"/>
              <a:chExt cx="2093711" cy="1256227"/>
            </a:xfrm>
          </p:grpSpPr>
          <p:sp>
            <p:nvSpPr>
              <p:cNvPr id="547"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1955800">
                  <a:lnSpc>
                    <a:spcPct val="90000"/>
                  </a:lnSpc>
                  <a:spcBef>
                    <a:spcPts val="1000"/>
                  </a:spcBef>
                  <a:defRPr sz="2400">
                    <a:solidFill>
                      <a:srgbClr val="FFFFFF"/>
                    </a:solidFill>
                  </a:defRPr>
                </a:pPr>
              </a:p>
            </p:txBody>
          </p:sp>
          <p:sp>
            <p:nvSpPr>
              <p:cNvPr id="548" name="19"/>
              <p:cNvSpPr txBox="1"/>
              <p:nvPr/>
            </p:nvSpPr>
            <p:spPr>
              <a:xfrm>
                <a:off x="0" y="13814"/>
                <a:ext cx="2093712" cy="12285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67639" tIns="167639" rIns="167639" bIns="167639" numCol="1" anchor="ctr">
                <a:spAutoFit/>
              </a:bodyPr>
              <a:lstStyle>
                <a:lvl1pPr algn="ctr" defTabSz="1955800">
                  <a:lnSpc>
                    <a:spcPct val="90000"/>
                  </a:lnSpc>
                  <a:spcBef>
                    <a:spcPts val="1800"/>
                  </a:spcBef>
                  <a:defRPr sz="4400">
                    <a:solidFill>
                      <a:srgbClr val="FFFFFF"/>
                    </a:solidFill>
                  </a:defRPr>
                </a:lvl1pPr>
              </a:lstStyle>
              <a:p>
                <a:pPr/>
                <a:r>
                  <a:t>19</a:t>
                </a:r>
              </a:p>
            </p:txBody>
          </p:sp>
        </p:gr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2" name="Title 1"/>
          <p:cNvSpPr txBox="1"/>
          <p:nvPr>
            <p:ph type="title"/>
          </p:nvPr>
        </p:nvSpPr>
        <p:spPr>
          <a:xfrm>
            <a:off x="1065211" y="304800"/>
            <a:ext cx="10058404" cy="1219200"/>
          </a:xfrm>
          <a:prstGeom prst="rect">
            <a:avLst/>
          </a:prstGeom>
        </p:spPr>
        <p:txBody>
          <a:bodyPr/>
          <a:lstStyle/>
          <a:p>
            <a:pPr/>
            <a:r>
              <a:t>What Do You Remember?</a:t>
            </a:r>
          </a:p>
        </p:txBody>
      </p:sp>
      <p:sp>
        <p:nvSpPr>
          <p:cNvPr id="553" name="Content Placeholder 3"/>
          <p:cNvSpPr txBox="1"/>
          <p:nvPr>
            <p:ph type="body" sz="half" idx="1"/>
          </p:nvPr>
        </p:nvSpPr>
        <p:spPr>
          <a:xfrm>
            <a:off x="1065212" y="1825625"/>
            <a:ext cx="4954588" cy="4187953"/>
          </a:xfrm>
          <a:prstGeom prst="rect">
            <a:avLst/>
          </a:prstGeom>
        </p:spPr>
        <p:txBody>
          <a:bodyPr/>
          <a:lstStyle/>
          <a:p>
            <a:pPr>
              <a:defRPr sz="2200"/>
            </a:pPr>
            <a:r>
              <a:t>What year was Jesus supposed to come back?</a:t>
            </a:r>
          </a:p>
          <a:p>
            <a:pPr marL="0" indent="0">
              <a:buSzTx/>
              <a:buNone/>
              <a:defRPr sz="2200"/>
            </a:pPr>
          </a:p>
          <a:p>
            <a:pPr>
              <a:defRPr sz="2200"/>
            </a:pPr>
            <a:r>
              <a:t>According to the agricultural model, what does the period 1850-1863 represent?</a:t>
            </a:r>
          </a:p>
          <a:p>
            <a:pPr marL="0" indent="0">
              <a:buSzTx/>
              <a:buNone/>
              <a:defRPr sz="2200"/>
            </a:pPr>
          </a:p>
          <a:p>
            <a:pPr>
              <a:defRPr sz="2200"/>
            </a:pPr>
            <a:r>
              <a:t>Why didn’t Jesus come back in 1863?</a:t>
            </a:r>
          </a:p>
        </p:txBody>
      </p:sp>
      <p:grpSp>
        <p:nvGrpSpPr>
          <p:cNvPr id="572" name="Content Placeholder 8"/>
          <p:cNvGrpSpPr/>
          <p:nvPr/>
        </p:nvGrpSpPr>
        <p:grpSpPr>
          <a:xfrm>
            <a:off x="6449507" y="1825824"/>
            <a:ext cx="4396797" cy="4187426"/>
            <a:chOff x="0" y="0"/>
            <a:chExt cx="4396795" cy="4187425"/>
          </a:xfrm>
        </p:grpSpPr>
        <p:grpSp>
          <p:nvGrpSpPr>
            <p:cNvPr id="556" name="Group"/>
            <p:cNvGrpSpPr/>
            <p:nvPr/>
          </p:nvGrpSpPr>
          <p:grpSpPr>
            <a:xfrm>
              <a:off x="0" y="0"/>
              <a:ext cx="2093712" cy="1256228"/>
              <a:chOff x="0" y="0"/>
              <a:chExt cx="2093711" cy="1256227"/>
            </a:xfrm>
          </p:grpSpPr>
          <p:sp>
            <p:nvSpPr>
              <p:cNvPr id="554"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622300">
                  <a:lnSpc>
                    <a:spcPct val="90000"/>
                  </a:lnSpc>
                  <a:spcBef>
                    <a:spcPts val="1000"/>
                  </a:spcBef>
                  <a:defRPr sz="2400">
                    <a:solidFill>
                      <a:srgbClr val="FFFFFF"/>
                    </a:solidFill>
                  </a:defRPr>
                </a:pPr>
              </a:p>
            </p:txBody>
          </p:sp>
          <p:sp>
            <p:nvSpPr>
              <p:cNvPr id="555" name="1863"/>
              <p:cNvSpPr txBox="1"/>
              <p:nvPr/>
            </p:nvSpPr>
            <p:spPr>
              <a:xfrm>
                <a:off x="0" y="436406"/>
                <a:ext cx="2093712" cy="3834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339" tIns="53339" rIns="53339" bIns="53339" numCol="1" anchor="ctr">
                <a:spAutoFit/>
              </a:bodyPr>
              <a:lstStyle>
                <a:lvl1pPr algn="ctr" defTabSz="622300">
                  <a:lnSpc>
                    <a:spcPct val="90000"/>
                  </a:lnSpc>
                  <a:spcBef>
                    <a:spcPts val="500"/>
                  </a:spcBef>
                  <a:defRPr sz="1400">
                    <a:solidFill>
                      <a:srgbClr val="FFFFFF"/>
                    </a:solidFill>
                  </a:defRPr>
                </a:lvl1pPr>
              </a:lstStyle>
              <a:p>
                <a:pPr/>
                <a:r>
                  <a:t>1863</a:t>
                </a:r>
              </a:p>
            </p:txBody>
          </p:sp>
        </p:grpSp>
        <p:grpSp>
          <p:nvGrpSpPr>
            <p:cNvPr id="559" name="Group"/>
            <p:cNvGrpSpPr/>
            <p:nvPr/>
          </p:nvGrpSpPr>
          <p:grpSpPr>
            <a:xfrm>
              <a:off x="2303083" y="0"/>
              <a:ext cx="2093713" cy="1256228"/>
              <a:chOff x="0" y="0"/>
              <a:chExt cx="2093711" cy="1256227"/>
            </a:xfrm>
          </p:grpSpPr>
          <p:sp>
            <p:nvSpPr>
              <p:cNvPr id="557"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622300">
                  <a:lnSpc>
                    <a:spcPct val="90000"/>
                  </a:lnSpc>
                  <a:spcBef>
                    <a:spcPts val="1000"/>
                  </a:spcBef>
                  <a:defRPr sz="2400">
                    <a:solidFill>
                      <a:srgbClr val="FFFFFF"/>
                    </a:solidFill>
                  </a:defRPr>
                </a:pPr>
              </a:p>
            </p:txBody>
          </p:sp>
          <p:sp>
            <p:nvSpPr>
              <p:cNvPr id="558" name="1844"/>
              <p:cNvSpPr txBox="1"/>
              <p:nvPr/>
            </p:nvSpPr>
            <p:spPr>
              <a:xfrm>
                <a:off x="0" y="436406"/>
                <a:ext cx="2093712" cy="3834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339" tIns="53339" rIns="53339" bIns="53339" numCol="1" anchor="ctr">
                <a:spAutoFit/>
              </a:bodyPr>
              <a:lstStyle>
                <a:lvl1pPr algn="ctr" defTabSz="622300">
                  <a:lnSpc>
                    <a:spcPct val="90000"/>
                  </a:lnSpc>
                  <a:spcBef>
                    <a:spcPts val="500"/>
                  </a:spcBef>
                  <a:defRPr sz="1400">
                    <a:solidFill>
                      <a:srgbClr val="FFFFFF"/>
                    </a:solidFill>
                  </a:defRPr>
                </a:lvl1pPr>
              </a:lstStyle>
              <a:p>
                <a:pPr/>
                <a:r>
                  <a:t>1844</a:t>
                </a:r>
              </a:p>
            </p:txBody>
          </p:sp>
        </p:grpSp>
        <p:grpSp>
          <p:nvGrpSpPr>
            <p:cNvPr id="562" name="Group"/>
            <p:cNvGrpSpPr/>
            <p:nvPr/>
          </p:nvGrpSpPr>
          <p:grpSpPr>
            <a:xfrm>
              <a:off x="0" y="1465599"/>
              <a:ext cx="2093712" cy="1256228"/>
              <a:chOff x="0" y="0"/>
              <a:chExt cx="2093711" cy="1256227"/>
            </a:xfrm>
          </p:grpSpPr>
          <p:sp>
            <p:nvSpPr>
              <p:cNvPr id="560"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622300">
                  <a:lnSpc>
                    <a:spcPct val="90000"/>
                  </a:lnSpc>
                  <a:spcBef>
                    <a:spcPts val="1000"/>
                  </a:spcBef>
                  <a:defRPr sz="2400">
                    <a:solidFill>
                      <a:srgbClr val="FFFFFF"/>
                    </a:solidFill>
                  </a:defRPr>
                </a:pPr>
              </a:p>
            </p:txBody>
          </p:sp>
          <p:sp>
            <p:nvSpPr>
              <p:cNvPr id="561" name="Harvest"/>
              <p:cNvSpPr txBox="1"/>
              <p:nvPr/>
            </p:nvSpPr>
            <p:spPr>
              <a:xfrm>
                <a:off x="0" y="436406"/>
                <a:ext cx="2093712" cy="3834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339" tIns="53339" rIns="53339" bIns="53339" numCol="1" anchor="ctr">
                <a:spAutoFit/>
              </a:bodyPr>
              <a:lstStyle>
                <a:lvl1pPr algn="ctr" defTabSz="622300">
                  <a:lnSpc>
                    <a:spcPct val="90000"/>
                  </a:lnSpc>
                  <a:spcBef>
                    <a:spcPts val="500"/>
                  </a:spcBef>
                  <a:defRPr sz="1400">
                    <a:solidFill>
                      <a:srgbClr val="FFFFFF"/>
                    </a:solidFill>
                  </a:defRPr>
                </a:lvl1pPr>
              </a:lstStyle>
              <a:p>
                <a:pPr/>
                <a:r>
                  <a:t>Harvest</a:t>
                </a:r>
              </a:p>
            </p:txBody>
          </p:sp>
        </p:grpSp>
        <p:grpSp>
          <p:nvGrpSpPr>
            <p:cNvPr id="565" name="Group"/>
            <p:cNvGrpSpPr/>
            <p:nvPr/>
          </p:nvGrpSpPr>
          <p:grpSpPr>
            <a:xfrm>
              <a:off x="2303083" y="1465599"/>
              <a:ext cx="2093713" cy="1256228"/>
              <a:chOff x="0" y="0"/>
              <a:chExt cx="2093711" cy="1256227"/>
            </a:xfrm>
          </p:grpSpPr>
          <p:sp>
            <p:nvSpPr>
              <p:cNvPr id="563"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622300">
                  <a:lnSpc>
                    <a:spcPct val="90000"/>
                  </a:lnSpc>
                  <a:spcBef>
                    <a:spcPts val="1000"/>
                  </a:spcBef>
                  <a:defRPr sz="2400">
                    <a:solidFill>
                      <a:srgbClr val="FFFFFF"/>
                    </a:solidFill>
                  </a:defRPr>
                </a:pPr>
              </a:p>
            </p:txBody>
          </p:sp>
          <p:sp>
            <p:nvSpPr>
              <p:cNvPr id="564" name="Early Rain"/>
              <p:cNvSpPr txBox="1"/>
              <p:nvPr/>
            </p:nvSpPr>
            <p:spPr>
              <a:xfrm>
                <a:off x="0" y="436406"/>
                <a:ext cx="2093712" cy="3834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339" tIns="53339" rIns="53339" bIns="53339" numCol="1" anchor="ctr">
                <a:spAutoFit/>
              </a:bodyPr>
              <a:lstStyle>
                <a:lvl1pPr algn="ctr" defTabSz="622300">
                  <a:lnSpc>
                    <a:spcPct val="90000"/>
                  </a:lnSpc>
                  <a:spcBef>
                    <a:spcPts val="500"/>
                  </a:spcBef>
                  <a:defRPr sz="1400">
                    <a:solidFill>
                      <a:srgbClr val="FFFFFF"/>
                    </a:solidFill>
                  </a:defRPr>
                </a:lvl1pPr>
              </a:lstStyle>
              <a:p>
                <a:pPr/>
                <a:r>
                  <a:t>Early Rain</a:t>
                </a:r>
              </a:p>
            </p:txBody>
          </p:sp>
        </p:grpSp>
        <p:grpSp>
          <p:nvGrpSpPr>
            <p:cNvPr id="568" name="Group"/>
            <p:cNvGrpSpPr/>
            <p:nvPr/>
          </p:nvGrpSpPr>
          <p:grpSpPr>
            <a:xfrm>
              <a:off x="0" y="2931198"/>
              <a:ext cx="2093712" cy="1256228"/>
              <a:chOff x="0" y="0"/>
              <a:chExt cx="2093711" cy="1256227"/>
            </a:xfrm>
          </p:grpSpPr>
          <p:sp>
            <p:nvSpPr>
              <p:cNvPr id="566"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622300">
                  <a:lnSpc>
                    <a:spcPct val="90000"/>
                  </a:lnSpc>
                  <a:spcBef>
                    <a:spcPts val="1000"/>
                  </a:spcBef>
                  <a:defRPr sz="2400">
                    <a:solidFill>
                      <a:srgbClr val="FFFFFF"/>
                    </a:solidFill>
                  </a:defRPr>
                </a:pPr>
              </a:p>
            </p:txBody>
          </p:sp>
          <p:sp>
            <p:nvSpPr>
              <p:cNvPr id="567" name="He didn’t feel like it"/>
              <p:cNvSpPr txBox="1"/>
              <p:nvPr/>
            </p:nvSpPr>
            <p:spPr>
              <a:xfrm>
                <a:off x="0" y="436406"/>
                <a:ext cx="2093712" cy="3834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339" tIns="53339" rIns="53339" bIns="53339" numCol="1" anchor="ctr">
                <a:spAutoFit/>
              </a:bodyPr>
              <a:lstStyle>
                <a:lvl1pPr algn="ctr" defTabSz="622300">
                  <a:lnSpc>
                    <a:spcPct val="90000"/>
                  </a:lnSpc>
                  <a:spcBef>
                    <a:spcPts val="500"/>
                  </a:spcBef>
                  <a:defRPr sz="1400">
                    <a:solidFill>
                      <a:srgbClr val="FFFFFF"/>
                    </a:solidFill>
                  </a:defRPr>
                </a:lvl1pPr>
              </a:lstStyle>
              <a:p>
                <a:pPr/>
                <a:r>
                  <a:t>He didn’t feel like it</a:t>
                </a:r>
              </a:p>
            </p:txBody>
          </p:sp>
        </p:grpSp>
        <p:grpSp>
          <p:nvGrpSpPr>
            <p:cNvPr id="571" name="Group"/>
            <p:cNvGrpSpPr/>
            <p:nvPr/>
          </p:nvGrpSpPr>
          <p:grpSpPr>
            <a:xfrm>
              <a:off x="2303083" y="2931198"/>
              <a:ext cx="2093713" cy="1256228"/>
              <a:chOff x="0" y="0"/>
              <a:chExt cx="2093711" cy="1256227"/>
            </a:xfrm>
          </p:grpSpPr>
          <p:sp>
            <p:nvSpPr>
              <p:cNvPr id="569"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622300">
                  <a:lnSpc>
                    <a:spcPct val="90000"/>
                  </a:lnSpc>
                  <a:spcBef>
                    <a:spcPts val="1000"/>
                  </a:spcBef>
                  <a:defRPr sz="2400">
                    <a:solidFill>
                      <a:srgbClr val="FFFFFF"/>
                    </a:solidFill>
                  </a:defRPr>
                </a:pPr>
              </a:p>
            </p:txBody>
          </p:sp>
          <p:sp>
            <p:nvSpPr>
              <p:cNvPr id="570" name="The people fell into a Laodicean condition and rejected the 2520"/>
              <p:cNvSpPr txBox="1"/>
              <p:nvPr/>
            </p:nvSpPr>
            <p:spPr>
              <a:xfrm>
                <a:off x="0" y="184680"/>
                <a:ext cx="2093712" cy="8868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3339" tIns="53339" rIns="53339" bIns="53339" numCol="1" anchor="ctr">
                <a:spAutoFit/>
              </a:bodyPr>
              <a:lstStyle>
                <a:lvl1pPr algn="ctr" defTabSz="622300">
                  <a:lnSpc>
                    <a:spcPct val="90000"/>
                  </a:lnSpc>
                  <a:spcBef>
                    <a:spcPts val="500"/>
                  </a:spcBef>
                  <a:defRPr sz="1400">
                    <a:solidFill>
                      <a:srgbClr val="FFFFFF"/>
                    </a:solidFill>
                  </a:defRPr>
                </a:lvl1pPr>
              </a:lstStyle>
              <a:p>
                <a:pPr/>
                <a:r>
                  <a:t>The people fell into a Laodicean condition and rejected the 2520</a:t>
                </a:r>
              </a:p>
            </p:txBody>
          </p:sp>
        </p:gr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4" name="Footer Placeholder 3"/>
          <p:cNvSpPr txBox="1"/>
          <p:nvPr/>
        </p:nvSpPr>
        <p:spPr>
          <a:xfrm>
            <a:off x="403922" y="6078912"/>
            <a:ext cx="5852161" cy="3179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100"/>
            </a:lvl1pPr>
          </a:lstStyle>
          <a:p>
            <a:pPr/>
            <a:r>
              <a:t>Find more examples in the Bible , increase difficulties according to the age. </a:t>
            </a:r>
          </a:p>
        </p:txBody>
      </p:sp>
      <p:sp>
        <p:nvSpPr>
          <p:cNvPr id="575" name="Title 1"/>
          <p:cNvSpPr txBox="1"/>
          <p:nvPr>
            <p:ph type="title"/>
          </p:nvPr>
        </p:nvSpPr>
        <p:spPr>
          <a:xfrm>
            <a:off x="1065211" y="257666"/>
            <a:ext cx="10058404" cy="1219201"/>
          </a:xfrm>
          <a:prstGeom prst="rect">
            <a:avLst/>
          </a:prstGeom>
        </p:spPr>
        <p:txBody>
          <a:bodyPr/>
          <a:lstStyle>
            <a:lvl1pPr defTabSz="749808">
              <a:defRPr sz="2952"/>
            </a:lvl1pPr>
          </a:lstStyle>
          <a:p>
            <a:pPr/>
            <a:r>
              <a:t>Can You Structure The Chiasm Of These Sentences? Do It On A Paper Or on A Board</a:t>
            </a:r>
          </a:p>
        </p:txBody>
      </p:sp>
      <p:sp>
        <p:nvSpPr>
          <p:cNvPr id="576" name="Content Placeholder 2"/>
          <p:cNvSpPr txBox="1"/>
          <p:nvPr>
            <p:ph type="body" sz="half" idx="1"/>
          </p:nvPr>
        </p:nvSpPr>
        <p:spPr>
          <a:xfrm>
            <a:off x="1065212" y="1825625"/>
            <a:ext cx="4954588" cy="4187953"/>
          </a:xfrm>
          <a:prstGeom prst="rect">
            <a:avLst/>
          </a:prstGeom>
        </p:spPr>
        <p:txBody>
          <a:bodyPr/>
          <a:lstStyle/>
          <a:p>
            <a:pPr>
              <a:defRPr sz="2200"/>
            </a:pPr>
            <a:r>
              <a:t>The Sabbath is made for man, not man for the Sabbath</a:t>
            </a:r>
          </a:p>
          <a:p>
            <a:pPr>
              <a:defRPr sz="2200"/>
            </a:pPr>
            <a:r>
              <a:t>And whosoever shall exalt himself shall be abased; and he that shall humble himself shall be exalted. (Matthew 23:12)</a:t>
            </a:r>
          </a:p>
          <a:p>
            <a:pPr>
              <a:defRPr sz="2200"/>
            </a:pPr>
            <a:r>
              <a:t>The first shall be last, and the last first.</a:t>
            </a:r>
          </a:p>
          <a:p>
            <a:pPr>
              <a:defRPr sz="2200"/>
            </a:pPr>
            <a:r>
              <a:t>The last shall be first, and the first last.</a:t>
            </a:r>
          </a:p>
        </p:txBody>
      </p:sp>
      <p:graphicFrame>
        <p:nvGraphicFramePr>
          <p:cNvPr id="577" name="Table 8"/>
          <p:cNvGraphicFramePr/>
          <p:nvPr/>
        </p:nvGraphicFramePr>
        <p:xfrm>
          <a:off x="6169025" y="1476865"/>
          <a:ext cx="4954590" cy="4577512"/>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236323"/>
                <a:gridCol w="1239422"/>
                <a:gridCol w="1239422"/>
                <a:gridCol w="1239422"/>
              </a:tblGrid>
              <a:tr h="512190">
                <a:tc>
                  <a:txBody>
                    <a:bodyPr/>
                    <a:lstStyle/>
                    <a:p>
                      <a:pPr algn="ctr">
                        <a:defRPr b="0" sz="1800">
                          <a:solidFill>
                            <a:srgbClr val="000000"/>
                          </a:solidFill>
                        </a:defRPr>
                      </a:pPr>
                      <a:r>
                        <a:rPr b="1">
                          <a:solidFill>
                            <a:srgbClr val="FF0000"/>
                          </a:solidFill>
                        </a:rPr>
                        <a:t> A</a:t>
                      </a:r>
                    </a:p>
                  </a:txBody>
                  <a:tcPr marL="45720" marR="45720" marT="45720" marB="45720" anchor="t" anchorCtr="0" horzOverflow="overflow"/>
                </a:tc>
                <a:tc>
                  <a:txBody>
                    <a:bodyPr/>
                    <a:lstStyle/>
                    <a:p>
                      <a:pPr algn="ctr">
                        <a:defRPr b="0" sz="1800">
                          <a:solidFill>
                            <a:srgbClr val="000000"/>
                          </a:solidFill>
                        </a:defRPr>
                      </a:pPr>
                      <a:r>
                        <a:rPr b="1">
                          <a:solidFill>
                            <a:srgbClr val="00B050"/>
                          </a:solidFill>
                        </a:rPr>
                        <a:t>B</a:t>
                      </a:r>
                    </a:p>
                  </a:txBody>
                  <a:tcPr marL="45720" marR="45720" marT="45720" marB="45720" anchor="t" anchorCtr="0" horzOverflow="overflow"/>
                </a:tc>
                <a:tc>
                  <a:txBody>
                    <a:bodyPr/>
                    <a:lstStyle/>
                    <a:p>
                      <a:pPr algn="ctr">
                        <a:defRPr b="0" sz="1800">
                          <a:solidFill>
                            <a:srgbClr val="000000"/>
                          </a:solidFill>
                        </a:defRPr>
                      </a:pPr>
                      <a:r>
                        <a:rPr b="1">
                          <a:solidFill>
                            <a:srgbClr val="00B050"/>
                          </a:solidFill>
                        </a:rPr>
                        <a:t>B</a:t>
                      </a:r>
                    </a:p>
                  </a:txBody>
                  <a:tcPr marL="45720" marR="45720" marT="45720" marB="45720" anchor="t" anchorCtr="0" horzOverflow="overflow"/>
                </a:tc>
                <a:tc>
                  <a:txBody>
                    <a:bodyPr/>
                    <a:lstStyle/>
                    <a:p>
                      <a:pPr algn="ctr">
                        <a:defRPr b="0" sz="1800">
                          <a:solidFill>
                            <a:srgbClr val="000000"/>
                          </a:solidFill>
                        </a:defRPr>
                      </a:pPr>
                      <a:r>
                        <a:rPr b="1">
                          <a:solidFill>
                            <a:srgbClr val="FF0000"/>
                          </a:solidFill>
                        </a:rPr>
                        <a:t>A</a:t>
                      </a:r>
                    </a:p>
                  </a:txBody>
                  <a:tcPr marL="45720" marR="45720" marT="45720" marB="45720" anchor="t" anchorCtr="0" horzOverflow="overflow"/>
                </a:tc>
              </a:tr>
              <a:tr h="907342">
                <a:tc>
                  <a:txBody>
                    <a:bodyPr/>
                    <a:lstStyle/>
                    <a:p>
                      <a:pPr>
                        <a:defRPr sz="1800">
                          <a:solidFill>
                            <a:srgbClr val="000000"/>
                          </a:solidFill>
                        </a:defRPr>
                      </a:pPr>
                      <a:r>
                        <a:rPr>
                          <a:solidFill>
                            <a:srgbClr val="FF0000"/>
                          </a:solidFill>
                        </a:rPr>
                        <a:t>Sabbath</a:t>
                      </a:r>
                    </a:p>
                  </a:txBody>
                  <a:tcPr marL="45720" marR="45720" marT="45720" marB="45720" anchor="t" anchorCtr="0" horzOverflow="overflow"/>
                </a:tc>
                <a:tc>
                  <a:txBody>
                    <a:bodyPr/>
                    <a:lstStyle/>
                    <a:p>
                      <a:pPr>
                        <a:defRPr sz="1800">
                          <a:solidFill>
                            <a:srgbClr val="000000"/>
                          </a:solidFill>
                        </a:defRPr>
                      </a:pPr>
                      <a:r>
                        <a:rPr>
                          <a:solidFill>
                            <a:srgbClr val="00B050"/>
                          </a:solidFill>
                        </a:rPr>
                        <a:t>man</a:t>
                      </a:r>
                    </a:p>
                  </a:txBody>
                  <a:tcPr marL="45720" marR="45720" marT="45720" marB="45720" anchor="t" anchorCtr="0" horzOverflow="overflow"/>
                </a:tc>
                <a:tc>
                  <a:txBody>
                    <a:bodyPr/>
                    <a:lstStyle/>
                    <a:p>
                      <a:pPr>
                        <a:defRPr sz="1800">
                          <a:solidFill>
                            <a:srgbClr val="000000"/>
                          </a:solidFill>
                        </a:defRPr>
                      </a:pPr>
                      <a:r>
                        <a:rPr>
                          <a:solidFill>
                            <a:srgbClr val="00B050"/>
                          </a:solidFill>
                        </a:rPr>
                        <a:t>man</a:t>
                      </a:r>
                    </a:p>
                  </a:txBody>
                  <a:tcPr marL="45720" marR="45720" marT="45720" marB="45720" anchor="t" anchorCtr="0" horzOverflow="overflow"/>
                </a:tc>
                <a:tc>
                  <a:txBody>
                    <a:bodyPr/>
                    <a:lstStyle/>
                    <a:p>
                      <a:pPr>
                        <a:defRPr sz="1800">
                          <a:solidFill>
                            <a:srgbClr val="000000"/>
                          </a:solidFill>
                        </a:defRPr>
                      </a:pPr>
                      <a:r>
                        <a:rPr>
                          <a:solidFill>
                            <a:srgbClr val="FF0000"/>
                          </a:solidFill>
                        </a:rPr>
                        <a:t>Sabbath</a:t>
                      </a:r>
                    </a:p>
                  </a:txBody>
                  <a:tcPr marL="45720" marR="45720" marT="45720" marB="45720" anchor="t" anchorCtr="0" horzOverflow="overflow"/>
                </a:tc>
              </a:tr>
              <a:tr h="1345664">
                <a:tc>
                  <a:txBody>
                    <a:bodyPr/>
                    <a:lstStyle/>
                    <a:p>
                      <a:pPr>
                        <a:defRPr sz="1800">
                          <a:solidFill>
                            <a:srgbClr val="000000"/>
                          </a:solidFill>
                        </a:defRPr>
                      </a:pPr>
                      <a:r>
                        <a:rPr>
                          <a:solidFill>
                            <a:srgbClr val="FF0000"/>
                          </a:solidFill>
                        </a:rPr>
                        <a:t>Exalt</a:t>
                      </a:r>
                    </a:p>
                  </a:txBody>
                  <a:tcPr marL="45720" marR="45720" marT="45720" marB="45720" anchor="t" anchorCtr="0" horzOverflow="overflow"/>
                </a:tc>
                <a:tc>
                  <a:txBody>
                    <a:bodyPr/>
                    <a:lstStyle/>
                    <a:p>
                      <a:pPr>
                        <a:defRPr sz="1800">
                          <a:solidFill>
                            <a:srgbClr val="000000"/>
                          </a:solidFill>
                        </a:defRPr>
                      </a:pPr>
                      <a:r>
                        <a:rPr>
                          <a:solidFill>
                            <a:srgbClr val="00B050"/>
                          </a:solidFill>
                        </a:rPr>
                        <a:t>abased</a:t>
                      </a:r>
                    </a:p>
                  </a:txBody>
                  <a:tcPr marL="45720" marR="45720" marT="45720" marB="45720" anchor="t" anchorCtr="0" horzOverflow="overflow"/>
                </a:tc>
                <a:tc>
                  <a:txBody>
                    <a:bodyPr/>
                    <a:lstStyle/>
                    <a:p>
                      <a:pPr>
                        <a:defRPr sz="1800">
                          <a:solidFill>
                            <a:srgbClr val="000000"/>
                          </a:solidFill>
                        </a:defRPr>
                      </a:pPr>
                      <a:r>
                        <a:rPr>
                          <a:solidFill>
                            <a:srgbClr val="00B050"/>
                          </a:solidFill>
                        </a:rPr>
                        <a:t>Humble</a:t>
                      </a:r>
                    </a:p>
                  </a:txBody>
                  <a:tcPr marL="45720" marR="45720" marT="45720" marB="45720" anchor="t" anchorCtr="0" horzOverflow="overflow"/>
                </a:tc>
                <a:tc>
                  <a:txBody>
                    <a:bodyPr/>
                    <a:lstStyle/>
                    <a:p>
                      <a:pPr>
                        <a:defRPr sz="1800">
                          <a:solidFill>
                            <a:srgbClr val="000000"/>
                          </a:solidFill>
                        </a:defRPr>
                      </a:pPr>
                      <a:r>
                        <a:rPr>
                          <a:solidFill>
                            <a:srgbClr val="FF0000"/>
                          </a:solidFill>
                        </a:rPr>
                        <a:t>exalted</a:t>
                      </a:r>
                    </a:p>
                  </a:txBody>
                  <a:tcPr marL="45720" marR="45720" marT="45720" marB="45720" anchor="t" anchorCtr="0" horzOverflow="overflow"/>
                </a:tc>
              </a:tr>
              <a:tr h="904972">
                <a:tc>
                  <a:txBody>
                    <a:bodyPr/>
                    <a:lstStyle/>
                    <a:p>
                      <a:pPr>
                        <a:defRPr sz="1800">
                          <a:solidFill>
                            <a:srgbClr val="000000"/>
                          </a:solidFill>
                        </a:defRPr>
                      </a:pPr>
                      <a:r>
                        <a:rPr>
                          <a:solidFill>
                            <a:srgbClr val="FF0000"/>
                          </a:solidFill>
                        </a:rPr>
                        <a:t>first</a:t>
                      </a:r>
                    </a:p>
                  </a:txBody>
                  <a:tcPr marL="45720" marR="45720" marT="45720" marB="45720" anchor="t" anchorCtr="0" horzOverflow="overflow"/>
                </a:tc>
                <a:tc>
                  <a:txBody>
                    <a:bodyPr/>
                    <a:lstStyle/>
                    <a:p>
                      <a:pPr>
                        <a:defRPr sz="1800">
                          <a:solidFill>
                            <a:srgbClr val="000000"/>
                          </a:solidFill>
                        </a:defRPr>
                      </a:pPr>
                      <a:r>
                        <a:rPr>
                          <a:solidFill>
                            <a:srgbClr val="00B050"/>
                          </a:solidFill>
                        </a:rPr>
                        <a:t>last</a:t>
                      </a:r>
                    </a:p>
                  </a:txBody>
                  <a:tcPr marL="45720" marR="45720" marT="45720" marB="45720" anchor="t" anchorCtr="0" horzOverflow="overflow"/>
                </a:tc>
                <a:tc>
                  <a:txBody>
                    <a:bodyPr/>
                    <a:lstStyle/>
                    <a:p>
                      <a:pPr>
                        <a:defRPr sz="1800">
                          <a:solidFill>
                            <a:srgbClr val="000000"/>
                          </a:solidFill>
                        </a:defRPr>
                      </a:pPr>
                      <a:r>
                        <a:rPr>
                          <a:solidFill>
                            <a:srgbClr val="00B050"/>
                          </a:solidFill>
                        </a:rPr>
                        <a:t>last</a:t>
                      </a:r>
                    </a:p>
                  </a:txBody>
                  <a:tcPr marL="45720" marR="45720" marT="45720" marB="45720" anchor="t" anchorCtr="0" horzOverflow="overflow"/>
                </a:tc>
                <a:tc>
                  <a:txBody>
                    <a:bodyPr/>
                    <a:lstStyle/>
                    <a:p>
                      <a:pPr>
                        <a:defRPr sz="1800">
                          <a:solidFill>
                            <a:srgbClr val="000000"/>
                          </a:solidFill>
                        </a:defRPr>
                      </a:pPr>
                      <a:r>
                        <a:rPr>
                          <a:solidFill>
                            <a:srgbClr val="FF0000"/>
                          </a:solidFill>
                        </a:rPr>
                        <a:t>first</a:t>
                      </a:r>
                    </a:p>
                  </a:txBody>
                  <a:tcPr marL="45720" marR="45720" marT="45720" marB="45720" anchor="t" anchorCtr="0" horzOverflow="overflow"/>
                </a:tc>
              </a:tr>
              <a:tr h="907342">
                <a:tc>
                  <a:txBody>
                    <a:bodyPr/>
                    <a:lstStyle/>
                    <a:p>
                      <a:pPr>
                        <a:defRPr sz="1800">
                          <a:solidFill>
                            <a:srgbClr val="000000"/>
                          </a:solidFill>
                        </a:defRPr>
                      </a:pPr>
                      <a:r>
                        <a:rPr>
                          <a:solidFill>
                            <a:srgbClr val="FF0000"/>
                          </a:solidFill>
                        </a:rPr>
                        <a:t>last</a:t>
                      </a:r>
                    </a:p>
                  </a:txBody>
                  <a:tcPr marL="45720" marR="45720" marT="45720" marB="45720" anchor="t" anchorCtr="0" horzOverflow="overflow"/>
                </a:tc>
                <a:tc>
                  <a:txBody>
                    <a:bodyPr/>
                    <a:lstStyle/>
                    <a:p>
                      <a:pPr>
                        <a:defRPr sz="1800">
                          <a:solidFill>
                            <a:srgbClr val="000000"/>
                          </a:solidFill>
                        </a:defRPr>
                      </a:pPr>
                      <a:r>
                        <a:rPr>
                          <a:solidFill>
                            <a:srgbClr val="00B050"/>
                          </a:solidFill>
                        </a:rPr>
                        <a:t>first</a:t>
                      </a:r>
                    </a:p>
                  </a:txBody>
                  <a:tcPr marL="45720" marR="45720" marT="45720" marB="45720" anchor="t" anchorCtr="0" horzOverflow="overflow"/>
                </a:tc>
                <a:tc>
                  <a:txBody>
                    <a:bodyPr/>
                    <a:lstStyle/>
                    <a:p>
                      <a:pPr>
                        <a:defRPr sz="1800">
                          <a:solidFill>
                            <a:srgbClr val="000000"/>
                          </a:solidFill>
                        </a:defRPr>
                      </a:pPr>
                      <a:r>
                        <a:rPr>
                          <a:solidFill>
                            <a:srgbClr val="00B050"/>
                          </a:solidFill>
                        </a:rPr>
                        <a:t>First </a:t>
                      </a:r>
                    </a:p>
                  </a:txBody>
                  <a:tcPr marL="45720" marR="45720" marT="45720" marB="45720" anchor="t" anchorCtr="0" horzOverflow="overflow"/>
                </a:tc>
                <a:tc>
                  <a:txBody>
                    <a:bodyPr/>
                    <a:lstStyle/>
                    <a:p>
                      <a:pPr>
                        <a:defRPr sz="1800">
                          <a:solidFill>
                            <a:srgbClr val="000000"/>
                          </a:solidFill>
                        </a:defRPr>
                      </a:pPr>
                      <a:r>
                        <a:rPr>
                          <a:solidFill>
                            <a:srgbClr val="FF0000"/>
                          </a:solidFill>
                        </a:rPr>
                        <a:t>last</a:t>
                      </a:r>
                    </a:p>
                  </a:txBody>
                  <a:tcPr marL="45720" marR="45720" marT="45720" marB="45720" anchor="t" anchorCtr="0" horzOverflow="overflow"/>
                </a:tc>
              </a:tr>
            </a:tbl>
          </a:graphicData>
        </a:graphic>
      </p:graphicFrame>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Title 1"/>
          <p:cNvSpPr txBox="1"/>
          <p:nvPr>
            <p:ph type="title"/>
          </p:nvPr>
        </p:nvSpPr>
        <p:spPr>
          <a:xfrm>
            <a:off x="1065211" y="241190"/>
            <a:ext cx="10058404" cy="1219201"/>
          </a:xfrm>
          <a:prstGeom prst="rect">
            <a:avLst/>
          </a:prstGeom>
        </p:spPr>
        <p:txBody>
          <a:bodyPr/>
          <a:lstStyle>
            <a:lvl1pPr algn="ctr"/>
          </a:lstStyle>
          <a:p>
            <a:pPr/>
            <a:r>
              <a:t>How Do the Millerites Lines Work?</a:t>
            </a:r>
          </a:p>
        </p:txBody>
      </p:sp>
      <p:sp>
        <p:nvSpPr>
          <p:cNvPr id="264" name="Content Placeholder 2"/>
          <p:cNvSpPr txBox="1"/>
          <p:nvPr>
            <p:ph type="body" sz="half" idx="1"/>
          </p:nvPr>
        </p:nvSpPr>
        <p:spPr>
          <a:xfrm>
            <a:off x="1065213" y="1752600"/>
            <a:ext cx="5241320" cy="4229100"/>
          </a:xfrm>
          <a:prstGeom prst="rect">
            <a:avLst/>
          </a:prstGeom>
        </p:spPr>
        <p:txBody>
          <a:bodyPr/>
          <a:lstStyle/>
          <a:p>
            <a:pPr>
              <a:lnSpc>
                <a:spcPct val="80000"/>
              </a:lnSpc>
              <a:defRPr sz="2000"/>
            </a:pPr>
            <a:r>
              <a:t>There are two main lines for the history of the Millerites. An </a:t>
            </a:r>
            <a:r>
              <a:rPr b="1"/>
              <a:t>internal</a:t>
            </a:r>
            <a:r>
              <a:t> line and an </a:t>
            </a:r>
            <a:r>
              <a:rPr b="1"/>
              <a:t>external</a:t>
            </a:r>
            <a:r>
              <a:t> line.</a:t>
            </a:r>
          </a:p>
          <a:p>
            <a:pPr>
              <a:lnSpc>
                <a:spcPct val="80000"/>
              </a:lnSpc>
              <a:defRPr sz="2000"/>
            </a:pPr>
            <a:r>
              <a:t>Each reform line has 5 primary waymarks. And in between you have 4 dispensations.</a:t>
            </a:r>
          </a:p>
          <a:p>
            <a:pPr>
              <a:lnSpc>
                <a:spcPct val="80000"/>
              </a:lnSpc>
              <a:defRPr sz="2000"/>
            </a:pPr>
            <a:r>
              <a:t>A simple way to remember how a reform line is structured is to look at it as a hand.</a:t>
            </a:r>
          </a:p>
          <a:p>
            <a:pPr>
              <a:lnSpc>
                <a:spcPct val="80000"/>
              </a:lnSpc>
              <a:defRPr sz="2000"/>
            </a:pPr>
            <a:r>
              <a:t>Tip : you thumb is always the time of the end. Your middle finger is always the Sunday Law and your pinky is always the second Advent.</a:t>
            </a:r>
          </a:p>
        </p:txBody>
      </p:sp>
      <p:sp>
        <p:nvSpPr>
          <p:cNvPr id="265" name="Straight Connector 6"/>
          <p:cNvSpPr/>
          <p:nvPr/>
        </p:nvSpPr>
        <p:spPr>
          <a:xfrm>
            <a:off x="6806152" y="2960016"/>
            <a:ext cx="4741683" cy="1"/>
          </a:xfrm>
          <a:prstGeom prst="line">
            <a:avLst/>
          </a:prstGeom>
          <a:ln w="19050">
            <a:solidFill>
              <a:schemeClr val="accent4"/>
            </a:solidFill>
            <a:miter/>
          </a:ln>
        </p:spPr>
        <p:txBody>
          <a:bodyPr lIns="45719" rIns="45719"/>
          <a:lstStyle/>
          <a:p>
            <a:pPr/>
          </a:p>
        </p:txBody>
      </p:sp>
      <p:sp>
        <p:nvSpPr>
          <p:cNvPr id="266" name="Straight Connector 8"/>
          <p:cNvSpPr/>
          <p:nvPr/>
        </p:nvSpPr>
        <p:spPr>
          <a:xfrm>
            <a:off x="6840324" y="2281286"/>
            <a:ext cx="1" cy="688157"/>
          </a:xfrm>
          <a:prstGeom prst="line">
            <a:avLst/>
          </a:prstGeom>
          <a:ln w="19050">
            <a:solidFill>
              <a:schemeClr val="accent4"/>
            </a:solidFill>
            <a:miter/>
          </a:ln>
        </p:spPr>
        <p:txBody>
          <a:bodyPr lIns="45719" rIns="45719"/>
          <a:lstStyle/>
          <a:p>
            <a:pPr/>
          </a:p>
        </p:txBody>
      </p:sp>
      <p:sp>
        <p:nvSpPr>
          <p:cNvPr id="267" name="Straight Connector 10"/>
          <p:cNvSpPr/>
          <p:nvPr/>
        </p:nvSpPr>
        <p:spPr>
          <a:xfrm>
            <a:off x="8052847" y="2281286"/>
            <a:ext cx="1" cy="688157"/>
          </a:xfrm>
          <a:prstGeom prst="line">
            <a:avLst/>
          </a:prstGeom>
          <a:ln w="19050">
            <a:solidFill>
              <a:schemeClr val="accent4"/>
            </a:solidFill>
            <a:miter/>
          </a:ln>
        </p:spPr>
        <p:txBody>
          <a:bodyPr lIns="45719" rIns="45719"/>
          <a:lstStyle/>
          <a:p>
            <a:pPr/>
          </a:p>
        </p:txBody>
      </p:sp>
      <p:sp>
        <p:nvSpPr>
          <p:cNvPr id="268" name="Straight Connector 11"/>
          <p:cNvSpPr/>
          <p:nvPr/>
        </p:nvSpPr>
        <p:spPr>
          <a:xfrm>
            <a:off x="9354532" y="2281286"/>
            <a:ext cx="1" cy="678730"/>
          </a:xfrm>
          <a:prstGeom prst="line">
            <a:avLst/>
          </a:prstGeom>
          <a:ln w="19050">
            <a:solidFill>
              <a:schemeClr val="accent4"/>
            </a:solidFill>
            <a:miter/>
          </a:ln>
        </p:spPr>
        <p:txBody>
          <a:bodyPr lIns="45719" rIns="45719"/>
          <a:lstStyle/>
          <a:p>
            <a:pPr/>
          </a:p>
        </p:txBody>
      </p:sp>
      <p:sp>
        <p:nvSpPr>
          <p:cNvPr id="269" name="Straight Connector 12"/>
          <p:cNvSpPr/>
          <p:nvPr/>
        </p:nvSpPr>
        <p:spPr>
          <a:xfrm>
            <a:off x="10440185" y="2281286"/>
            <a:ext cx="1" cy="688157"/>
          </a:xfrm>
          <a:prstGeom prst="line">
            <a:avLst/>
          </a:prstGeom>
          <a:ln w="19050">
            <a:solidFill>
              <a:schemeClr val="accent4"/>
            </a:solidFill>
            <a:miter/>
          </a:ln>
        </p:spPr>
        <p:txBody>
          <a:bodyPr lIns="45719" rIns="45719"/>
          <a:lstStyle/>
          <a:p>
            <a:pPr/>
          </a:p>
        </p:txBody>
      </p:sp>
      <p:sp>
        <p:nvSpPr>
          <p:cNvPr id="270" name="Straight Connector 13"/>
          <p:cNvSpPr/>
          <p:nvPr/>
        </p:nvSpPr>
        <p:spPr>
          <a:xfrm>
            <a:off x="11547834" y="2281286"/>
            <a:ext cx="1" cy="689728"/>
          </a:xfrm>
          <a:prstGeom prst="line">
            <a:avLst/>
          </a:prstGeom>
          <a:ln w="19050">
            <a:solidFill>
              <a:schemeClr val="accent4"/>
            </a:solidFill>
            <a:miter/>
          </a:ln>
        </p:spPr>
        <p:txBody>
          <a:bodyPr lIns="45719" rIns="45719"/>
          <a:lstStyle/>
          <a:p>
            <a:pPr/>
          </a:p>
        </p:txBody>
      </p:sp>
      <p:sp>
        <p:nvSpPr>
          <p:cNvPr id="271" name="TextBox 14"/>
          <p:cNvSpPr txBox="1"/>
          <p:nvPr/>
        </p:nvSpPr>
        <p:spPr>
          <a:xfrm>
            <a:off x="6535484" y="1923415"/>
            <a:ext cx="609681" cy="3179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100"/>
            </a:lvl1pPr>
          </a:lstStyle>
          <a:p>
            <a:pPr/>
            <a:r>
              <a:t>1798</a:t>
            </a:r>
          </a:p>
        </p:txBody>
      </p:sp>
      <p:sp>
        <p:nvSpPr>
          <p:cNvPr id="272" name="TextBox 20"/>
          <p:cNvSpPr txBox="1"/>
          <p:nvPr/>
        </p:nvSpPr>
        <p:spPr>
          <a:xfrm>
            <a:off x="11215990" y="1849592"/>
            <a:ext cx="609681" cy="3179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100"/>
            </a:lvl1pPr>
          </a:lstStyle>
          <a:p>
            <a:pPr/>
            <a:r>
              <a:t>1863</a:t>
            </a:r>
          </a:p>
        </p:txBody>
      </p:sp>
      <p:sp>
        <p:nvSpPr>
          <p:cNvPr id="273" name="TextBox 21"/>
          <p:cNvSpPr txBox="1"/>
          <p:nvPr/>
        </p:nvSpPr>
        <p:spPr>
          <a:xfrm>
            <a:off x="10135344" y="1859806"/>
            <a:ext cx="712480" cy="5465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100"/>
            </a:lvl1pPr>
          </a:lstStyle>
          <a:p>
            <a:pPr/>
            <a:r>
              <a:t>Oct. 22, 1844  </a:t>
            </a:r>
          </a:p>
        </p:txBody>
      </p:sp>
      <p:sp>
        <p:nvSpPr>
          <p:cNvPr id="274" name="TextBox 22"/>
          <p:cNvSpPr txBox="1"/>
          <p:nvPr/>
        </p:nvSpPr>
        <p:spPr>
          <a:xfrm>
            <a:off x="8946882" y="1851531"/>
            <a:ext cx="712491" cy="5465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100"/>
            </a:lvl1pPr>
          </a:lstStyle>
          <a:p>
            <a:pPr/>
            <a:r>
              <a:t>July 21, 1844</a:t>
            </a:r>
          </a:p>
        </p:txBody>
      </p:sp>
      <p:sp>
        <p:nvSpPr>
          <p:cNvPr id="275" name="TextBox 23"/>
          <p:cNvSpPr txBox="1"/>
          <p:nvPr/>
        </p:nvSpPr>
        <p:spPr>
          <a:xfrm>
            <a:off x="7643132" y="1859806"/>
            <a:ext cx="712491" cy="5465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1100"/>
            </a:pPr>
            <a:r>
              <a:t>Ap. 19,</a:t>
            </a:r>
          </a:p>
          <a:p>
            <a:pPr algn="ctr">
              <a:defRPr b="1" sz="1100"/>
            </a:pPr>
            <a:r>
              <a:t>1844</a:t>
            </a:r>
          </a:p>
        </p:txBody>
      </p:sp>
      <p:sp>
        <p:nvSpPr>
          <p:cNvPr id="276" name="Straight Connector 26"/>
          <p:cNvSpPr/>
          <p:nvPr/>
        </p:nvSpPr>
        <p:spPr>
          <a:xfrm>
            <a:off x="6932286" y="4488729"/>
            <a:ext cx="4741683" cy="1"/>
          </a:xfrm>
          <a:prstGeom prst="line">
            <a:avLst/>
          </a:prstGeom>
          <a:ln w="19050">
            <a:solidFill>
              <a:schemeClr val="accent4"/>
            </a:solidFill>
            <a:miter/>
          </a:ln>
        </p:spPr>
        <p:txBody>
          <a:bodyPr lIns="45719" rIns="45719"/>
          <a:lstStyle/>
          <a:p>
            <a:pPr/>
          </a:p>
        </p:txBody>
      </p:sp>
      <p:sp>
        <p:nvSpPr>
          <p:cNvPr id="277" name="Straight Connector 27"/>
          <p:cNvSpPr/>
          <p:nvPr/>
        </p:nvSpPr>
        <p:spPr>
          <a:xfrm>
            <a:off x="6932286" y="3800573"/>
            <a:ext cx="1" cy="688157"/>
          </a:xfrm>
          <a:prstGeom prst="line">
            <a:avLst/>
          </a:prstGeom>
          <a:ln w="19050">
            <a:solidFill>
              <a:schemeClr val="accent4"/>
            </a:solidFill>
            <a:miter/>
          </a:ln>
        </p:spPr>
        <p:txBody>
          <a:bodyPr lIns="45719" rIns="45719"/>
          <a:lstStyle/>
          <a:p>
            <a:pPr/>
          </a:p>
        </p:txBody>
      </p:sp>
      <p:sp>
        <p:nvSpPr>
          <p:cNvPr id="278" name="Straight Connector 28"/>
          <p:cNvSpPr/>
          <p:nvPr/>
        </p:nvSpPr>
        <p:spPr>
          <a:xfrm>
            <a:off x="8052847" y="3800573"/>
            <a:ext cx="1" cy="688157"/>
          </a:xfrm>
          <a:prstGeom prst="line">
            <a:avLst/>
          </a:prstGeom>
          <a:ln w="19050">
            <a:solidFill>
              <a:schemeClr val="accent4"/>
            </a:solidFill>
            <a:miter/>
          </a:ln>
        </p:spPr>
        <p:txBody>
          <a:bodyPr lIns="45719" rIns="45719"/>
          <a:lstStyle/>
          <a:p>
            <a:pPr/>
          </a:p>
        </p:txBody>
      </p:sp>
      <p:sp>
        <p:nvSpPr>
          <p:cNvPr id="279" name="Straight Connector 29"/>
          <p:cNvSpPr/>
          <p:nvPr/>
        </p:nvSpPr>
        <p:spPr>
          <a:xfrm>
            <a:off x="9354532" y="3800573"/>
            <a:ext cx="1" cy="688157"/>
          </a:xfrm>
          <a:prstGeom prst="line">
            <a:avLst/>
          </a:prstGeom>
          <a:ln w="19050">
            <a:solidFill>
              <a:schemeClr val="accent4"/>
            </a:solidFill>
            <a:miter/>
          </a:ln>
        </p:spPr>
        <p:txBody>
          <a:bodyPr lIns="45719" rIns="45719"/>
          <a:lstStyle/>
          <a:p>
            <a:pPr/>
          </a:p>
        </p:txBody>
      </p:sp>
      <p:sp>
        <p:nvSpPr>
          <p:cNvPr id="280" name="Straight Connector 30"/>
          <p:cNvSpPr/>
          <p:nvPr/>
        </p:nvSpPr>
        <p:spPr>
          <a:xfrm>
            <a:off x="10491583" y="3800573"/>
            <a:ext cx="1" cy="688157"/>
          </a:xfrm>
          <a:prstGeom prst="line">
            <a:avLst/>
          </a:prstGeom>
          <a:ln w="19050">
            <a:solidFill>
              <a:schemeClr val="accent4"/>
            </a:solidFill>
            <a:miter/>
          </a:ln>
        </p:spPr>
        <p:txBody>
          <a:bodyPr lIns="45719" rIns="45719"/>
          <a:lstStyle/>
          <a:p>
            <a:pPr/>
          </a:p>
        </p:txBody>
      </p:sp>
      <p:sp>
        <p:nvSpPr>
          <p:cNvPr id="281" name="Straight Connector 31"/>
          <p:cNvSpPr/>
          <p:nvPr/>
        </p:nvSpPr>
        <p:spPr>
          <a:xfrm>
            <a:off x="11673968" y="3800573"/>
            <a:ext cx="1" cy="688157"/>
          </a:xfrm>
          <a:prstGeom prst="line">
            <a:avLst/>
          </a:prstGeom>
          <a:ln w="19050">
            <a:solidFill>
              <a:schemeClr val="accent4"/>
            </a:solidFill>
            <a:miter/>
          </a:ln>
        </p:spPr>
        <p:txBody>
          <a:bodyPr lIns="45719" rIns="45719"/>
          <a:lstStyle/>
          <a:p>
            <a:pPr/>
          </a:p>
        </p:txBody>
      </p:sp>
      <p:sp>
        <p:nvSpPr>
          <p:cNvPr id="282" name="TextBox 32"/>
          <p:cNvSpPr txBox="1"/>
          <p:nvPr/>
        </p:nvSpPr>
        <p:spPr>
          <a:xfrm>
            <a:off x="6647131" y="3429000"/>
            <a:ext cx="609681" cy="3179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100"/>
            </a:lvl1pPr>
          </a:lstStyle>
          <a:p>
            <a:pPr/>
            <a:r>
              <a:t>1798</a:t>
            </a:r>
          </a:p>
        </p:txBody>
      </p:sp>
      <p:sp>
        <p:nvSpPr>
          <p:cNvPr id="283" name="TextBox 33"/>
          <p:cNvSpPr txBox="1"/>
          <p:nvPr/>
        </p:nvSpPr>
        <p:spPr>
          <a:xfrm>
            <a:off x="7696601" y="3413895"/>
            <a:ext cx="712491" cy="5465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1100"/>
            </a:pPr>
            <a:r>
              <a:t>Aug. 11,</a:t>
            </a:r>
          </a:p>
          <a:p>
            <a:pPr algn="ctr">
              <a:defRPr b="1" sz="1100"/>
            </a:pPr>
            <a:r>
              <a:t>1840</a:t>
            </a:r>
          </a:p>
        </p:txBody>
      </p:sp>
      <p:sp>
        <p:nvSpPr>
          <p:cNvPr id="284" name="TextBox 34"/>
          <p:cNvSpPr txBox="1"/>
          <p:nvPr/>
        </p:nvSpPr>
        <p:spPr>
          <a:xfrm>
            <a:off x="11369128" y="3448239"/>
            <a:ext cx="609681" cy="3179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100"/>
            </a:lvl1pPr>
          </a:lstStyle>
          <a:p>
            <a:pPr/>
            <a:r>
              <a:t>1863</a:t>
            </a:r>
          </a:p>
        </p:txBody>
      </p:sp>
      <p:sp>
        <p:nvSpPr>
          <p:cNvPr id="285" name="TextBox 35"/>
          <p:cNvSpPr txBox="1"/>
          <p:nvPr/>
        </p:nvSpPr>
        <p:spPr>
          <a:xfrm>
            <a:off x="9059804" y="3462761"/>
            <a:ext cx="609681" cy="3179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100"/>
            </a:lvl1pPr>
          </a:lstStyle>
          <a:p>
            <a:pPr/>
            <a:r>
              <a:t>1850</a:t>
            </a:r>
          </a:p>
        </p:txBody>
      </p:sp>
      <p:sp>
        <p:nvSpPr>
          <p:cNvPr id="286" name="TextBox 36"/>
          <p:cNvSpPr txBox="1"/>
          <p:nvPr/>
        </p:nvSpPr>
        <p:spPr>
          <a:xfrm>
            <a:off x="10186743" y="3448239"/>
            <a:ext cx="609681" cy="3179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100"/>
            </a:lvl1pPr>
          </a:lstStyle>
          <a:p>
            <a:pPr/>
            <a:r>
              <a:t>1861</a:t>
            </a:r>
          </a:p>
        </p:txBody>
      </p:sp>
      <p:sp>
        <p:nvSpPr>
          <p:cNvPr id="287" name="TextBox 37"/>
          <p:cNvSpPr txBox="1"/>
          <p:nvPr/>
        </p:nvSpPr>
        <p:spPr>
          <a:xfrm rot="17889128">
            <a:off x="5943467" y="2567650"/>
            <a:ext cx="749937" cy="3179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100">
                <a:solidFill>
                  <a:srgbClr val="FF0000"/>
                </a:solidFill>
              </a:defRPr>
            </a:lvl1pPr>
          </a:lstStyle>
          <a:p>
            <a:pPr/>
            <a:r>
              <a:t>Internal</a:t>
            </a:r>
          </a:p>
        </p:txBody>
      </p:sp>
      <p:sp>
        <p:nvSpPr>
          <p:cNvPr id="288" name="TextBox 38"/>
          <p:cNvSpPr txBox="1"/>
          <p:nvPr/>
        </p:nvSpPr>
        <p:spPr>
          <a:xfrm rot="17867298">
            <a:off x="6132377" y="3959517"/>
            <a:ext cx="749937" cy="3179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100">
                <a:solidFill>
                  <a:srgbClr val="FF0000"/>
                </a:solidFill>
              </a:defRPr>
            </a:lvl1pPr>
          </a:lstStyle>
          <a:p>
            <a:pPr/>
            <a:r>
              <a:t>External</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9" name="Title 1"/>
          <p:cNvSpPr txBox="1"/>
          <p:nvPr>
            <p:ph type="title"/>
          </p:nvPr>
        </p:nvSpPr>
        <p:spPr>
          <a:xfrm>
            <a:off x="1065211" y="304800"/>
            <a:ext cx="10058404" cy="1219200"/>
          </a:xfrm>
          <a:prstGeom prst="rect">
            <a:avLst/>
          </a:prstGeom>
        </p:spPr>
        <p:txBody>
          <a:bodyPr/>
          <a:lstStyle>
            <a:lvl1pPr algn="ctr"/>
          </a:lstStyle>
          <a:p>
            <a:pPr/>
            <a:r>
              <a:t>The Internal Line looks like this : </a:t>
            </a:r>
          </a:p>
        </p:txBody>
      </p:sp>
      <p:sp>
        <p:nvSpPr>
          <p:cNvPr id="580" name="Content Placeholder 2"/>
          <p:cNvSpPr txBox="1"/>
          <p:nvPr>
            <p:ph type="body" idx="1"/>
          </p:nvPr>
        </p:nvSpPr>
        <p:spPr>
          <a:xfrm>
            <a:off x="537327" y="1752600"/>
            <a:ext cx="10586288" cy="4229100"/>
          </a:xfrm>
          <a:prstGeom prst="rect">
            <a:avLst/>
          </a:prstGeom>
        </p:spPr>
        <p:txBody>
          <a:bodyPr/>
          <a:lstStyle/>
          <a:p>
            <a:pPr/>
            <a:r>
              <a:t> </a:t>
            </a:r>
          </a:p>
        </p:txBody>
      </p:sp>
      <p:sp>
        <p:nvSpPr>
          <p:cNvPr id="581" name="Straight Connector 5"/>
          <p:cNvSpPr/>
          <p:nvPr/>
        </p:nvSpPr>
        <p:spPr>
          <a:xfrm>
            <a:off x="1065211" y="4279769"/>
            <a:ext cx="9907590" cy="1"/>
          </a:xfrm>
          <a:prstGeom prst="line">
            <a:avLst/>
          </a:prstGeom>
          <a:ln w="38100">
            <a:solidFill>
              <a:schemeClr val="accent4"/>
            </a:solidFill>
            <a:miter/>
          </a:ln>
        </p:spPr>
        <p:txBody>
          <a:bodyPr lIns="45719" rIns="45719"/>
          <a:lstStyle/>
          <a:p>
            <a:pPr/>
          </a:p>
        </p:txBody>
      </p:sp>
      <p:sp>
        <p:nvSpPr>
          <p:cNvPr id="582" name="Straight Connector 7"/>
          <p:cNvSpPr/>
          <p:nvPr/>
        </p:nvSpPr>
        <p:spPr>
          <a:xfrm>
            <a:off x="1065211" y="3176833"/>
            <a:ext cx="9429" cy="1102937"/>
          </a:xfrm>
          <a:prstGeom prst="line">
            <a:avLst/>
          </a:prstGeom>
          <a:ln w="38100">
            <a:solidFill>
              <a:schemeClr val="accent4"/>
            </a:solidFill>
            <a:miter/>
          </a:ln>
        </p:spPr>
        <p:txBody>
          <a:bodyPr lIns="45719" rIns="45719"/>
          <a:lstStyle/>
          <a:p>
            <a:pPr/>
          </a:p>
        </p:txBody>
      </p:sp>
      <p:sp>
        <p:nvSpPr>
          <p:cNvPr id="583" name="Straight Connector 10"/>
          <p:cNvSpPr/>
          <p:nvPr/>
        </p:nvSpPr>
        <p:spPr>
          <a:xfrm>
            <a:off x="3546033" y="3176833"/>
            <a:ext cx="9429" cy="1102937"/>
          </a:xfrm>
          <a:prstGeom prst="line">
            <a:avLst/>
          </a:prstGeom>
          <a:ln w="38100">
            <a:solidFill>
              <a:schemeClr val="accent4"/>
            </a:solidFill>
            <a:miter/>
          </a:ln>
        </p:spPr>
        <p:txBody>
          <a:bodyPr lIns="45719" rIns="45719"/>
          <a:lstStyle/>
          <a:p>
            <a:pPr/>
          </a:p>
        </p:txBody>
      </p:sp>
      <p:sp>
        <p:nvSpPr>
          <p:cNvPr id="584" name="Straight Connector 11"/>
          <p:cNvSpPr/>
          <p:nvPr/>
        </p:nvSpPr>
        <p:spPr>
          <a:xfrm>
            <a:off x="5795104" y="3165443"/>
            <a:ext cx="9429" cy="1102937"/>
          </a:xfrm>
          <a:prstGeom prst="line">
            <a:avLst/>
          </a:prstGeom>
          <a:ln w="38100">
            <a:solidFill>
              <a:schemeClr val="accent4"/>
            </a:solidFill>
            <a:miter/>
          </a:ln>
        </p:spPr>
        <p:txBody>
          <a:bodyPr lIns="45719" rIns="45719"/>
          <a:lstStyle/>
          <a:p>
            <a:pPr/>
          </a:p>
        </p:txBody>
      </p:sp>
      <p:sp>
        <p:nvSpPr>
          <p:cNvPr id="585" name="Straight Connector 12"/>
          <p:cNvSpPr/>
          <p:nvPr/>
        </p:nvSpPr>
        <p:spPr>
          <a:xfrm>
            <a:off x="8158882" y="3176833"/>
            <a:ext cx="9428" cy="1102937"/>
          </a:xfrm>
          <a:prstGeom prst="line">
            <a:avLst/>
          </a:prstGeom>
          <a:ln w="38100">
            <a:solidFill>
              <a:schemeClr val="accent4"/>
            </a:solidFill>
            <a:miter/>
          </a:ln>
        </p:spPr>
        <p:txBody>
          <a:bodyPr lIns="45719" rIns="45719"/>
          <a:lstStyle/>
          <a:p>
            <a:pPr/>
          </a:p>
        </p:txBody>
      </p:sp>
      <p:sp>
        <p:nvSpPr>
          <p:cNvPr id="586" name="Straight Connector 13"/>
          <p:cNvSpPr/>
          <p:nvPr/>
        </p:nvSpPr>
        <p:spPr>
          <a:xfrm>
            <a:off x="10950786" y="3176833"/>
            <a:ext cx="9428" cy="1102937"/>
          </a:xfrm>
          <a:prstGeom prst="line">
            <a:avLst/>
          </a:prstGeom>
          <a:ln w="38100">
            <a:solidFill>
              <a:schemeClr val="accent4"/>
            </a:solidFill>
            <a:miter/>
          </a:ln>
        </p:spPr>
        <p:txBody>
          <a:bodyPr lIns="45719" rIns="45719"/>
          <a:lstStyle/>
          <a:p>
            <a:pPr/>
          </a:p>
        </p:txBody>
      </p:sp>
      <p:sp>
        <p:nvSpPr>
          <p:cNvPr id="587" name="TextBox 14"/>
          <p:cNvSpPr txBox="1"/>
          <p:nvPr/>
        </p:nvSpPr>
        <p:spPr>
          <a:xfrm>
            <a:off x="751540" y="2822037"/>
            <a:ext cx="851241" cy="4563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1798</a:t>
            </a:r>
          </a:p>
        </p:txBody>
      </p:sp>
      <p:sp>
        <p:nvSpPr>
          <p:cNvPr id="588" name="TextBox 15"/>
          <p:cNvSpPr txBox="1"/>
          <p:nvPr/>
        </p:nvSpPr>
        <p:spPr>
          <a:xfrm>
            <a:off x="3086631" y="2555956"/>
            <a:ext cx="1015441" cy="8246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t>Ap.19,</a:t>
            </a:r>
          </a:p>
          <a:p>
            <a:pPr algn="ctr"/>
            <a:r>
              <a:t>1844</a:t>
            </a:r>
          </a:p>
        </p:txBody>
      </p:sp>
      <p:sp>
        <p:nvSpPr>
          <p:cNvPr id="589" name="TextBox 16"/>
          <p:cNvSpPr txBox="1"/>
          <p:nvPr/>
        </p:nvSpPr>
        <p:spPr>
          <a:xfrm>
            <a:off x="5135424" y="2613678"/>
            <a:ext cx="1282496" cy="8246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stStyle>
          <a:p>
            <a:pPr/>
            <a:r>
              <a:t>July 21, 1844</a:t>
            </a:r>
          </a:p>
        </p:txBody>
      </p:sp>
      <p:sp>
        <p:nvSpPr>
          <p:cNvPr id="590" name="TextBox 17"/>
          <p:cNvSpPr txBox="1"/>
          <p:nvPr/>
        </p:nvSpPr>
        <p:spPr>
          <a:xfrm>
            <a:off x="10525166" y="2693815"/>
            <a:ext cx="851240" cy="4563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1863</a:t>
            </a:r>
          </a:p>
        </p:txBody>
      </p:sp>
      <p:sp>
        <p:nvSpPr>
          <p:cNvPr id="591" name="TextBox 18"/>
          <p:cNvSpPr txBox="1"/>
          <p:nvPr/>
        </p:nvSpPr>
        <p:spPr>
          <a:xfrm>
            <a:off x="7601673" y="2594810"/>
            <a:ext cx="1133272" cy="8246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stStyle>
          <a:p>
            <a:pPr/>
            <a:r>
              <a:t>Oct. 22, 1844</a:t>
            </a:r>
          </a:p>
        </p:txBody>
      </p:sp>
      <p:sp>
        <p:nvSpPr>
          <p:cNvPr id="592" name="TextBox 19"/>
          <p:cNvSpPr txBox="1"/>
          <p:nvPr/>
        </p:nvSpPr>
        <p:spPr>
          <a:xfrm>
            <a:off x="583049" y="4395585"/>
            <a:ext cx="1841055" cy="15612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TOE</a:t>
            </a:r>
          </a:p>
          <a:p>
            <a:pPr/>
            <a:r>
              <a:t>Pope Captive</a:t>
            </a:r>
          </a:p>
          <a:p>
            <a:pPr/>
            <a:r>
              <a:t>Miller Cruden concordance</a:t>
            </a:r>
          </a:p>
        </p:txBody>
      </p:sp>
      <p:sp>
        <p:nvSpPr>
          <p:cNvPr id="593" name="TextBox 20"/>
          <p:cNvSpPr txBox="1"/>
          <p:nvPr/>
        </p:nvSpPr>
        <p:spPr>
          <a:xfrm>
            <a:off x="5235971" y="4317458"/>
            <a:ext cx="1181949" cy="11929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Midway/Midnight</a:t>
            </a:r>
          </a:p>
          <a:p>
            <a:pPr/>
            <a:r>
              <a:t>“ SL”</a:t>
            </a:r>
          </a:p>
        </p:txBody>
      </p:sp>
      <p:sp>
        <p:nvSpPr>
          <p:cNvPr id="594" name="TextBox 22"/>
          <p:cNvSpPr txBox="1"/>
          <p:nvPr/>
        </p:nvSpPr>
        <p:spPr>
          <a:xfrm>
            <a:off x="7142545" y="4317458"/>
            <a:ext cx="1969031" cy="8246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t>COP</a:t>
            </a:r>
          </a:p>
          <a:p>
            <a:pPr algn="ctr"/>
            <a:r>
              <a:t>Great Disappointment</a:t>
            </a:r>
          </a:p>
        </p:txBody>
      </p:sp>
      <p:sp>
        <p:nvSpPr>
          <p:cNvPr id="595" name="TextBox 23"/>
          <p:cNvSpPr txBox="1"/>
          <p:nvPr/>
        </p:nvSpPr>
        <p:spPr>
          <a:xfrm>
            <a:off x="10111603" y="4393455"/>
            <a:ext cx="1572736" cy="8246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t>2</a:t>
            </a:r>
            <a:r>
              <a:rPr baseline="30000"/>
              <a:t>nd</a:t>
            </a:r>
            <a:r>
              <a:t> Advent</a:t>
            </a:r>
          </a:p>
          <a:p>
            <a:pPr algn="ctr"/>
            <a:r>
              <a:t>1863 chart</a:t>
            </a:r>
          </a:p>
        </p:txBody>
      </p:sp>
      <p:sp>
        <p:nvSpPr>
          <p:cNvPr id="596" name="TextBox 24"/>
          <p:cNvSpPr txBox="1"/>
          <p:nvPr/>
        </p:nvSpPr>
        <p:spPr>
          <a:xfrm>
            <a:off x="2943748" y="4369427"/>
            <a:ext cx="1969032" cy="4563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t>1</a:t>
            </a:r>
            <a:r>
              <a:rPr baseline="30000"/>
              <a:t>st</a:t>
            </a:r>
            <a:r>
              <a:t> Disappointment.</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8" name="Title 1"/>
          <p:cNvSpPr txBox="1"/>
          <p:nvPr>
            <p:ph type="title"/>
          </p:nvPr>
        </p:nvSpPr>
        <p:spPr>
          <a:xfrm>
            <a:off x="1065211" y="304800"/>
            <a:ext cx="10058404" cy="1219200"/>
          </a:xfrm>
          <a:prstGeom prst="rect">
            <a:avLst/>
          </a:prstGeom>
        </p:spPr>
        <p:txBody>
          <a:bodyPr/>
          <a:lstStyle>
            <a:lvl1pPr algn="ctr">
              <a:defRPr b="1"/>
            </a:lvl1pPr>
          </a:lstStyle>
          <a:p>
            <a:pPr/>
            <a:r>
              <a:t>The External Line</a:t>
            </a:r>
          </a:p>
        </p:txBody>
      </p:sp>
      <p:sp>
        <p:nvSpPr>
          <p:cNvPr id="599" name="Content Placeholder 2"/>
          <p:cNvSpPr txBox="1"/>
          <p:nvPr>
            <p:ph type="body" idx="1"/>
          </p:nvPr>
        </p:nvSpPr>
        <p:spPr>
          <a:prstGeom prst="rect">
            <a:avLst/>
          </a:prstGeom>
        </p:spPr>
        <p:txBody>
          <a:bodyPr/>
          <a:lstStyle/>
          <a:p>
            <a:pPr/>
            <a:r>
              <a:t>In addition to the internal line which we have covered we can also see an external line for Millerite history.</a:t>
            </a:r>
          </a:p>
          <a:p>
            <a:pPr/>
            <a:r>
              <a:t>The external line shows only external events (events in the world outside the Millerite movement).</a:t>
            </a:r>
          </a:p>
          <a:p>
            <a:pPr/>
            <a:r>
              <a:t>These events impacted the world and were calculated to help them to join the Millerites and be ready for the second coming of Christ.</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1" name="Footer Placeholder 4"/>
          <p:cNvSpPr txBox="1"/>
          <p:nvPr/>
        </p:nvSpPr>
        <p:spPr>
          <a:xfrm>
            <a:off x="198120" y="6107104"/>
            <a:ext cx="5852160" cy="3179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100"/>
            </a:lvl1pPr>
          </a:lstStyle>
          <a:p>
            <a:pPr/>
            <a:r>
              <a:t>(1) GC 355.1 to 356.2; TM 115. 2-3 ; (2) DAR 293</a:t>
            </a:r>
          </a:p>
        </p:txBody>
      </p:sp>
      <p:sp>
        <p:nvSpPr>
          <p:cNvPr id="602" name="Content Placeholder 2"/>
          <p:cNvSpPr txBox="1"/>
          <p:nvPr>
            <p:ph type="body" sz="half" idx="1"/>
          </p:nvPr>
        </p:nvSpPr>
        <p:spPr>
          <a:xfrm>
            <a:off x="320511" y="886119"/>
            <a:ext cx="5699289" cy="5127459"/>
          </a:xfrm>
          <a:prstGeom prst="rect">
            <a:avLst/>
          </a:prstGeom>
        </p:spPr>
        <p:txBody>
          <a:bodyPr/>
          <a:lstStyle/>
          <a:p>
            <a:pPr marL="0" indent="0">
              <a:buSzTx/>
              <a:buNone/>
              <a:defRPr b="1" sz="2800"/>
            </a:pPr>
            <a:r>
              <a:t>1798 - The Time Of the End</a:t>
            </a:r>
          </a:p>
          <a:p>
            <a:pPr/>
            <a:r>
              <a:t>The Time of the end was </a:t>
            </a:r>
            <a:r>
              <a:rPr b="1"/>
              <a:t>1798</a:t>
            </a:r>
            <a:r>
              <a:t>.</a:t>
            </a:r>
          </a:p>
          <a:p>
            <a:pPr/>
            <a:r>
              <a:t>This was also the arrival of the </a:t>
            </a:r>
            <a:r>
              <a:rPr b="1"/>
              <a:t>1</a:t>
            </a:r>
            <a:r>
              <a:rPr b="1" baseline="30000"/>
              <a:t>st</a:t>
            </a:r>
            <a:r>
              <a:rPr b="1"/>
              <a:t> Angel</a:t>
            </a:r>
            <a:r>
              <a:t>.</a:t>
            </a:r>
            <a:r>
              <a:rPr sz="800"/>
              <a:t>(1)</a:t>
            </a:r>
            <a:endParaRPr sz="800"/>
          </a:p>
          <a:p>
            <a:pPr/>
            <a:r>
              <a:t>Pope Pius VI was taken captive by Napoleon’s General in that year.</a:t>
            </a:r>
          </a:p>
          <a:p>
            <a:pPr/>
            <a:r>
              <a:t>Another important event that year was the </a:t>
            </a:r>
            <a:r>
              <a:rPr b="1"/>
              <a:t>Ottoman</a:t>
            </a:r>
            <a:r>
              <a:t> Empire declaring war against France</a:t>
            </a:r>
          </a:p>
        </p:txBody>
      </p:sp>
      <p:sp>
        <p:nvSpPr>
          <p:cNvPr id="603" name="Content Placeholder 3"/>
          <p:cNvSpPr txBox="1"/>
          <p:nvPr/>
        </p:nvSpPr>
        <p:spPr>
          <a:xfrm>
            <a:off x="6833018" y="2658358"/>
            <a:ext cx="5196997" cy="265763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spcBef>
                <a:spcPts val="1800"/>
              </a:spcBef>
              <a:defRPr sz="2400">
                <a:solidFill>
                  <a:srgbClr val="0070C0"/>
                </a:solidFill>
              </a:defRPr>
            </a:pPr>
            <a:r>
              <a:t>On </a:t>
            </a:r>
            <a:r>
              <a:rPr b="1"/>
              <a:t>September 11, 1798 </a:t>
            </a:r>
            <a:r>
              <a:t>the sultan of Turkey (Ottoman Empire) declared war against France because he didn’t want Egypt to become a French province</a:t>
            </a:r>
            <a:r>
              <a:rPr sz="900"/>
              <a:t>.(2)</a:t>
            </a:r>
          </a:p>
        </p:txBody>
      </p:sp>
      <p:pic>
        <p:nvPicPr>
          <p:cNvPr id="604" name="Picture 2" descr="Picture 2"/>
          <p:cNvPicPr>
            <a:picLocks noChangeAspect="1"/>
          </p:cNvPicPr>
          <p:nvPr/>
        </p:nvPicPr>
        <p:blipFill>
          <a:blip r:embed="rId2">
            <a:extLst/>
          </a:blip>
          <a:stretch>
            <a:fillRect/>
          </a:stretch>
        </p:blipFill>
        <p:spPr>
          <a:xfrm>
            <a:off x="7673868" y="725214"/>
            <a:ext cx="4267201" cy="180975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6" name="Footer Placeholder 4"/>
          <p:cNvSpPr txBox="1"/>
          <p:nvPr/>
        </p:nvSpPr>
        <p:spPr>
          <a:xfrm>
            <a:off x="97960" y="5932314"/>
            <a:ext cx="8161334" cy="54654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100" u="sng">
                <a:solidFill>
                  <a:schemeClr val="accent3"/>
                </a:solidFill>
                <a:uFill>
                  <a:solidFill>
                    <a:schemeClr val="accent3"/>
                  </a:solidFill>
                </a:uFill>
                <a:hlinkClick r:id="rId2" invalidUrl="" action="" tgtFrame="" tooltip="" history="1" highlightClick="0" endSnd="0"/>
              </a:defRPr>
            </a:lvl1pPr>
          </a:lstStyle>
          <a:p>
            <a:pPr>
              <a:defRPr>
                <a:solidFill>
                  <a:schemeClr val="accent4"/>
                </a:solidFill>
                <a:uFillTx/>
              </a:defRPr>
            </a:pPr>
            <a:r>
              <a:rPr>
                <a:solidFill>
                  <a:schemeClr val="accent3"/>
                </a:solidFill>
                <a:uFill>
                  <a:solidFill>
                    <a:schemeClr val="accent3"/>
                  </a:solidFill>
                </a:uFill>
                <a:hlinkClick r:id="rId2" invalidUrl="" action="" tgtFrame="" tooltip="" history="1" highlightClick="0" endSnd="0"/>
              </a:rPr>
              <a:t> (1) GC 335.1; GC 611.1 (2) DAR 293; https://en.wikipedia.org/wiki/Egyptian%E2%80%93Ottoman_War_(1839%E2%80%931841)</a:t>
            </a:r>
          </a:p>
        </p:txBody>
      </p:sp>
      <p:sp>
        <p:nvSpPr>
          <p:cNvPr id="607" name="Content Placeholder 2"/>
          <p:cNvSpPr txBox="1"/>
          <p:nvPr>
            <p:ph type="body" sz="half" idx="1"/>
          </p:nvPr>
        </p:nvSpPr>
        <p:spPr>
          <a:xfrm>
            <a:off x="131974" y="834271"/>
            <a:ext cx="5784132" cy="5042618"/>
          </a:xfrm>
          <a:prstGeom prst="rect">
            <a:avLst/>
          </a:prstGeom>
        </p:spPr>
        <p:txBody>
          <a:bodyPr/>
          <a:lstStyle/>
          <a:p>
            <a:pPr marL="0" indent="0" defTabSz="886968">
              <a:lnSpc>
                <a:spcPct val="90000"/>
              </a:lnSpc>
              <a:spcBef>
                <a:spcPts val="1700"/>
              </a:spcBef>
              <a:buSzTx/>
              <a:buNone/>
              <a:defRPr b="1" sz="2619"/>
            </a:pPr>
            <a:r>
              <a:t>August 11, 1840</a:t>
            </a:r>
            <a:endParaRPr sz="2134"/>
          </a:p>
          <a:p>
            <a:pPr marL="337047" indent="-337047" defTabSz="886968">
              <a:lnSpc>
                <a:spcPct val="90000"/>
              </a:lnSpc>
              <a:spcBef>
                <a:spcPts val="1700"/>
              </a:spcBef>
              <a:defRPr sz="2134"/>
            </a:pPr>
            <a:r>
              <a:t>August 11, 1840 is a very important date for the Millerites. Josiah Litch had predicted  in 1838 that on August 11, 1840, The Ottoman Empire would fall or be restrained. </a:t>
            </a:r>
            <a:r>
              <a:rPr sz="776"/>
              <a:t>(1)</a:t>
            </a:r>
          </a:p>
          <a:p>
            <a:pPr marL="337047" indent="-337047" defTabSz="886968">
              <a:lnSpc>
                <a:spcPct val="90000"/>
              </a:lnSpc>
              <a:spcBef>
                <a:spcPts val="1700"/>
              </a:spcBef>
              <a:defRPr sz="2134"/>
            </a:pPr>
            <a:r>
              <a:t>He used the day for a year principle established by William Miller.</a:t>
            </a:r>
          </a:p>
          <a:p>
            <a:pPr marL="337047" indent="-337047" defTabSz="886968">
              <a:lnSpc>
                <a:spcPct val="90000"/>
              </a:lnSpc>
              <a:spcBef>
                <a:spcPts val="1700"/>
              </a:spcBef>
              <a:defRPr sz="2134"/>
            </a:pPr>
            <a:r>
              <a:t>He applied it to the prophecy of the second woe in Revelation 9.</a:t>
            </a:r>
          </a:p>
          <a:p>
            <a:pPr marL="337047" indent="-337047" defTabSz="886968">
              <a:lnSpc>
                <a:spcPct val="90000"/>
              </a:lnSpc>
              <a:spcBef>
                <a:spcPts val="1700"/>
              </a:spcBef>
              <a:defRPr sz="2134"/>
            </a:pPr>
            <a:r>
              <a:t>The Ottoman Empire fell on that very day!</a:t>
            </a:r>
          </a:p>
        </p:txBody>
      </p:sp>
      <p:sp>
        <p:nvSpPr>
          <p:cNvPr id="608" name="Content Placeholder 3"/>
          <p:cNvSpPr txBox="1"/>
          <p:nvPr/>
        </p:nvSpPr>
        <p:spPr>
          <a:xfrm>
            <a:off x="6730894" y="2064469"/>
            <a:ext cx="5065021" cy="331823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7472" indent="-347472">
              <a:lnSpc>
                <a:spcPct val="90000"/>
              </a:lnSpc>
              <a:spcBef>
                <a:spcPts val="1800"/>
              </a:spcBef>
              <a:buSzPct val="100000"/>
              <a:buFont typeface="Arial"/>
              <a:buChar char="•"/>
              <a:defRPr sz="2200">
                <a:solidFill>
                  <a:srgbClr val="0070C0"/>
                </a:solidFill>
              </a:defRPr>
            </a:pPr>
            <a:r>
              <a:t>Because of the agreement between Turkey and the four Christian nations on August 11, 1840, on </a:t>
            </a:r>
            <a:r>
              <a:rPr b="1"/>
              <a:t>September 11, 1840 </a:t>
            </a:r>
            <a:r>
              <a:t>another war broke out</a:t>
            </a:r>
            <a:r>
              <a:rPr b="1"/>
              <a:t>. </a:t>
            </a:r>
            <a:r>
              <a:rPr b="1" sz="800"/>
              <a:t>(2)</a:t>
            </a:r>
          </a:p>
          <a:p>
            <a:pPr marL="347472" indent="-347472">
              <a:lnSpc>
                <a:spcPct val="90000"/>
              </a:lnSpc>
              <a:spcBef>
                <a:spcPts val="1800"/>
              </a:spcBef>
              <a:buSzPct val="100000"/>
              <a:buFont typeface="Arial"/>
              <a:buChar char="•"/>
              <a:defRPr sz="2200">
                <a:solidFill>
                  <a:srgbClr val="0070C0"/>
                </a:solidFill>
              </a:defRPr>
            </a:pPr>
            <a:r>
              <a:t>So, not only August 11, 1840 parallels </a:t>
            </a:r>
            <a:r>
              <a:rPr b="1"/>
              <a:t>September 11, 2001. </a:t>
            </a:r>
            <a:r>
              <a:t>We  also have a real battle on </a:t>
            </a:r>
            <a:r>
              <a:rPr b="1"/>
              <a:t>September 11, 1840!</a:t>
            </a:r>
          </a:p>
        </p:txBody>
      </p:sp>
      <p:pic>
        <p:nvPicPr>
          <p:cNvPr id="609" name="Picture 2" descr="Picture 2"/>
          <p:cNvPicPr>
            <a:picLocks noChangeAspect="1"/>
          </p:cNvPicPr>
          <p:nvPr/>
        </p:nvPicPr>
        <p:blipFill>
          <a:blip r:embed="rId3">
            <a:extLst/>
          </a:blip>
          <a:stretch>
            <a:fillRect/>
          </a:stretch>
        </p:blipFill>
        <p:spPr>
          <a:xfrm>
            <a:off x="7574435" y="-107586"/>
            <a:ext cx="4267201" cy="180975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1" name="Title 1"/>
          <p:cNvSpPr txBox="1"/>
          <p:nvPr>
            <p:ph type="title"/>
          </p:nvPr>
        </p:nvSpPr>
        <p:spPr>
          <a:xfrm>
            <a:off x="1065211" y="304800"/>
            <a:ext cx="10058404" cy="1219200"/>
          </a:xfrm>
          <a:prstGeom prst="rect">
            <a:avLst/>
          </a:prstGeom>
        </p:spPr>
        <p:txBody>
          <a:bodyPr/>
          <a:lstStyle/>
          <a:p>
            <a:pPr algn="ctr" defTabSz="859536">
              <a:defRPr sz="3384">
                <a:solidFill>
                  <a:srgbClr val="00B050"/>
                </a:solidFill>
              </a:defRPr>
            </a:pPr>
            <a:r>
              <a:t>Let’s Do The Math!</a:t>
            </a:r>
            <a:br/>
            <a:r>
              <a:rPr sz="1316">
                <a:solidFill>
                  <a:srgbClr val="000000"/>
                </a:solidFill>
              </a:rPr>
              <a:t>Josiah Litch used the day for a year principle to arrive at August 11, 1840. Your turn to calculate this prophecy!</a:t>
            </a:r>
            <a:br>
              <a:rPr sz="1316">
                <a:solidFill>
                  <a:srgbClr val="000000"/>
                </a:solidFill>
              </a:rPr>
            </a:br>
            <a:r>
              <a:rPr sz="1316">
                <a:solidFill>
                  <a:srgbClr val="000000"/>
                </a:solidFill>
              </a:rPr>
              <a:t>I have appointed thee each day for a year. Eze. 4:6.</a:t>
            </a:r>
          </a:p>
        </p:txBody>
      </p:sp>
      <p:sp>
        <p:nvSpPr>
          <p:cNvPr id="612" name="Content Placeholder 2"/>
          <p:cNvSpPr txBox="1"/>
          <p:nvPr>
            <p:ph type="body" idx="1"/>
          </p:nvPr>
        </p:nvSpPr>
        <p:spPr>
          <a:prstGeom prst="rect">
            <a:avLst/>
          </a:prstGeom>
        </p:spPr>
        <p:txBody>
          <a:bodyPr/>
          <a:lstStyle/>
          <a:p>
            <a:pPr marL="0" indent="0" defTabSz="877823">
              <a:lnSpc>
                <a:spcPct val="80000"/>
              </a:lnSpc>
              <a:spcBef>
                <a:spcPts val="1700"/>
              </a:spcBef>
              <a:buSzTx/>
              <a:buNone/>
              <a:defRPr b="1" sz="1056"/>
            </a:pPr>
            <a:r>
              <a:t>Rev 9:15 </a:t>
            </a:r>
            <a:r>
              <a:rPr b="0"/>
              <a:t>And the four angels were loosed, which were prepare for </a:t>
            </a:r>
            <a:r>
              <a:t>an hour</a:t>
            </a:r>
            <a:r>
              <a:rPr b="0"/>
              <a:t>, and </a:t>
            </a:r>
            <a:r>
              <a:t>a day</a:t>
            </a:r>
            <a:r>
              <a:rPr b="0"/>
              <a:t>, and </a:t>
            </a:r>
            <a:r>
              <a:t>a month</a:t>
            </a:r>
            <a:r>
              <a:rPr b="0"/>
              <a:t>, and </a:t>
            </a:r>
            <a:r>
              <a:t>a year</a:t>
            </a:r>
            <a:r>
              <a:rPr b="0"/>
              <a:t>, for to slay the third part of men.</a:t>
            </a:r>
          </a:p>
          <a:p>
            <a:pPr marL="0" indent="0" defTabSz="877823">
              <a:lnSpc>
                <a:spcPct val="80000"/>
              </a:lnSpc>
              <a:spcBef>
                <a:spcPts val="1700"/>
              </a:spcBef>
              <a:buSzTx/>
              <a:buNone/>
              <a:defRPr sz="1056"/>
            </a:pPr>
            <a:r>
              <a:t>By these three was the third part of men killed, by the fire, and by the smoke, and by the brimstone, which issued out of their mouths.</a:t>
            </a:r>
          </a:p>
          <a:p>
            <a:pPr marL="0" indent="0" defTabSz="877823">
              <a:lnSpc>
                <a:spcPct val="80000"/>
              </a:lnSpc>
              <a:spcBef>
                <a:spcPts val="1700"/>
              </a:spcBef>
              <a:buSzTx/>
              <a:buNone/>
              <a:defRPr sz="1056"/>
            </a:pPr>
            <a:r>
              <a:t>For their power is in their mouth, and in their tails: for their tails were like unto serpents, and had heads, and with them they do hurt. Rev. 9:18, 19.</a:t>
            </a:r>
          </a:p>
          <a:p>
            <a:pPr marL="0" indent="0" defTabSz="877823">
              <a:lnSpc>
                <a:spcPct val="80000"/>
              </a:lnSpc>
              <a:spcBef>
                <a:spcPts val="1700"/>
              </a:spcBef>
              <a:buSzTx/>
              <a:buNone/>
              <a:defRPr sz="1056"/>
            </a:pPr>
            <a:r>
              <a:t>Hast thou given the horse strength? hast thou clothed his neck with thunder? Job 39:19-25.</a:t>
            </a:r>
          </a:p>
          <a:p>
            <a:pPr marL="333573" indent="-333573" defTabSz="877823">
              <a:lnSpc>
                <a:spcPct val="80000"/>
              </a:lnSpc>
              <a:spcBef>
                <a:spcPts val="1700"/>
              </a:spcBef>
              <a:buFontTx/>
              <a:buChar char="➢"/>
              <a:defRPr sz="1056"/>
            </a:pPr>
            <a:r>
              <a:t>Your starting date is </a:t>
            </a:r>
            <a:r>
              <a:rPr b="1"/>
              <a:t>July 27, 1449 </a:t>
            </a:r>
            <a:r>
              <a:t>(the end of the first woe and beginning of Second Woe).</a:t>
            </a:r>
          </a:p>
          <a:p>
            <a:pPr marL="0" indent="0" defTabSz="877823">
              <a:lnSpc>
                <a:spcPct val="80000"/>
              </a:lnSpc>
              <a:spcBef>
                <a:spcPts val="1700"/>
              </a:spcBef>
              <a:buSzTx/>
              <a:buNone/>
              <a:defRPr sz="1056"/>
            </a:pPr>
            <a:r>
              <a:t>1 prophetic day=1 year, or 360 literal days.</a:t>
            </a:r>
          </a:p>
          <a:p>
            <a:pPr marL="0" indent="0" defTabSz="877823">
              <a:lnSpc>
                <a:spcPct val="80000"/>
              </a:lnSpc>
              <a:spcBef>
                <a:spcPts val="1700"/>
              </a:spcBef>
              <a:buSzTx/>
              <a:buNone/>
              <a:defRPr sz="1056"/>
            </a:pPr>
            <a:r>
              <a:t>1 prophetic hour=1-24 of 360 days, or 15 days.</a:t>
            </a:r>
          </a:p>
          <a:p>
            <a:pPr marL="0" indent="0" defTabSz="877823">
              <a:lnSpc>
                <a:spcPct val="80000"/>
              </a:lnSpc>
              <a:spcBef>
                <a:spcPts val="1700"/>
              </a:spcBef>
              <a:buSzTx/>
              <a:buNone/>
              <a:defRPr sz="1056"/>
            </a:pPr>
            <a:r>
              <a:t>1 prophetic day=1 literal year.</a:t>
            </a:r>
          </a:p>
          <a:p>
            <a:pPr marL="0" indent="0" defTabSz="877823">
              <a:lnSpc>
                <a:spcPct val="80000"/>
              </a:lnSpc>
              <a:spcBef>
                <a:spcPts val="1700"/>
              </a:spcBef>
              <a:buSzTx/>
              <a:buNone/>
              <a:defRPr sz="1056"/>
            </a:pPr>
            <a:r>
              <a:t>1 prophetic month=30 literal years.</a:t>
            </a:r>
          </a:p>
          <a:p>
            <a:pPr marL="0" indent="0" defTabSz="877823">
              <a:lnSpc>
                <a:spcPct val="80000"/>
              </a:lnSpc>
              <a:spcBef>
                <a:spcPts val="1700"/>
              </a:spcBef>
              <a:buSzTx/>
              <a:buNone/>
              <a:defRPr sz="1056"/>
            </a:pPr>
            <a:r>
              <a:t>1 prophetic year=360 literal years.</a:t>
            </a:r>
          </a:p>
          <a:p>
            <a:pPr marL="0" indent="0" defTabSz="877823">
              <a:lnSpc>
                <a:spcPct val="80000"/>
              </a:lnSpc>
              <a:spcBef>
                <a:spcPts val="1700"/>
              </a:spcBef>
              <a:buSzTx/>
              <a:buNone/>
              <a:defRPr sz="1056"/>
            </a:pPr>
            <a:r>
              <a:t>.</a:t>
            </a:r>
          </a:p>
        </p:txBody>
      </p:sp>
      <p:sp>
        <p:nvSpPr>
          <p:cNvPr id="613" name="TextBox 4"/>
          <p:cNvSpPr txBox="1"/>
          <p:nvPr/>
        </p:nvSpPr>
        <p:spPr>
          <a:xfrm>
            <a:off x="4703976" y="3867150"/>
            <a:ext cx="2983569" cy="2170812"/>
          </a:xfrm>
          <a:prstGeom prst="rect">
            <a:avLst/>
          </a:prstGeom>
          <a:solidFill>
            <a:srgbClr val="FFFFFF"/>
          </a:solidFill>
          <a:ln w="12700">
            <a:solidFill>
              <a:schemeClr val="accent2"/>
            </a:solidFill>
            <a:miter/>
          </a:ln>
          <a:extLst>
            <a:ext uri="{C572A759-6A51-4108-AA02-DFA0A04FC94B}">
              <ma14:wrappingTextBoxFlag xmlns:ma14="http://schemas.microsoft.com/office/mac/drawingml/2011/main" val="1"/>
            </a:ext>
          </a:extLst>
        </p:spPr>
        <p:txBody>
          <a:bodyPr lIns="45719" rIns="45719">
            <a:spAutoFit/>
          </a:bodyPr>
          <a:lstStyle/>
          <a:p>
            <a:pPr/>
            <a:r>
              <a:t>360 years</a:t>
            </a:r>
          </a:p>
          <a:p>
            <a:pPr/>
            <a:r>
              <a:t>+ 30 years</a:t>
            </a:r>
          </a:p>
          <a:p>
            <a:pPr/>
            <a:r>
              <a:t>+   1 year</a:t>
            </a:r>
          </a:p>
          <a:p>
            <a:pPr/>
            <a:r>
              <a:t>391 years</a:t>
            </a:r>
          </a:p>
          <a:p>
            <a:pPr>
              <a:defRPr sz="1100"/>
            </a:pPr>
            <a:r>
              <a:t>1 hour = 360 /24h = 15 days</a:t>
            </a:r>
          </a:p>
          <a:p>
            <a:pPr/>
            <a:r>
              <a:t>391 years + 15days</a:t>
            </a:r>
          </a:p>
        </p:txBody>
      </p:sp>
      <p:sp>
        <p:nvSpPr>
          <p:cNvPr id="614" name="TextBox 9"/>
          <p:cNvSpPr txBox="1"/>
          <p:nvPr/>
        </p:nvSpPr>
        <p:spPr>
          <a:xfrm>
            <a:off x="8107050" y="3867150"/>
            <a:ext cx="2823330" cy="1205612"/>
          </a:xfrm>
          <a:prstGeom prst="rect">
            <a:avLst/>
          </a:prstGeom>
          <a:solidFill>
            <a:srgbClr val="FFFFFF"/>
          </a:solidFill>
          <a:ln w="12700">
            <a:solidFill>
              <a:schemeClr val="accent2"/>
            </a:solidFill>
            <a:miter/>
          </a:ln>
          <a:extLst>
            <a:ext uri="{C572A759-6A51-4108-AA02-DFA0A04FC94B}">
              <ma14:wrappingTextBoxFlag xmlns:ma14="http://schemas.microsoft.com/office/mac/drawingml/2011/main" val="1"/>
            </a:ext>
          </a:extLst>
        </p:spPr>
        <p:txBody>
          <a:bodyPr lIns="45719" rIns="45719">
            <a:spAutoFit/>
          </a:bodyPr>
          <a:lstStyle/>
          <a:p>
            <a:pPr/>
            <a:r>
              <a:t>July 27, 1449</a:t>
            </a:r>
          </a:p>
          <a:p>
            <a:pPr/>
            <a:r>
              <a:t>+  391 years, 15 days</a:t>
            </a:r>
          </a:p>
          <a:p>
            <a:pPr/>
            <a:r>
              <a:t>August 11, 1840</a:t>
            </a:r>
          </a:p>
        </p:txBody>
      </p:sp>
      <p:sp>
        <p:nvSpPr>
          <p:cNvPr id="615" name="Straight Connector 11"/>
          <p:cNvSpPr/>
          <p:nvPr/>
        </p:nvSpPr>
        <p:spPr>
          <a:xfrm flipV="1">
            <a:off x="8250817" y="4477731"/>
            <a:ext cx="2535796" cy="2"/>
          </a:xfrm>
          <a:prstGeom prst="line">
            <a:avLst/>
          </a:prstGeom>
          <a:ln w="19050">
            <a:solidFill>
              <a:schemeClr val="accent1"/>
            </a:solidFill>
            <a:miter/>
          </a:ln>
        </p:spPr>
        <p:txBody>
          <a:bodyPr lIns="45719" rIns="45719"/>
          <a:lstStyle/>
          <a:p>
            <a:pPr/>
          </a:p>
        </p:txBody>
      </p:sp>
      <p:sp>
        <p:nvSpPr>
          <p:cNvPr id="616" name="Straight Connector 14"/>
          <p:cNvSpPr/>
          <p:nvPr/>
        </p:nvSpPr>
        <p:spPr>
          <a:xfrm>
            <a:off x="5269584" y="4694547"/>
            <a:ext cx="1234912" cy="1"/>
          </a:xfrm>
          <a:prstGeom prst="line">
            <a:avLst/>
          </a:prstGeom>
          <a:ln w="19050">
            <a:solidFill>
              <a:schemeClr val="accent1"/>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8" name="Footer Placeholder 3"/>
          <p:cNvSpPr txBox="1"/>
          <p:nvPr/>
        </p:nvSpPr>
        <p:spPr>
          <a:xfrm>
            <a:off x="300228" y="6038761"/>
            <a:ext cx="5852160" cy="3179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100"/>
            </a:lvl1pPr>
          </a:lstStyle>
          <a:p>
            <a:pPr/>
            <a:r>
              <a:t>From: The Story of the Seer of Patmos, Stephen Haskell – Chapter 10</a:t>
            </a:r>
          </a:p>
        </p:txBody>
      </p:sp>
      <p:sp>
        <p:nvSpPr>
          <p:cNvPr id="619" name="Title 1"/>
          <p:cNvSpPr txBox="1"/>
          <p:nvPr>
            <p:ph type="title"/>
          </p:nvPr>
        </p:nvSpPr>
        <p:spPr>
          <a:xfrm>
            <a:off x="254507" y="304800"/>
            <a:ext cx="10869108" cy="1219200"/>
          </a:xfrm>
          <a:prstGeom prst="rect">
            <a:avLst/>
          </a:prstGeom>
        </p:spPr>
        <p:txBody>
          <a:bodyPr/>
          <a:lstStyle/>
          <a:p>
            <a:pPr/>
            <a:r>
              <a:t>Understanding the Woes</a:t>
            </a:r>
          </a:p>
        </p:txBody>
      </p:sp>
      <p:sp>
        <p:nvSpPr>
          <p:cNvPr id="620" name="Content Placeholder 2"/>
          <p:cNvSpPr txBox="1"/>
          <p:nvPr>
            <p:ph type="body" idx="1"/>
          </p:nvPr>
        </p:nvSpPr>
        <p:spPr>
          <a:xfrm>
            <a:off x="254507" y="1662850"/>
            <a:ext cx="11689255" cy="4229101"/>
          </a:xfrm>
          <a:prstGeom prst="rect">
            <a:avLst/>
          </a:prstGeom>
        </p:spPr>
        <p:txBody>
          <a:bodyPr/>
          <a:lstStyle/>
          <a:p>
            <a:pPr>
              <a:lnSpc>
                <a:spcPct val="80000"/>
              </a:lnSpc>
              <a:defRPr sz="1300"/>
            </a:pPr>
            <a:r>
              <a:t>There are 3 woes in the Bible. They are called the first woe, second woe and third woe. You find them in Revelation 8 and 9.</a:t>
            </a:r>
          </a:p>
          <a:p>
            <a:pPr>
              <a:lnSpc>
                <a:spcPct val="80000"/>
              </a:lnSpc>
              <a:defRPr sz="1300"/>
            </a:pPr>
            <a:r>
              <a:t>A woe is an exclamation of grief. It is a heavy calamity. </a:t>
            </a:r>
          </a:p>
          <a:p>
            <a:pPr>
              <a:lnSpc>
                <a:spcPct val="80000"/>
              </a:lnSpc>
              <a:defRPr sz="1300"/>
            </a:pPr>
            <a:r>
              <a:t>Woes have something in common. They are done by a religious group called </a:t>
            </a:r>
            <a:r>
              <a:rPr b="1"/>
              <a:t>Islam.</a:t>
            </a:r>
          </a:p>
          <a:p>
            <a:pPr>
              <a:lnSpc>
                <a:spcPct val="80000"/>
              </a:lnSpc>
              <a:defRPr sz="1300"/>
            </a:pPr>
            <a:r>
              <a:t>M</a:t>
            </a:r>
            <a:r>
              <a:t>any names have been used in different ages to describe this group : Ottomans (the Turks); Mohammedans, Arabs, Saracens, Mussulman, Moslems. Today, we use the term Muslim.</a:t>
            </a:r>
          </a:p>
          <a:p>
            <a:pPr>
              <a:lnSpc>
                <a:spcPct val="80000"/>
              </a:lnSpc>
              <a:defRPr sz="1300"/>
            </a:pPr>
            <a:r>
              <a:t>The term radical Islam is also used to describe Islamic groups that are ultraconservative and that are ready to hurt and kill anyone for their religion to triumph. They are usually part of the Wahhabi or Salafi movement. Al-qaeda, Isis, the Jihadists are part of this group.</a:t>
            </a:r>
          </a:p>
          <a:p>
            <a:pPr>
              <a:lnSpc>
                <a:spcPct val="80000"/>
              </a:lnSpc>
              <a:defRPr sz="1300"/>
            </a:pPr>
            <a:r>
              <a:t>Muslims are descendants of Ishmael the first son of Abraham.</a:t>
            </a:r>
          </a:p>
          <a:p>
            <a:pPr>
              <a:lnSpc>
                <a:spcPct val="80000"/>
              </a:lnSpc>
              <a:defRPr sz="1300"/>
            </a:pPr>
            <a:r>
              <a:t>Islam started with a man name Mohammed who declared his belief in one God and proclaimed himself prophet of God.</a:t>
            </a:r>
          </a:p>
          <a:p>
            <a:pPr>
              <a:lnSpc>
                <a:spcPct val="80000"/>
              </a:lnSpc>
              <a:defRPr sz="1300"/>
            </a:pPr>
            <a:r>
              <a:t>He called for prayer, fasting, and charity. Five times a day his followers all over the world turn their eyes toward Mecca and lift their hearts in prayer.</a:t>
            </a:r>
          </a:p>
          <a:p>
            <a:pPr>
              <a:lnSpc>
                <a:spcPct val="80000"/>
              </a:lnSpc>
              <a:defRPr sz="1300"/>
            </a:pPr>
            <a:r>
              <a:t>For them, Jesus is just a prophet and Mohammed is more important. They replace the Christian Bible with their own book called the Koran.</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2" name="Footer Placeholder 3"/>
          <p:cNvSpPr txBox="1"/>
          <p:nvPr/>
        </p:nvSpPr>
        <p:spPr>
          <a:xfrm>
            <a:off x="45719" y="6165530"/>
            <a:ext cx="5319546" cy="5465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100"/>
            </a:lvl1pPr>
          </a:lstStyle>
          <a:p>
            <a:pPr/>
            <a:r>
              <a:t>From: The Story of the Seer of Patmos, Stephen Haskell – Chapter 10; Rev 9:3-4;7, 10</a:t>
            </a:r>
          </a:p>
        </p:txBody>
      </p:sp>
      <p:sp>
        <p:nvSpPr>
          <p:cNvPr id="623" name="Title 1"/>
          <p:cNvSpPr txBox="1"/>
          <p:nvPr>
            <p:ph type="title"/>
          </p:nvPr>
        </p:nvSpPr>
        <p:spPr>
          <a:xfrm>
            <a:off x="163397" y="612742"/>
            <a:ext cx="10960218" cy="864125"/>
          </a:xfrm>
          <a:prstGeom prst="rect">
            <a:avLst/>
          </a:prstGeom>
        </p:spPr>
        <p:txBody>
          <a:bodyPr/>
          <a:lstStyle/>
          <a:p>
            <a:pPr/>
            <a:r>
              <a:t>Understanding The Woes – First Woe</a:t>
            </a:r>
          </a:p>
        </p:txBody>
      </p:sp>
      <p:sp>
        <p:nvSpPr>
          <p:cNvPr id="624" name="Content Placeholder 2"/>
          <p:cNvSpPr txBox="1"/>
          <p:nvPr>
            <p:ph type="body" idx="1"/>
          </p:nvPr>
        </p:nvSpPr>
        <p:spPr>
          <a:xfrm>
            <a:off x="163397" y="1661374"/>
            <a:ext cx="11799217" cy="4478521"/>
          </a:xfrm>
          <a:prstGeom prst="rect">
            <a:avLst/>
          </a:prstGeom>
        </p:spPr>
        <p:txBody>
          <a:bodyPr/>
          <a:lstStyle/>
          <a:p>
            <a:pPr>
              <a:lnSpc>
                <a:spcPct val="80000"/>
              </a:lnSpc>
              <a:defRPr sz="1600"/>
            </a:pPr>
            <a:r>
              <a:t>The Bible describes this group as </a:t>
            </a:r>
            <a:r>
              <a:rPr b="1"/>
              <a:t>locusts</a:t>
            </a:r>
            <a:r>
              <a:t> because they are many. They are also described as an </a:t>
            </a:r>
            <a:r>
              <a:rPr b="1"/>
              <a:t>angry horse </a:t>
            </a:r>
            <a:r>
              <a:t>or </a:t>
            </a:r>
            <a:r>
              <a:rPr b="1"/>
              <a:t>wild Arabian ass </a:t>
            </a:r>
            <a:r>
              <a:t>because they are warriors.</a:t>
            </a:r>
          </a:p>
          <a:p>
            <a:pPr>
              <a:lnSpc>
                <a:spcPct val="80000"/>
              </a:lnSpc>
              <a:defRPr sz="1600"/>
            </a:pPr>
            <a:r>
              <a:t>The Bible says that they come from the </a:t>
            </a:r>
            <a:r>
              <a:rPr b="1"/>
              <a:t>bottomless pit </a:t>
            </a:r>
            <a:r>
              <a:t>which means they are a power of darkness - an evil power. They destroy everything.</a:t>
            </a:r>
          </a:p>
          <a:p>
            <a:pPr>
              <a:lnSpc>
                <a:spcPct val="80000"/>
              </a:lnSpc>
              <a:defRPr sz="1600"/>
            </a:pPr>
            <a:r>
              <a:t>The first woe begins in </a:t>
            </a:r>
            <a:r>
              <a:rPr b="1"/>
              <a:t>July 27, 1299</a:t>
            </a:r>
            <a:r>
              <a:t>. This date marked their first attack against Eastern Rome. They invaded the territory Nicomedia which was the eastern frontier of the Greek Empire.</a:t>
            </a:r>
          </a:p>
          <a:p>
            <a:pPr>
              <a:lnSpc>
                <a:spcPct val="80000"/>
              </a:lnSpc>
              <a:defRPr sz="1600"/>
            </a:pPr>
            <a:r>
              <a:t>From there they grew rapidly and for </a:t>
            </a:r>
            <a:r>
              <a:rPr b="1"/>
              <a:t>five prophetic months </a:t>
            </a:r>
            <a:r>
              <a:t>they “tormented” and hurt people.</a:t>
            </a:r>
          </a:p>
          <a:p>
            <a:pPr>
              <a:lnSpc>
                <a:spcPct val="80000"/>
              </a:lnSpc>
              <a:defRPr sz="1600"/>
            </a:pPr>
            <a:r>
              <a:t>Remember : a day = a year; a month = 30 days; so a month = 30 years</a:t>
            </a:r>
          </a:p>
          <a:p>
            <a:pPr marL="0" indent="0">
              <a:lnSpc>
                <a:spcPct val="80000"/>
              </a:lnSpc>
              <a:buSzTx/>
              <a:buNone/>
              <a:defRPr sz="1600"/>
            </a:pPr>
            <a:r>
              <a:t>   5 months = 30 x 5 = </a:t>
            </a:r>
            <a:r>
              <a:rPr b="1"/>
              <a:t>150</a:t>
            </a:r>
            <a:r>
              <a:t> days / </a:t>
            </a:r>
            <a:r>
              <a:rPr b="1"/>
              <a:t>years</a:t>
            </a:r>
            <a:r>
              <a:t>, </a:t>
            </a:r>
          </a:p>
          <a:p>
            <a:pPr>
              <a:lnSpc>
                <a:spcPct val="80000"/>
              </a:lnSpc>
              <a:defRPr sz="1600"/>
            </a:pPr>
            <a:r>
              <a:t>In </a:t>
            </a:r>
            <a:r>
              <a:rPr b="1"/>
              <a:t>July 27, 1449</a:t>
            </a:r>
            <a:r>
              <a:t>, the first woe ended.</a:t>
            </a:r>
          </a:p>
          <a:p>
            <a:pPr>
              <a:lnSpc>
                <a:spcPct val="80000"/>
              </a:lnSpc>
              <a:defRPr sz="1600"/>
            </a:pPr>
            <a:r>
              <a:t>During that 150 years Islam tormented the Byzantine empire but it did not destroy it.</a:t>
            </a:r>
          </a:p>
        </p:txBody>
      </p:sp>
      <p:sp>
        <p:nvSpPr>
          <p:cNvPr id="625" name="TextBox 4"/>
          <p:cNvSpPr txBox="1"/>
          <p:nvPr/>
        </p:nvSpPr>
        <p:spPr>
          <a:xfrm>
            <a:off x="6063005" y="4519864"/>
            <a:ext cx="2823330" cy="1205612"/>
          </a:xfrm>
          <a:prstGeom prst="rect">
            <a:avLst/>
          </a:prstGeom>
          <a:solidFill>
            <a:srgbClr val="FFFFFF"/>
          </a:solidFill>
          <a:ln w="12700">
            <a:solidFill>
              <a:schemeClr val="accent2"/>
            </a:solidFill>
            <a:miter/>
          </a:ln>
          <a:extLst>
            <a:ext uri="{C572A759-6A51-4108-AA02-DFA0A04FC94B}">
              <ma14:wrappingTextBoxFlag xmlns:ma14="http://schemas.microsoft.com/office/mac/drawingml/2011/main" val="1"/>
            </a:ext>
          </a:extLst>
        </p:spPr>
        <p:txBody>
          <a:bodyPr lIns="45719" rIns="45719">
            <a:spAutoFit/>
          </a:bodyPr>
          <a:lstStyle/>
          <a:p>
            <a:pPr/>
            <a:r>
              <a:t>July 27, 1299</a:t>
            </a:r>
          </a:p>
          <a:p>
            <a:pPr/>
            <a:r>
              <a:t>+  	   150 years</a:t>
            </a:r>
          </a:p>
          <a:p>
            <a:pPr/>
            <a:r>
              <a:t>July 27, 1449</a:t>
            </a:r>
          </a:p>
        </p:txBody>
      </p:sp>
      <p:sp>
        <p:nvSpPr>
          <p:cNvPr id="626" name="Straight Connector 6"/>
          <p:cNvSpPr/>
          <p:nvPr/>
        </p:nvSpPr>
        <p:spPr>
          <a:xfrm>
            <a:off x="6096000" y="5118754"/>
            <a:ext cx="1894789" cy="1"/>
          </a:xfrm>
          <a:prstGeom prst="line">
            <a:avLst/>
          </a:prstGeom>
          <a:ln w="19050">
            <a:solidFill>
              <a:schemeClr val="accent4"/>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8" name="Footer Placeholder 3"/>
          <p:cNvSpPr txBox="1"/>
          <p:nvPr/>
        </p:nvSpPr>
        <p:spPr>
          <a:xfrm>
            <a:off x="196532" y="6051327"/>
            <a:ext cx="5852161" cy="3179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100"/>
            </a:lvl1pPr>
          </a:lstStyle>
          <a:p>
            <a:pPr/>
            <a:r>
              <a:t>From: The Story of the Seer of Patmos, Stephen Haskell – Chapter 10;</a:t>
            </a:r>
          </a:p>
        </p:txBody>
      </p:sp>
      <p:sp>
        <p:nvSpPr>
          <p:cNvPr id="629" name="Title 1"/>
          <p:cNvSpPr txBox="1"/>
          <p:nvPr>
            <p:ph type="title"/>
          </p:nvPr>
        </p:nvSpPr>
        <p:spPr>
          <a:xfrm>
            <a:off x="150813" y="801277"/>
            <a:ext cx="10972801" cy="722723"/>
          </a:xfrm>
          <a:prstGeom prst="rect">
            <a:avLst/>
          </a:prstGeom>
        </p:spPr>
        <p:txBody>
          <a:bodyPr/>
          <a:lstStyle>
            <a:lvl1pPr defTabSz="795527">
              <a:defRPr sz="3132"/>
            </a:lvl1pPr>
          </a:lstStyle>
          <a:p>
            <a:pPr/>
            <a:r>
              <a:t>Understanding The Woes – Second Woe</a:t>
            </a:r>
          </a:p>
        </p:txBody>
      </p:sp>
      <p:sp>
        <p:nvSpPr>
          <p:cNvPr id="630" name="Content Placeholder 2"/>
          <p:cNvSpPr txBox="1"/>
          <p:nvPr>
            <p:ph type="body" idx="1"/>
          </p:nvPr>
        </p:nvSpPr>
        <p:spPr>
          <a:xfrm>
            <a:off x="150812" y="1894002"/>
            <a:ext cx="10897373" cy="3686667"/>
          </a:xfrm>
          <a:prstGeom prst="rect">
            <a:avLst/>
          </a:prstGeom>
        </p:spPr>
        <p:txBody>
          <a:bodyPr/>
          <a:lstStyle/>
          <a:p>
            <a:pPr marL="323148" indent="-323148" defTabSz="850391">
              <a:lnSpc>
                <a:spcPct val="80000"/>
              </a:lnSpc>
              <a:spcBef>
                <a:spcPts val="1600"/>
              </a:spcBef>
              <a:defRPr sz="1209"/>
            </a:pPr>
            <a:r>
              <a:t>Josiah Litch had to make the link between the first woe and the second woe to find the date of </a:t>
            </a:r>
            <a:r>
              <a:rPr b="1"/>
              <a:t>August 11, 1840.</a:t>
            </a:r>
          </a:p>
          <a:p>
            <a:pPr marL="323148" indent="-323148" defTabSz="850391">
              <a:lnSpc>
                <a:spcPct val="80000"/>
              </a:lnSpc>
              <a:spcBef>
                <a:spcPts val="1600"/>
              </a:spcBef>
              <a:defRPr sz="1209"/>
            </a:pPr>
            <a:r>
              <a:t>The second woe began on </a:t>
            </a:r>
            <a:r>
              <a:rPr b="1"/>
              <a:t>July 27, 1449.</a:t>
            </a:r>
          </a:p>
          <a:p>
            <a:pPr marL="323148" indent="-323148" defTabSz="850391">
              <a:lnSpc>
                <a:spcPct val="80000"/>
              </a:lnSpc>
              <a:spcBef>
                <a:spcPts val="1600"/>
              </a:spcBef>
              <a:defRPr sz="1209"/>
            </a:pPr>
            <a:r>
              <a:t>This time the Turks not only tormented Eastern Rome, they also killed that portion of the empire.</a:t>
            </a:r>
          </a:p>
          <a:p>
            <a:pPr marL="323148" indent="-323148" defTabSz="850391">
              <a:lnSpc>
                <a:spcPct val="80000"/>
              </a:lnSpc>
              <a:spcBef>
                <a:spcPts val="1600"/>
              </a:spcBef>
              <a:defRPr sz="1209"/>
            </a:pPr>
            <a:r>
              <a:t>The Bible talks about them as having being </a:t>
            </a:r>
            <a:r>
              <a:rPr b="1"/>
              <a:t>loosed</a:t>
            </a:r>
            <a:r>
              <a:t>. Now no power could resist them,. The Muslim ruler soon conquered the long coveted city Constantinople. </a:t>
            </a:r>
          </a:p>
          <a:p>
            <a:pPr marL="323148" indent="-323148" defTabSz="850391">
              <a:lnSpc>
                <a:spcPct val="80000"/>
              </a:lnSpc>
              <a:spcBef>
                <a:spcPts val="1600"/>
              </a:spcBef>
              <a:defRPr sz="1209"/>
            </a:pPr>
            <a:r>
              <a:t>For </a:t>
            </a:r>
            <a:r>
              <a:rPr b="1"/>
              <a:t>391 years and 15 days</a:t>
            </a:r>
            <a:r>
              <a:t>, the Ottomans were nearly unstoppable until close to the end of this time period. </a:t>
            </a:r>
          </a:p>
          <a:p>
            <a:pPr marL="323148" indent="-323148" defTabSz="850391">
              <a:lnSpc>
                <a:spcPct val="80000"/>
              </a:lnSpc>
              <a:spcBef>
                <a:spcPts val="1600"/>
              </a:spcBef>
              <a:defRPr sz="1209"/>
            </a:pPr>
            <a:r>
              <a:t>It had no choice but to accept the help of four Christian nations (England, Austria, Prussia and Russia) against their enemy Egypt.</a:t>
            </a:r>
          </a:p>
          <a:p>
            <a:pPr marL="323148" indent="-323148" defTabSz="850391">
              <a:lnSpc>
                <a:spcPct val="80000"/>
              </a:lnSpc>
              <a:spcBef>
                <a:spcPts val="1600"/>
              </a:spcBef>
              <a:defRPr sz="1209"/>
            </a:pPr>
            <a:r>
              <a:t>They signed the treaty called “The Convention of London of 1840” on August 11, 1840. </a:t>
            </a:r>
          </a:p>
          <a:p>
            <a:pPr marL="323148" indent="-323148" defTabSz="850391">
              <a:lnSpc>
                <a:spcPct val="80000"/>
              </a:lnSpc>
              <a:spcBef>
                <a:spcPts val="1600"/>
              </a:spcBef>
              <a:defRPr sz="1209"/>
            </a:pPr>
            <a:r>
              <a:t>We refer to this act as the fall of the Ottoman Empire or the restraint of Islam.</a:t>
            </a:r>
          </a:p>
          <a:p>
            <a:pPr marL="323148" indent="-323148" defTabSz="850391">
              <a:lnSpc>
                <a:spcPct val="80000"/>
              </a:lnSpc>
              <a:spcBef>
                <a:spcPts val="1600"/>
              </a:spcBef>
              <a:defRPr sz="1209"/>
            </a:pPr>
            <a:r>
              <a:t>Go back a few pages to do the calculation.</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2" name="Footer Placeholder 3"/>
          <p:cNvSpPr txBox="1"/>
          <p:nvPr/>
        </p:nvSpPr>
        <p:spPr>
          <a:xfrm>
            <a:off x="248378" y="6059970"/>
            <a:ext cx="5852160" cy="3179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100" u="sng">
                <a:solidFill>
                  <a:schemeClr val="accent3"/>
                </a:solidFill>
                <a:uFill>
                  <a:solidFill>
                    <a:schemeClr val="accent3"/>
                  </a:solidFill>
                </a:uFill>
                <a:hlinkClick r:id="rId2" invalidUrl="" action="" tgtFrame="" tooltip="" history="1" highlightClick="0" endSnd="0"/>
              </a:defRPr>
            </a:lvl1pPr>
          </a:lstStyle>
          <a:p>
            <a:pPr>
              <a:defRPr u="none">
                <a:solidFill>
                  <a:schemeClr val="accent4"/>
                </a:solidFill>
                <a:uFillTx/>
              </a:defRPr>
            </a:pPr>
            <a:r>
              <a:rPr u="sng">
                <a:solidFill>
                  <a:schemeClr val="accent3"/>
                </a:solidFill>
                <a:uFill>
                  <a:solidFill>
                    <a:schemeClr val="accent3"/>
                  </a:solidFill>
                </a:uFill>
                <a:hlinkClick r:id="rId2" invalidUrl="" action="" tgtFrame="" tooltip="" history="1" highlightClick="0" endSnd="0"/>
              </a:rPr>
              <a:t>https://onepeterfive.com/the-top-4-reasons-september-11th-is-significant-to-islam/</a:t>
            </a:r>
          </a:p>
        </p:txBody>
      </p:sp>
      <p:sp>
        <p:nvSpPr>
          <p:cNvPr id="633" name="Content Placeholder 2"/>
          <p:cNvSpPr txBox="1"/>
          <p:nvPr>
            <p:ph type="body" sz="quarter" idx="1"/>
          </p:nvPr>
        </p:nvSpPr>
        <p:spPr>
          <a:xfrm>
            <a:off x="3174439" y="200434"/>
            <a:ext cx="5461263" cy="648646"/>
          </a:xfrm>
          <a:prstGeom prst="rect">
            <a:avLst/>
          </a:prstGeom>
        </p:spPr>
        <p:txBody>
          <a:bodyPr/>
          <a:lstStyle/>
          <a:p>
            <a:pPr lvl="2" marL="0" indent="914400">
              <a:lnSpc>
                <a:spcPct val="80000"/>
              </a:lnSpc>
              <a:spcBef>
                <a:spcPts val="800"/>
              </a:spcBef>
              <a:buSzTx/>
              <a:buNone/>
              <a:defRPr b="1" sz="1500">
                <a:solidFill>
                  <a:srgbClr val="0070C0"/>
                </a:solidFill>
              </a:defRPr>
            </a:pPr>
            <a:r>
              <a:t>During the second Woe</a:t>
            </a:r>
            <a:r>
              <a:rPr b="0"/>
              <a:t>, there are </a:t>
            </a:r>
            <a:r>
              <a:t>four major events</a:t>
            </a:r>
            <a:r>
              <a:rPr b="0"/>
              <a:t> that happened on </a:t>
            </a:r>
            <a:r>
              <a:t>September 11 </a:t>
            </a:r>
            <a:r>
              <a:rPr b="0"/>
              <a:t>and all related to Islam</a:t>
            </a:r>
            <a:r>
              <a:rPr b="0">
                <a:solidFill>
                  <a:schemeClr val="accent4"/>
                </a:solidFill>
              </a:rPr>
              <a:t>.</a:t>
            </a:r>
          </a:p>
        </p:txBody>
      </p:sp>
      <p:pic>
        <p:nvPicPr>
          <p:cNvPr id="634" name="Picture 2" descr="Picture 2"/>
          <p:cNvPicPr>
            <a:picLocks noChangeAspect="1"/>
          </p:cNvPicPr>
          <p:nvPr/>
        </p:nvPicPr>
        <p:blipFill>
          <a:blip r:embed="rId3">
            <a:extLst/>
          </a:blip>
          <a:stretch>
            <a:fillRect/>
          </a:stretch>
        </p:blipFill>
        <p:spPr>
          <a:xfrm>
            <a:off x="193246" y="0"/>
            <a:ext cx="2861039" cy="1213387"/>
          </a:xfrm>
          <a:prstGeom prst="rect">
            <a:avLst/>
          </a:prstGeom>
          <a:ln w="12700">
            <a:miter lim="400000"/>
          </a:ln>
        </p:spPr>
      </p:pic>
      <p:graphicFrame>
        <p:nvGraphicFramePr>
          <p:cNvPr id="635" name="Table 6"/>
          <p:cNvGraphicFramePr/>
          <p:nvPr/>
        </p:nvGraphicFramePr>
        <p:xfrm>
          <a:off x="461912" y="1360968"/>
          <a:ext cx="11283889" cy="1483362"/>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2820972"/>
                <a:gridCol w="2820972"/>
                <a:gridCol w="2820972"/>
                <a:gridCol w="2820972"/>
              </a:tblGrid>
              <a:tr h="370840">
                <a:tc>
                  <a:txBody>
                    <a:bodyPr/>
                    <a:lstStyle/>
                    <a:p>
                      <a:pPr>
                        <a:defRPr b="0" sz="1800">
                          <a:solidFill>
                            <a:srgbClr val="000000"/>
                          </a:solidFill>
                        </a:defRPr>
                      </a:pPr>
                      <a:r>
                        <a:rPr b="1">
                          <a:solidFill>
                            <a:srgbClr val="FFFFFF"/>
                          </a:solidFill>
                        </a:rPr>
                        <a:t>Sept. 11, 1565</a:t>
                      </a:r>
                    </a:p>
                  </a:txBody>
                  <a:tcPr marL="45720" marR="45720" marT="45720" marB="45720" anchor="t" anchorCtr="0" horzOverflow="overflow">
                    <a:solidFill>
                      <a:schemeClr val="accent2"/>
                    </a:solidFill>
                  </a:tcPr>
                </a:tc>
                <a:tc>
                  <a:txBody>
                    <a:bodyPr/>
                    <a:lstStyle/>
                    <a:p>
                      <a:pPr>
                        <a:defRPr b="0" sz="1800">
                          <a:solidFill>
                            <a:srgbClr val="000000"/>
                          </a:solidFill>
                        </a:defRPr>
                      </a:pPr>
                      <a:r>
                        <a:rPr b="1">
                          <a:solidFill>
                            <a:srgbClr val="FFFFFF"/>
                          </a:solidFill>
                        </a:rPr>
                        <a:t>Sept. 11, 1609</a:t>
                      </a:r>
                    </a:p>
                  </a:txBody>
                  <a:tcPr marL="45720" marR="45720" marT="45720" marB="45720" anchor="t" anchorCtr="0" horzOverflow="overflow">
                    <a:solidFill>
                      <a:schemeClr val="accent2"/>
                    </a:solidFill>
                  </a:tcPr>
                </a:tc>
                <a:tc>
                  <a:txBody>
                    <a:bodyPr/>
                    <a:lstStyle/>
                    <a:p>
                      <a:pPr>
                        <a:defRPr b="0" sz="1800">
                          <a:solidFill>
                            <a:srgbClr val="000000"/>
                          </a:solidFill>
                        </a:defRPr>
                      </a:pPr>
                      <a:r>
                        <a:rPr b="1">
                          <a:solidFill>
                            <a:srgbClr val="FFFFFF"/>
                          </a:solidFill>
                        </a:rPr>
                        <a:t>Sept.11, 1683</a:t>
                      </a:r>
                    </a:p>
                  </a:txBody>
                  <a:tcPr marL="45720" marR="45720" marT="45720" marB="45720" anchor="t" anchorCtr="0" horzOverflow="overflow">
                    <a:solidFill>
                      <a:schemeClr val="accent2"/>
                    </a:solidFill>
                  </a:tcPr>
                </a:tc>
                <a:tc>
                  <a:txBody>
                    <a:bodyPr/>
                    <a:lstStyle/>
                    <a:p>
                      <a:pPr>
                        <a:defRPr b="0" sz="1800">
                          <a:solidFill>
                            <a:srgbClr val="000000"/>
                          </a:solidFill>
                        </a:defRPr>
                      </a:pPr>
                      <a:r>
                        <a:rPr b="1">
                          <a:solidFill>
                            <a:srgbClr val="FFFFFF"/>
                          </a:solidFill>
                        </a:rPr>
                        <a:t>Sept. 11, 1697</a:t>
                      </a:r>
                    </a:p>
                  </a:txBody>
                  <a:tcPr marL="45720" marR="45720" marT="45720" marB="45720" anchor="t" anchorCtr="0" horzOverflow="overflow">
                    <a:solidFill>
                      <a:schemeClr val="accent2"/>
                    </a:solidFill>
                  </a:tcPr>
                </a:tc>
              </a:tr>
              <a:tr h="370840">
                <a:tc>
                  <a:txBody>
                    <a:bodyPr/>
                    <a:lstStyle/>
                    <a:p>
                      <a:pPr>
                        <a:defRPr sz="1800">
                          <a:solidFill>
                            <a:srgbClr val="000000"/>
                          </a:solidFill>
                        </a:defRPr>
                      </a:pPr>
                      <a:r>
                        <a:rPr>
                          <a:solidFill>
                            <a:schemeClr val="accent4"/>
                          </a:solidFill>
                        </a:rPr>
                        <a:t>Siege of Malta</a:t>
                      </a:r>
                    </a:p>
                  </a:txBody>
                  <a:tcPr marL="45720" marR="45720" marT="45720" marB="45720" anchor="t" anchorCtr="0" horzOverflow="overflow">
                    <a:solidFill>
                      <a:srgbClr val="DAE8FA"/>
                    </a:solidFill>
                  </a:tcPr>
                </a:tc>
                <a:tc>
                  <a:txBody>
                    <a:bodyPr/>
                    <a:lstStyle/>
                    <a:p>
                      <a:pPr>
                        <a:defRPr sz="1800">
                          <a:solidFill>
                            <a:srgbClr val="000000"/>
                          </a:solidFill>
                        </a:defRPr>
                      </a:pPr>
                      <a:r>
                        <a:rPr>
                          <a:solidFill>
                            <a:schemeClr val="accent4"/>
                          </a:solidFill>
                        </a:rPr>
                        <a:t>Muslim Expulsion from Spain</a:t>
                      </a:r>
                    </a:p>
                  </a:txBody>
                  <a:tcPr marL="45720" marR="45720" marT="45720" marB="45720" anchor="t" anchorCtr="0" horzOverflow="overflow">
                    <a:solidFill>
                      <a:srgbClr val="DAE8FA"/>
                    </a:solidFill>
                  </a:tcPr>
                </a:tc>
                <a:tc>
                  <a:txBody>
                    <a:bodyPr/>
                    <a:lstStyle/>
                    <a:p>
                      <a:pPr>
                        <a:defRPr sz="1800">
                          <a:solidFill>
                            <a:srgbClr val="000000"/>
                          </a:solidFill>
                        </a:defRPr>
                      </a:pPr>
                      <a:r>
                        <a:rPr>
                          <a:solidFill>
                            <a:schemeClr val="accent4"/>
                          </a:solidFill>
                        </a:rPr>
                        <a:t>Battle of Vienna (Austria)</a:t>
                      </a:r>
                    </a:p>
                  </a:txBody>
                  <a:tcPr marL="45720" marR="45720" marT="45720" marB="45720" anchor="t" anchorCtr="0" horzOverflow="overflow">
                    <a:solidFill>
                      <a:srgbClr val="DAE8FA"/>
                    </a:solidFill>
                  </a:tcPr>
                </a:tc>
                <a:tc>
                  <a:txBody>
                    <a:bodyPr/>
                    <a:lstStyle/>
                    <a:p>
                      <a:pPr>
                        <a:defRPr sz="1800">
                          <a:solidFill>
                            <a:srgbClr val="000000"/>
                          </a:solidFill>
                        </a:defRPr>
                      </a:pPr>
                      <a:r>
                        <a:rPr>
                          <a:solidFill>
                            <a:schemeClr val="accent4"/>
                          </a:solidFill>
                        </a:rPr>
                        <a:t>Battle of Zenta (Yugoslavia)</a:t>
                      </a:r>
                    </a:p>
                  </a:txBody>
                  <a:tcPr marL="45720" marR="45720" marT="45720" marB="45720" anchor="t" anchorCtr="0" horzOverflow="overflow">
                    <a:solidFill>
                      <a:srgbClr val="DAE8FA"/>
                    </a:solidFill>
                  </a:tcPr>
                </a:tc>
              </a:tr>
              <a:tr h="370840">
                <a:tc>
                  <a:txBody>
                    <a:bodyPr/>
                    <a:lstStyle/>
                    <a:p>
                      <a:pPr>
                        <a:defRPr sz="1800">
                          <a:solidFill>
                            <a:srgbClr val="000000"/>
                          </a:solidFill>
                        </a:defRPr>
                      </a:pPr>
                      <a:r>
                        <a:rPr>
                          <a:solidFill>
                            <a:schemeClr val="accent4"/>
                          </a:solidFill>
                        </a:rPr>
                        <a:t>The Turks wanted to invade Malta to take control of Sicily and Italy</a:t>
                      </a:r>
                    </a:p>
                  </a:txBody>
                  <a:tcPr marL="45720" marR="45720" marT="45720" marB="45720" anchor="t" anchorCtr="0" horzOverflow="overflow">
                    <a:solidFill>
                      <a:srgbClr val="EDF4FC"/>
                    </a:solidFill>
                  </a:tcPr>
                </a:tc>
                <a:tc>
                  <a:txBody>
                    <a:bodyPr/>
                    <a:lstStyle/>
                    <a:p>
                      <a:pPr>
                        <a:defRPr sz="1800">
                          <a:solidFill>
                            <a:srgbClr val="000000"/>
                          </a:solidFill>
                        </a:defRPr>
                      </a:pPr>
                      <a:r>
                        <a:rPr>
                          <a:solidFill>
                            <a:schemeClr val="accent4"/>
                          </a:solidFill>
                        </a:rPr>
                        <a:t>Spain didn’t want Muslims in their country. They passed a decree on Ap.1609 and read it out loud on 9/11*</a:t>
                      </a:r>
                    </a:p>
                  </a:txBody>
                  <a:tcPr marL="45720" marR="45720" marT="45720" marB="45720" anchor="t" anchorCtr="0" horzOverflow="overflow">
                    <a:solidFill>
                      <a:srgbClr val="EDF4FC"/>
                    </a:solidFill>
                  </a:tcPr>
                </a:tc>
                <a:tc>
                  <a:txBody>
                    <a:bodyPr/>
                    <a:lstStyle/>
                    <a:p>
                      <a:pPr>
                        <a:defRPr sz="1800">
                          <a:solidFill>
                            <a:srgbClr val="000000"/>
                          </a:solidFill>
                        </a:defRPr>
                      </a:pPr>
                      <a:r>
                        <a:rPr>
                          <a:solidFill>
                            <a:schemeClr val="accent4"/>
                          </a:solidFill>
                        </a:rPr>
                        <a:t>The Turks came to help the king of Hungary.
But a league between Holy Roman Empire and the Commonwealth was formed against them.</a:t>
                      </a:r>
                    </a:p>
                  </a:txBody>
                  <a:tcPr marL="45720" marR="45720" marT="45720" marB="45720" anchor="t" anchorCtr="0" horzOverflow="overflow">
                    <a:solidFill>
                      <a:srgbClr val="EDF4FC"/>
                    </a:solidFill>
                  </a:tcPr>
                </a:tc>
                <a:tc>
                  <a:txBody>
                    <a:bodyPr/>
                    <a:lstStyle/>
                    <a:p>
                      <a:pPr>
                        <a:defRPr sz="1800">
                          <a:solidFill>
                            <a:srgbClr val="000000"/>
                          </a:solidFill>
                        </a:defRPr>
                      </a:pPr>
                      <a:r>
                        <a:rPr>
                          <a:solidFill>
                            <a:schemeClr val="accent4"/>
                          </a:solidFill>
                        </a:rPr>
                        <a:t>The Holy league of 1684 took the Ottoman army by surprise at the crossing of the Zenta river.
Many Turkish soldiers died and a peace treaty was signed.</a:t>
                      </a:r>
                    </a:p>
                  </a:txBody>
                  <a:tcPr marL="45720" marR="45720" marT="45720" marB="45720" anchor="t" anchorCtr="0" horzOverflow="overflow">
                    <a:solidFill>
                      <a:srgbClr val="EDF4FC"/>
                    </a:solidFill>
                  </a:tcPr>
                </a:tc>
              </a:tr>
              <a:tr h="370840">
                <a:tc>
                  <a:txBody>
                    <a:bodyPr/>
                    <a:lstStyle/>
                    <a:p>
                      <a:pPr>
                        <a:defRPr sz="1800"/>
                      </a:pPr>
                      <a:r>
                        <a:t>They are </a:t>
                      </a:r>
                      <a:r>
                        <a:rPr b="1"/>
                        <a:t>Restrained</a:t>
                      </a:r>
                    </a:p>
                  </a:txBody>
                  <a:tcPr marL="45720" marR="45720" marT="45720" marB="45720" anchor="t" anchorCtr="0" horzOverflow="overflow">
                    <a:solidFill>
                      <a:srgbClr val="DAE8FA"/>
                    </a:solidFill>
                  </a:tcPr>
                </a:tc>
                <a:tc>
                  <a:txBody>
                    <a:bodyPr/>
                    <a:lstStyle/>
                    <a:p>
                      <a:pPr>
                        <a:defRPr sz="1800"/>
                      </a:pPr>
                      <a:r>
                        <a:t>A </a:t>
                      </a:r>
                      <a:r>
                        <a:rPr b="1"/>
                        <a:t>decree</a:t>
                      </a:r>
                      <a:r>
                        <a:t> is passed</a:t>
                      </a:r>
                    </a:p>
                  </a:txBody>
                  <a:tcPr marL="45720" marR="45720" marT="45720" marB="45720" anchor="t" anchorCtr="0" horzOverflow="overflow">
                    <a:solidFill>
                      <a:srgbClr val="DAE8FA"/>
                    </a:solidFill>
                  </a:tcPr>
                </a:tc>
                <a:tc>
                  <a:txBody>
                    <a:bodyPr/>
                    <a:lstStyle/>
                    <a:p>
                      <a:pPr>
                        <a:defRPr sz="1800"/>
                      </a:pPr>
                      <a:r>
                        <a:t>They are </a:t>
                      </a:r>
                      <a:r>
                        <a:rPr b="1"/>
                        <a:t>restrained</a:t>
                      </a:r>
                      <a:r>
                        <a:t> and there is a </a:t>
                      </a:r>
                      <a:r>
                        <a:rPr b="1"/>
                        <a:t>league</a:t>
                      </a:r>
                    </a:p>
                  </a:txBody>
                  <a:tcPr marL="45720" marR="45720" marT="45720" marB="45720" anchor="t" anchorCtr="0" horzOverflow="overflow">
                    <a:solidFill>
                      <a:srgbClr val="DAE8FA"/>
                    </a:solidFill>
                  </a:tcPr>
                </a:tc>
                <a:tc>
                  <a:txBody>
                    <a:bodyPr/>
                    <a:lstStyle/>
                    <a:p>
                      <a:pPr>
                        <a:defRPr sz="1800">
                          <a:solidFill>
                            <a:srgbClr val="000000"/>
                          </a:solidFill>
                        </a:defRPr>
                      </a:pPr>
                      <a:r>
                        <a:rPr b="1">
                          <a:solidFill>
                            <a:schemeClr val="accent4"/>
                          </a:solidFill>
                        </a:rPr>
                        <a:t>Restraint, league, peace treaty</a:t>
                      </a:r>
                    </a:p>
                  </a:txBody>
                  <a:tcPr marL="45720" marR="45720" marT="45720" marB="45720" anchor="t" anchorCtr="0" horzOverflow="overflow">
                    <a:solidFill>
                      <a:srgbClr val="DAE8FA"/>
                    </a:solidFill>
                  </a:tcPr>
                </a:tc>
              </a:tr>
            </a:tbl>
          </a:graphicData>
        </a:graphic>
      </p:graphicFrame>
      <p:sp>
        <p:nvSpPr>
          <p:cNvPr id="636" name="TextBox 7"/>
          <p:cNvSpPr txBox="1"/>
          <p:nvPr/>
        </p:nvSpPr>
        <p:spPr>
          <a:xfrm>
            <a:off x="6437093" y="5719871"/>
            <a:ext cx="2604627" cy="8246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 Today we would call that a law against immigration</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8" name="Title 1"/>
          <p:cNvSpPr txBox="1"/>
          <p:nvPr>
            <p:ph type="title"/>
          </p:nvPr>
        </p:nvSpPr>
        <p:spPr>
          <a:xfrm>
            <a:off x="207389" y="257666"/>
            <a:ext cx="10916226" cy="1219201"/>
          </a:xfrm>
          <a:prstGeom prst="rect">
            <a:avLst/>
          </a:prstGeom>
        </p:spPr>
        <p:txBody>
          <a:bodyPr/>
          <a:lstStyle/>
          <a:p>
            <a:pPr/>
            <a:r>
              <a:t>Understanding The Woes – The Third Woe</a:t>
            </a:r>
          </a:p>
        </p:txBody>
      </p:sp>
      <p:sp>
        <p:nvSpPr>
          <p:cNvPr id="639" name="Content Placeholder 2"/>
          <p:cNvSpPr txBox="1"/>
          <p:nvPr>
            <p:ph type="body" sz="half" idx="1"/>
          </p:nvPr>
        </p:nvSpPr>
        <p:spPr>
          <a:xfrm>
            <a:off x="1065212" y="1825625"/>
            <a:ext cx="4954588" cy="4187953"/>
          </a:xfrm>
          <a:prstGeom prst="rect">
            <a:avLst/>
          </a:prstGeom>
        </p:spPr>
        <p:txBody>
          <a:bodyPr/>
          <a:lstStyle/>
          <a:p>
            <a:pPr marL="326623" indent="-326623" defTabSz="859536">
              <a:lnSpc>
                <a:spcPct val="80000"/>
              </a:lnSpc>
              <a:spcBef>
                <a:spcPts val="1600"/>
              </a:spcBef>
              <a:defRPr sz="2068"/>
            </a:pPr>
            <a:r>
              <a:t>We mark the third woe as starting on </a:t>
            </a:r>
            <a:r>
              <a:rPr b="1"/>
              <a:t>September 11, 2001</a:t>
            </a:r>
            <a:r>
              <a:t> because this was when There were four terrorist attacks in New-York City and Washington D.C by </a:t>
            </a:r>
            <a:r>
              <a:rPr b="1"/>
              <a:t>Radical</a:t>
            </a:r>
            <a:r>
              <a:t> I</a:t>
            </a:r>
            <a:r>
              <a:rPr b="1"/>
              <a:t>slam.</a:t>
            </a:r>
          </a:p>
          <a:p>
            <a:pPr marL="326623" indent="-326623" defTabSz="859536">
              <a:lnSpc>
                <a:spcPct val="80000"/>
              </a:lnSpc>
              <a:spcBef>
                <a:spcPts val="1600"/>
              </a:spcBef>
              <a:defRPr sz="2068"/>
            </a:pPr>
            <a:r>
              <a:t>They</a:t>
            </a:r>
            <a:r>
              <a:t> struck suddenly and unexpectedly. </a:t>
            </a:r>
          </a:p>
          <a:p>
            <a:pPr marL="326623" indent="-326623" defTabSz="859536">
              <a:lnSpc>
                <a:spcPct val="80000"/>
              </a:lnSpc>
              <a:spcBef>
                <a:spcPts val="1600"/>
              </a:spcBef>
              <a:defRPr sz="2068"/>
            </a:pPr>
            <a:r>
              <a:t>It is described as the greatest terrorist attack in history.</a:t>
            </a:r>
          </a:p>
          <a:p>
            <a:pPr marL="326623" indent="-326623" defTabSz="859536">
              <a:lnSpc>
                <a:spcPct val="80000"/>
              </a:lnSpc>
              <a:spcBef>
                <a:spcPts val="1600"/>
              </a:spcBef>
              <a:defRPr sz="2068"/>
            </a:pPr>
            <a:r>
              <a:t>We know that Radical Islam will strike again and it will be even more severe.</a:t>
            </a:r>
          </a:p>
        </p:txBody>
      </p:sp>
      <p:pic>
        <p:nvPicPr>
          <p:cNvPr id="640" name="Picture 2" descr="Picture 2"/>
          <p:cNvPicPr>
            <a:picLocks noChangeAspect="1"/>
          </p:cNvPicPr>
          <p:nvPr/>
        </p:nvPicPr>
        <p:blipFill>
          <a:blip r:embed="rId2">
            <a:extLst/>
          </a:blip>
          <a:stretch>
            <a:fillRect/>
          </a:stretch>
        </p:blipFill>
        <p:spPr>
          <a:xfrm>
            <a:off x="6172201" y="1825625"/>
            <a:ext cx="5692058" cy="411878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Footer Placeholder 4"/>
          <p:cNvSpPr txBox="1"/>
          <p:nvPr/>
        </p:nvSpPr>
        <p:spPr>
          <a:xfrm>
            <a:off x="45719" y="6200902"/>
            <a:ext cx="5852161" cy="2286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defTabSz="749808">
              <a:lnSpc>
                <a:spcPct val="90000"/>
              </a:lnSpc>
              <a:spcBef>
                <a:spcPts val="400"/>
              </a:spcBef>
              <a:defRPr sz="738"/>
            </a:lvl1pPr>
          </a:lstStyle>
          <a:p>
            <a:pPr/>
            <a:r>
              <a:t>(1) PK 714.1; (2) EW 240.1</a:t>
            </a:r>
          </a:p>
        </p:txBody>
      </p:sp>
      <p:sp>
        <p:nvSpPr>
          <p:cNvPr id="291" name="Title 1"/>
          <p:cNvSpPr txBox="1"/>
          <p:nvPr>
            <p:ph type="title"/>
          </p:nvPr>
        </p:nvSpPr>
        <p:spPr>
          <a:xfrm>
            <a:off x="1065211" y="304800"/>
            <a:ext cx="10058404" cy="1219200"/>
          </a:xfrm>
          <a:prstGeom prst="rect">
            <a:avLst/>
          </a:prstGeom>
        </p:spPr>
        <p:txBody>
          <a:bodyPr/>
          <a:lstStyle>
            <a:lvl1pPr algn="ctr">
              <a:defRPr b="1"/>
            </a:lvl1pPr>
          </a:lstStyle>
          <a:p>
            <a:pPr/>
            <a:r>
              <a:t>The Internal Line </a:t>
            </a:r>
          </a:p>
        </p:txBody>
      </p:sp>
      <p:sp>
        <p:nvSpPr>
          <p:cNvPr id="292" name="Content Placeholder 2"/>
          <p:cNvSpPr txBox="1"/>
          <p:nvPr>
            <p:ph type="body" sz="half" idx="1"/>
          </p:nvPr>
        </p:nvSpPr>
        <p:spPr>
          <a:xfrm>
            <a:off x="311084" y="1659117"/>
            <a:ext cx="5708717" cy="4354460"/>
          </a:xfrm>
          <a:prstGeom prst="rect">
            <a:avLst/>
          </a:prstGeom>
        </p:spPr>
        <p:txBody>
          <a:bodyPr/>
          <a:lstStyle/>
          <a:p>
            <a:pPr marL="0" indent="0" defTabSz="868680">
              <a:lnSpc>
                <a:spcPct val="81000"/>
              </a:lnSpc>
              <a:spcBef>
                <a:spcPts val="1700"/>
              </a:spcBef>
              <a:buSzTx/>
              <a:buNone/>
              <a:defRPr b="1" sz="2660"/>
            </a:pPr>
            <a:r>
              <a:t>Darkness</a:t>
            </a:r>
          </a:p>
          <a:p>
            <a:pPr marL="330098" indent="-330098" defTabSz="868680">
              <a:lnSpc>
                <a:spcPct val="81000"/>
              </a:lnSpc>
              <a:spcBef>
                <a:spcPts val="1700"/>
              </a:spcBef>
              <a:defRPr sz="1615"/>
            </a:pPr>
            <a:r>
              <a:t>The Period of darkness is the </a:t>
            </a:r>
            <a:r>
              <a:rPr b="1"/>
              <a:t>1260</a:t>
            </a:r>
            <a:r>
              <a:t> years of persecutions prior the time of the end. It is also called the </a:t>
            </a:r>
            <a:r>
              <a:rPr b="1"/>
              <a:t>dark ages </a:t>
            </a:r>
            <a:r>
              <a:t>and runs from </a:t>
            </a:r>
            <a:r>
              <a:rPr b="1"/>
              <a:t>538 to 1798</a:t>
            </a:r>
            <a:r>
              <a:t>.</a:t>
            </a:r>
          </a:p>
          <a:p>
            <a:pPr marL="330098" indent="-330098" defTabSz="868680">
              <a:lnSpc>
                <a:spcPct val="81000"/>
              </a:lnSpc>
              <a:spcBef>
                <a:spcPts val="1700"/>
              </a:spcBef>
              <a:defRPr sz="1615"/>
            </a:pPr>
            <a:r>
              <a:t>It was a period of darkness, error and superstition where the knowledge of God was almost suppressed.</a:t>
            </a:r>
            <a:r>
              <a:rPr sz="855"/>
              <a:t>(1)</a:t>
            </a:r>
            <a:endParaRPr sz="855"/>
          </a:p>
          <a:p>
            <a:pPr marL="330098" indent="-330098" defTabSz="868680">
              <a:lnSpc>
                <a:spcPct val="81000"/>
              </a:lnSpc>
              <a:spcBef>
                <a:spcPts val="1700"/>
              </a:spcBef>
              <a:defRPr sz="1615"/>
            </a:pPr>
            <a:r>
              <a:t>It is important to always mention it because it is the closest and detailed line to our line.</a:t>
            </a:r>
          </a:p>
          <a:p>
            <a:pPr marL="330098" indent="-330098" defTabSz="868680">
              <a:lnSpc>
                <a:spcPct val="81000"/>
              </a:lnSpc>
              <a:spcBef>
                <a:spcPts val="1700"/>
              </a:spcBef>
              <a:defRPr sz="1615"/>
            </a:pPr>
            <a:r>
              <a:t>Although, we call it a period of darkness, there were people walking in the light. People who accepted the light received more light.</a:t>
            </a:r>
            <a:r>
              <a:rPr sz="760"/>
              <a:t>(2)</a:t>
            </a:r>
            <a:endParaRPr sz="760"/>
          </a:p>
          <a:p>
            <a:pPr marL="330098" indent="-330098" defTabSz="868680">
              <a:lnSpc>
                <a:spcPct val="81000"/>
              </a:lnSpc>
              <a:spcBef>
                <a:spcPts val="1700"/>
              </a:spcBef>
              <a:defRPr sz="1615"/>
            </a:pPr>
            <a:r>
              <a:t>So, there was light in darkness.</a:t>
            </a:r>
          </a:p>
        </p:txBody>
      </p:sp>
      <p:grpSp>
        <p:nvGrpSpPr>
          <p:cNvPr id="295" name="Picture 4"/>
          <p:cNvGrpSpPr/>
          <p:nvPr/>
        </p:nvGrpSpPr>
        <p:grpSpPr>
          <a:xfrm>
            <a:off x="6172199" y="1825625"/>
            <a:ext cx="4951416" cy="4187953"/>
            <a:chOff x="0" y="0"/>
            <a:chExt cx="4951414" cy="4187952"/>
          </a:xfrm>
        </p:grpSpPr>
        <p:sp>
          <p:nvSpPr>
            <p:cNvPr id="293" name="Rectangle"/>
            <p:cNvSpPr/>
            <p:nvPr/>
          </p:nvSpPr>
          <p:spPr>
            <a:xfrm>
              <a:off x="0" y="0"/>
              <a:ext cx="4951415" cy="4187953"/>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294" name="image6.jpeg" descr="image6.jpeg"/>
            <p:cNvPicPr>
              <a:picLocks noChangeAspect="1"/>
            </p:cNvPicPr>
            <p:nvPr/>
          </p:nvPicPr>
          <p:blipFill>
            <a:blip r:embed="rId2">
              <a:extLst/>
            </a:blip>
            <a:srcRect l="11327" t="0" r="1" b="0"/>
            <a:stretch>
              <a:fillRect/>
            </a:stretch>
          </p:blipFill>
          <p:spPr>
            <a:xfrm>
              <a:off x="-1" y="0"/>
              <a:ext cx="4951416" cy="4187953"/>
            </a:xfrm>
            <a:prstGeom prst="rect">
              <a:avLst/>
            </a:prstGeom>
            <a:ln w="12700" cap="flat">
              <a:noFill/>
              <a:miter lim="400000"/>
            </a:ln>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2" name="Title 1"/>
          <p:cNvSpPr txBox="1"/>
          <p:nvPr>
            <p:ph type="title"/>
          </p:nvPr>
        </p:nvSpPr>
        <p:spPr>
          <a:xfrm>
            <a:off x="1065211" y="304800"/>
            <a:ext cx="10058404" cy="1219200"/>
          </a:xfrm>
          <a:prstGeom prst="rect">
            <a:avLst/>
          </a:prstGeom>
        </p:spPr>
        <p:txBody>
          <a:bodyPr/>
          <a:lstStyle/>
          <a:p>
            <a:pPr/>
            <a:r>
              <a:t>Can You Answer These Questions?</a:t>
            </a:r>
          </a:p>
        </p:txBody>
      </p:sp>
      <p:sp>
        <p:nvSpPr>
          <p:cNvPr id="643" name="Content Placeholder 3"/>
          <p:cNvSpPr txBox="1"/>
          <p:nvPr>
            <p:ph type="body" sz="half" idx="1"/>
          </p:nvPr>
        </p:nvSpPr>
        <p:spPr>
          <a:xfrm>
            <a:off x="1065212" y="1825625"/>
            <a:ext cx="4954588" cy="4187953"/>
          </a:xfrm>
          <a:prstGeom prst="rect">
            <a:avLst/>
          </a:prstGeom>
        </p:spPr>
        <p:txBody>
          <a:bodyPr/>
          <a:lstStyle/>
          <a:p>
            <a:pPr>
              <a:lnSpc>
                <a:spcPct val="90000"/>
              </a:lnSpc>
            </a:pPr>
            <a:r>
              <a:t>Who made the prediction of the fall of the Ottoman Empire?</a:t>
            </a:r>
          </a:p>
          <a:p>
            <a:pPr marL="0" indent="0">
              <a:lnSpc>
                <a:spcPct val="90000"/>
              </a:lnSpc>
              <a:buSzTx/>
              <a:buNone/>
            </a:pPr>
          </a:p>
          <a:p>
            <a:pPr>
              <a:lnSpc>
                <a:spcPct val="90000"/>
              </a:lnSpc>
            </a:pPr>
            <a:r>
              <a:t>What principle did he use to reach his conclusions?</a:t>
            </a:r>
          </a:p>
          <a:p>
            <a:pPr marL="0" indent="0">
              <a:lnSpc>
                <a:spcPct val="90000"/>
              </a:lnSpc>
              <a:buSzTx/>
              <a:buNone/>
            </a:pPr>
          </a:p>
          <a:p>
            <a:pPr>
              <a:lnSpc>
                <a:spcPct val="90000"/>
              </a:lnSpc>
            </a:pPr>
            <a:r>
              <a:t>What was the date of the fall?</a:t>
            </a:r>
          </a:p>
        </p:txBody>
      </p:sp>
      <p:grpSp>
        <p:nvGrpSpPr>
          <p:cNvPr id="662" name="Content Placeholder 8"/>
          <p:cNvGrpSpPr/>
          <p:nvPr/>
        </p:nvGrpSpPr>
        <p:grpSpPr>
          <a:xfrm>
            <a:off x="6449507" y="1825824"/>
            <a:ext cx="4396797" cy="4187426"/>
            <a:chOff x="0" y="0"/>
            <a:chExt cx="4396795" cy="4187425"/>
          </a:xfrm>
        </p:grpSpPr>
        <p:grpSp>
          <p:nvGrpSpPr>
            <p:cNvPr id="646" name="Group"/>
            <p:cNvGrpSpPr/>
            <p:nvPr/>
          </p:nvGrpSpPr>
          <p:grpSpPr>
            <a:xfrm>
              <a:off x="0" y="0"/>
              <a:ext cx="2093712" cy="1256228"/>
              <a:chOff x="0" y="0"/>
              <a:chExt cx="2093711" cy="1256227"/>
            </a:xfrm>
          </p:grpSpPr>
          <p:sp>
            <p:nvSpPr>
              <p:cNvPr id="644"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1066800">
                  <a:lnSpc>
                    <a:spcPct val="90000"/>
                  </a:lnSpc>
                  <a:spcBef>
                    <a:spcPts val="1000"/>
                  </a:spcBef>
                  <a:defRPr sz="2400">
                    <a:solidFill>
                      <a:srgbClr val="FFFFFF"/>
                    </a:solidFill>
                  </a:defRPr>
                </a:pPr>
              </a:p>
            </p:txBody>
          </p:sp>
          <p:sp>
            <p:nvSpPr>
              <p:cNvPr id="645" name="Josiah Litch"/>
              <p:cNvSpPr txBox="1"/>
              <p:nvPr/>
            </p:nvSpPr>
            <p:spPr>
              <a:xfrm>
                <a:off x="0" y="291309"/>
                <a:ext cx="2093712" cy="6736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algn="ctr" defTabSz="1066800">
                  <a:lnSpc>
                    <a:spcPct val="90000"/>
                  </a:lnSpc>
                  <a:spcBef>
                    <a:spcPts val="1000"/>
                  </a:spcBef>
                  <a:defRPr sz="2400">
                    <a:solidFill>
                      <a:srgbClr val="FFFFFF"/>
                    </a:solidFill>
                  </a:defRPr>
                </a:lvl1pPr>
              </a:lstStyle>
              <a:p>
                <a:pPr/>
                <a:r>
                  <a:t>Josiah Litch</a:t>
                </a:r>
              </a:p>
            </p:txBody>
          </p:sp>
        </p:grpSp>
        <p:grpSp>
          <p:nvGrpSpPr>
            <p:cNvPr id="649" name="Group"/>
            <p:cNvGrpSpPr/>
            <p:nvPr/>
          </p:nvGrpSpPr>
          <p:grpSpPr>
            <a:xfrm>
              <a:off x="2303083" y="0"/>
              <a:ext cx="2093713" cy="1256228"/>
              <a:chOff x="0" y="0"/>
              <a:chExt cx="2093711" cy="1256227"/>
            </a:xfrm>
          </p:grpSpPr>
          <p:sp>
            <p:nvSpPr>
              <p:cNvPr id="647"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1066800">
                  <a:lnSpc>
                    <a:spcPct val="90000"/>
                  </a:lnSpc>
                  <a:spcBef>
                    <a:spcPts val="1000"/>
                  </a:spcBef>
                  <a:defRPr sz="2400">
                    <a:solidFill>
                      <a:srgbClr val="FFFFFF"/>
                    </a:solidFill>
                  </a:defRPr>
                </a:pPr>
              </a:p>
            </p:txBody>
          </p:sp>
          <p:sp>
            <p:nvSpPr>
              <p:cNvPr id="648" name="William Miller"/>
              <p:cNvSpPr txBox="1"/>
              <p:nvPr/>
            </p:nvSpPr>
            <p:spPr>
              <a:xfrm>
                <a:off x="0" y="291309"/>
                <a:ext cx="2093712" cy="6736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algn="ctr" defTabSz="1066800">
                  <a:lnSpc>
                    <a:spcPct val="90000"/>
                  </a:lnSpc>
                  <a:spcBef>
                    <a:spcPts val="1000"/>
                  </a:spcBef>
                  <a:defRPr sz="2400">
                    <a:solidFill>
                      <a:srgbClr val="FFFFFF"/>
                    </a:solidFill>
                  </a:defRPr>
                </a:lvl1pPr>
              </a:lstStyle>
              <a:p>
                <a:pPr/>
                <a:r>
                  <a:t>William Miller</a:t>
                </a:r>
              </a:p>
            </p:txBody>
          </p:sp>
        </p:grpSp>
        <p:grpSp>
          <p:nvGrpSpPr>
            <p:cNvPr id="652" name="Group"/>
            <p:cNvGrpSpPr/>
            <p:nvPr/>
          </p:nvGrpSpPr>
          <p:grpSpPr>
            <a:xfrm>
              <a:off x="0" y="1465599"/>
              <a:ext cx="2093712" cy="1256228"/>
              <a:chOff x="0" y="0"/>
              <a:chExt cx="2093711" cy="1256227"/>
            </a:xfrm>
          </p:grpSpPr>
          <p:sp>
            <p:nvSpPr>
              <p:cNvPr id="650"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1066800">
                  <a:lnSpc>
                    <a:spcPct val="90000"/>
                  </a:lnSpc>
                  <a:spcBef>
                    <a:spcPts val="1000"/>
                  </a:spcBef>
                  <a:defRPr sz="2400">
                    <a:solidFill>
                      <a:srgbClr val="FFFFFF"/>
                    </a:solidFill>
                  </a:defRPr>
                </a:pPr>
              </a:p>
            </p:txBody>
          </p:sp>
          <p:sp>
            <p:nvSpPr>
              <p:cNvPr id="651" name="Numerology"/>
              <p:cNvSpPr txBox="1"/>
              <p:nvPr/>
            </p:nvSpPr>
            <p:spPr>
              <a:xfrm>
                <a:off x="0" y="291309"/>
                <a:ext cx="2093712" cy="6736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algn="ctr" defTabSz="1066800">
                  <a:lnSpc>
                    <a:spcPct val="90000"/>
                  </a:lnSpc>
                  <a:spcBef>
                    <a:spcPts val="1000"/>
                  </a:spcBef>
                  <a:defRPr sz="2400">
                    <a:solidFill>
                      <a:srgbClr val="FFFFFF"/>
                    </a:solidFill>
                  </a:defRPr>
                </a:lvl1pPr>
              </a:lstStyle>
              <a:p>
                <a:pPr/>
                <a:r>
                  <a:t>Numerology</a:t>
                </a:r>
              </a:p>
            </p:txBody>
          </p:sp>
        </p:grpSp>
        <p:grpSp>
          <p:nvGrpSpPr>
            <p:cNvPr id="655" name="Group"/>
            <p:cNvGrpSpPr/>
            <p:nvPr/>
          </p:nvGrpSpPr>
          <p:grpSpPr>
            <a:xfrm>
              <a:off x="2303083" y="1465599"/>
              <a:ext cx="2093713" cy="1256228"/>
              <a:chOff x="0" y="0"/>
              <a:chExt cx="2093711" cy="1256227"/>
            </a:xfrm>
          </p:grpSpPr>
          <p:sp>
            <p:nvSpPr>
              <p:cNvPr id="653"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1066800">
                  <a:lnSpc>
                    <a:spcPct val="90000"/>
                  </a:lnSpc>
                  <a:spcBef>
                    <a:spcPts val="1000"/>
                  </a:spcBef>
                  <a:defRPr sz="2400">
                    <a:solidFill>
                      <a:srgbClr val="FFFFFF"/>
                    </a:solidFill>
                  </a:defRPr>
                </a:pPr>
              </a:p>
            </p:txBody>
          </p:sp>
          <p:sp>
            <p:nvSpPr>
              <p:cNvPr id="654" name="Day for a year"/>
              <p:cNvSpPr txBox="1"/>
              <p:nvPr/>
            </p:nvSpPr>
            <p:spPr>
              <a:xfrm>
                <a:off x="0" y="291309"/>
                <a:ext cx="2093712" cy="6736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algn="ctr" defTabSz="1066800">
                  <a:lnSpc>
                    <a:spcPct val="90000"/>
                  </a:lnSpc>
                  <a:spcBef>
                    <a:spcPts val="1000"/>
                  </a:spcBef>
                  <a:defRPr sz="2400">
                    <a:solidFill>
                      <a:srgbClr val="FFFFFF"/>
                    </a:solidFill>
                  </a:defRPr>
                </a:lvl1pPr>
              </a:lstStyle>
              <a:p>
                <a:pPr/>
                <a:r>
                  <a:t>Day for a year</a:t>
                </a:r>
              </a:p>
            </p:txBody>
          </p:sp>
        </p:grpSp>
        <p:grpSp>
          <p:nvGrpSpPr>
            <p:cNvPr id="658" name="Group"/>
            <p:cNvGrpSpPr/>
            <p:nvPr/>
          </p:nvGrpSpPr>
          <p:grpSpPr>
            <a:xfrm>
              <a:off x="0" y="2931198"/>
              <a:ext cx="2093712" cy="1256228"/>
              <a:chOff x="0" y="0"/>
              <a:chExt cx="2093711" cy="1256227"/>
            </a:xfrm>
          </p:grpSpPr>
          <p:sp>
            <p:nvSpPr>
              <p:cNvPr id="656"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1066800">
                  <a:lnSpc>
                    <a:spcPct val="90000"/>
                  </a:lnSpc>
                  <a:spcBef>
                    <a:spcPts val="1000"/>
                  </a:spcBef>
                  <a:defRPr sz="2400">
                    <a:solidFill>
                      <a:srgbClr val="FFFFFF"/>
                    </a:solidFill>
                  </a:defRPr>
                </a:pPr>
              </a:p>
            </p:txBody>
          </p:sp>
          <p:sp>
            <p:nvSpPr>
              <p:cNvPr id="657" name="September 11, 1840"/>
              <p:cNvSpPr txBox="1"/>
              <p:nvPr/>
            </p:nvSpPr>
            <p:spPr>
              <a:xfrm>
                <a:off x="0" y="68195"/>
                <a:ext cx="2093712" cy="11198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algn="ctr" defTabSz="1066800">
                  <a:lnSpc>
                    <a:spcPct val="90000"/>
                  </a:lnSpc>
                  <a:spcBef>
                    <a:spcPts val="1000"/>
                  </a:spcBef>
                  <a:defRPr sz="2400">
                    <a:solidFill>
                      <a:srgbClr val="FFFFFF"/>
                    </a:solidFill>
                  </a:defRPr>
                </a:lvl1pPr>
              </a:lstStyle>
              <a:p>
                <a:pPr/>
                <a:r>
                  <a:t>September 11, 1840</a:t>
                </a:r>
              </a:p>
            </p:txBody>
          </p:sp>
        </p:grpSp>
        <p:grpSp>
          <p:nvGrpSpPr>
            <p:cNvPr id="661" name="Group"/>
            <p:cNvGrpSpPr/>
            <p:nvPr/>
          </p:nvGrpSpPr>
          <p:grpSpPr>
            <a:xfrm>
              <a:off x="2303083" y="2931198"/>
              <a:ext cx="2093713" cy="1256228"/>
              <a:chOff x="0" y="0"/>
              <a:chExt cx="2093711" cy="1256227"/>
            </a:xfrm>
          </p:grpSpPr>
          <p:sp>
            <p:nvSpPr>
              <p:cNvPr id="659"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1066800">
                  <a:lnSpc>
                    <a:spcPct val="90000"/>
                  </a:lnSpc>
                  <a:spcBef>
                    <a:spcPts val="1000"/>
                  </a:spcBef>
                  <a:defRPr sz="2400">
                    <a:solidFill>
                      <a:srgbClr val="FFFFFF"/>
                    </a:solidFill>
                  </a:defRPr>
                </a:pPr>
              </a:p>
            </p:txBody>
          </p:sp>
          <p:sp>
            <p:nvSpPr>
              <p:cNvPr id="660" name="August 11, 1840"/>
              <p:cNvSpPr txBox="1"/>
              <p:nvPr/>
            </p:nvSpPr>
            <p:spPr>
              <a:xfrm>
                <a:off x="0" y="291309"/>
                <a:ext cx="2093712" cy="6736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algn="ctr" defTabSz="1066800">
                  <a:lnSpc>
                    <a:spcPct val="90000"/>
                  </a:lnSpc>
                  <a:spcBef>
                    <a:spcPts val="1000"/>
                  </a:spcBef>
                  <a:defRPr sz="2400">
                    <a:solidFill>
                      <a:srgbClr val="FFFFFF"/>
                    </a:solidFill>
                  </a:defRPr>
                </a:lvl1pPr>
              </a:lstStyle>
              <a:p>
                <a:pPr/>
                <a:r>
                  <a:t>August 11, 1840</a:t>
                </a:r>
              </a:p>
            </p:txBody>
          </p:sp>
        </p:gr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4" name="Title 1"/>
          <p:cNvSpPr txBox="1"/>
          <p:nvPr>
            <p:ph type="title"/>
          </p:nvPr>
        </p:nvSpPr>
        <p:spPr>
          <a:xfrm>
            <a:off x="1065211" y="304800"/>
            <a:ext cx="10058404" cy="1219200"/>
          </a:xfrm>
          <a:prstGeom prst="rect">
            <a:avLst/>
          </a:prstGeom>
        </p:spPr>
        <p:txBody>
          <a:bodyPr/>
          <a:lstStyle/>
          <a:p>
            <a:pPr/>
            <a:r>
              <a:t>Can You Answer These Questions?</a:t>
            </a:r>
          </a:p>
        </p:txBody>
      </p:sp>
      <p:sp>
        <p:nvSpPr>
          <p:cNvPr id="665" name="Content Placeholder 3"/>
          <p:cNvSpPr txBox="1"/>
          <p:nvPr>
            <p:ph type="body" sz="half" idx="1"/>
          </p:nvPr>
        </p:nvSpPr>
        <p:spPr>
          <a:xfrm>
            <a:off x="1065212" y="1825625"/>
            <a:ext cx="4954588" cy="4187953"/>
          </a:xfrm>
          <a:prstGeom prst="rect">
            <a:avLst/>
          </a:prstGeom>
        </p:spPr>
        <p:txBody>
          <a:bodyPr/>
          <a:lstStyle/>
          <a:p>
            <a:pPr marL="319674" indent="-319674" defTabSz="841247">
              <a:spcBef>
                <a:spcPts val="1600"/>
              </a:spcBef>
              <a:defRPr sz="2024"/>
            </a:pPr>
            <a:r>
              <a:t>How many woes are described in the book of Revelation?</a:t>
            </a:r>
          </a:p>
          <a:p>
            <a:pPr marL="0" indent="0" defTabSz="841247">
              <a:spcBef>
                <a:spcPts val="1600"/>
              </a:spcBef>
              <a:buSzTx/>
              <a:buNone/>
              <a:defRPr sz="2024"/>
            </a:pPr>
          </a:p>
          <a:p>
            <a:pPr marL="319674" indent="-319674" defTabSz="841247">
              <a:spcBef>
                <a:spcPts val="1600"/>
              </a:spcBef>
              <a:defRPr sz="2024"/>
            </a:pPr>
            <a:r>
              <a:t>Was Josiah Litch’s prediction for the 1</a:t>
            </a:r>
            <a:r>
              <a:rPr baseline="29826"/>
              <a:t>st</a:t>
            </a:r>
            <a:r>
              <a:t> woe or 2</a:t>
            </a:r>
            <a:r>
              <a:rPr baseline="29826"/>
              <a:t>nd</a:t>
            </a:r>
            <a:r>
              <a:t> woe?</a:t>
            </a:r>
          </a:p>
          <a:p>
            <a:pPr marL="319674" indent="-319674" defTabSz="841247">
              <a:spcBef>
                <a:spcPts val="1600"/>
              </a:spcBef>
              <a:defRPr sz="2024"/>
            </a:pPr>
          </a:p>
          <a:p>
            <a:pPr marL="319674" indent="-319674" defTabSz="841247">
              <a:spcBef>
                <a:spcPts val="1600"/>
              </a:spcBef>
              <a:defRPr sz="2024"/>
            </a:pPr>
            <a:r>
              <a:t>How many years are </a:t>
            </a:r>
            <a:r>
              <a:rPr b="1"/>
              <a:t>an hour</a:t>
            </a:r>
            <a:r>
              <a:t>, and </a:t>
            </a:r>
            <a:r>
              <a:rPr b="1"/>
              <a:t>a day</a:t>
            </a:r>
            <a:r>
              <a:t>, and </a:t>
            </a:r>
            <a:r>
              <a:rPr b="1"/>
              <a:t>a month</a:t>
            </a:r>
            <a:r>
              <a:t>, and </a:t>
            </a:r>
            <a:r>
              <a:rPr b="1"/>
              <a:t>a year?</a:t>
            </a:r>
          </a:p>
        </p:txBody>
      </p:sp>
      <p:grpSp>
        <p:nvGrpSpPr>
          <p:cNvPr id="684" name="Content Placeholder 8"/>
          <p:cNvGrpSpPr/>
          <p:nvPr/>
        </p:nvGrpSpPr>
        <p:grpSpPr>
          <a:xfrm>
            <a:off x="6449507" y="1825824"/>
            <a:ext cx="4396797" cy="4187426"/>
            <a:chOff x="0" y="0"/>
            <a:chExt cx="4396795" cy="4187425"/>
          </a:xfrm>
        </p:grpSpPr>
        <p:grpSp>
          <p:nvGrpSpPr>
            <p:cNvPr id="668" name="Group"/>
            <p:cNvGrpSpPr/>
            <p:nvPr/>
          </p:nvGrpSpPr>
          <p:grpSpPr>
            <a:xfrm>
              <a:off x="0" y="0"/>
              <a:ext cx="2093712" cy="1256228"/>
              <a:chOff x="0" y="0"/>
              <a:chExt cx="2093711" cy="1256227"/>
            </a:xfrm>
          </p:grpSpPr>
          <p:sp>
            <p:nvSpPr>
              <p:cNvPr id="666"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1022350">
                  <a:lnSpc>
                    <a:spcPct val="90000"/>
                  </a:lnSpc>
                  <a:spcBef>
                    <a:spcPts val="1000"/>
                  </a:spcBef>
                  <a:defRPr sz="2400">
                    <a:solidFill>
                      <a:srgbClr val="FFFFFF"/>
                    </a:solidFill>
                  </a:defRPr>
                </a:pPr>
              </a:p>
            </p:txBody>
          </p:sp>
          <p:sp>
            <p:nvSpPr>
              <p:cNvPr id="667" name="3"/>
              <p:cNvSpPr txBox="1"/>
              <p:nvPr/>
            </p:nvSpPr>
            <p:spPr>
              <a:xfrm>
                <a:off x="0" y="314074"/>
                <a:ext cx="2093712" cy="6280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7630" tIns="87630" rIns="87630" bIns="87630" numCol="1" anchor="ctr">
                <a:spAutoFit/>
              </a:bodyPr>
              <a:lstStyle>
                <a:lvl1pPr algn="ctr" defTabSz="1022350">
                  <a:lnSpc>
                    <a:spcPct val="90000"/>
                  </a:lnSpc>
                  <a:spcBef>
                    <a:spcPts val="900"/>
                  </a:spcBef>
                  <a:defRPr sz="2300">
                    <a:solidFill>
                      <a:srgbClr val="FFFFFF"/>
                    </a:solidFill>
                  </a:defRPr>
                </a:lvl1pPr>
              </a:lstStyle>
              <a:p>
                <a:pPr/>
                <a:r>
                  <a:t>3</a:t>
                </a:r>
              </a:p>
            </p:txBody>
          </p:sp>
        </p:grpSp>
        <p:grpSp>
          <p:nvGrpSpPr>
            <p:cNvPr id="671" name="Group"/>
            <p:cNvGrpSpPr/>
            <p:nvPr/>
          </p:nvGrpSpPr>
          <p:grpSpPr>
            <a:xfrm>
              <a:off x="2303083" y="0"/>
              <a:ext cx="2093713" cy="1256228"/>
              <a:chOff x="0" y="0"/>
              <a:chExt cx="2093711" cy="1256227"/>
            </a:xfrm>
          </p:grpSpPr>
          <p:sp>
            <p:nvSpPr>
              <p:cNvPr id="669"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1022350">
                  <a:lnSpc>
                    <a:spcPct val="90000"/>
                  </a:lnSpc>
                  <a:spcBef>
                    <a:spcPts val="1000"/>
                  </a:spcBef>
                  <a:defRPr sz="2400">
                    <a:solidFill>
                      <a:srgbClr val="FFFFFF"/>
                    </a:solidFill>
                  </a:defRPr>
                </a:pPr>
              </a:p>
            </p:txBody>
          </p:sp>
          <p:sp>
            <p:nvSpPr>
              <p:cNvPr id="670" name="4"/>
              <p:cNvSpPr txBox="1"/>
              <p:nvPr/>
            </p:nvSpPr>
            <p:spPr>
              <a:xfrm>
                <a:off x="0" y="314074"/>
                <a:ext cx="2093712" cy="6280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7630" tIns="87630" rIns="87630" bIns="87630" numCol="1" anchor="ctr">
                <a:spAutoFit/>
              </a:bodyPr>
              <a:lstStyle>
                <a:lvl1pPr algn="ctr" defTabSz="1022350">
                  <a:lnSpc>
                    <a:spcPct val="90000"/>
                  </a:lnSpc>
                  <a:spcBef>
                    <a:spcPts val="900"/>
                  </a:spcBef>
                  <a:defRPr sz="2300">
                    <a:solidFill>
                      <a:srgbClr val="FFFFFF"/>
                    </a:solidFill>
                  </a:defRPr>
                </a:lvl1pPr>
              </a:lstStyle>
              <a:p>
                <a:pPr/>
                <a:r>
                  <a:t>4</a:t>
                </a:r>
              </a:p>
            </p:txBody>
          </p:sp>
        </p:grpSp>
        <p:grpSp>
          <p:nvGrpSpPr>
            <p:cNvPr id="674" name="Group"/>
            <p:cNvGrpSpPr/>
            <p:nvPr/>
          </p:nvGrpSpPr>
          <p:grpSpPr>
            <a:xfrm>
              <a:off x="0" y="1465599"/>
              <a:ext cx="2093712" cy="1256228"/>
              <a:chOff x="0" y="0"/>
              <a:chExt cx="2093711" cy="1256227"/>
            </a:xfrm>
          </p:grpSpPr>
          <p:sp>
            <p:nvSpPr>
              <p:cNvPr id="672"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1022350">
                  <a:lnSpc>
                    <a:spcPct val="90000"/>
                  </a:lnSpc>
                  <a:spcBef>
                    <a:spcPts val="1000"/>
                  </a:spcBef>
                  <a:defRPr sz="2400">
                    <a:solidFill>
                      <a:srgbClr val="FFFFFF"/>
                    </a:solidFill>
                  </a:defRPr>
                </a:pPr>
              </a:p>
            </p:txBody>
          </p:sp>
          <p:sp>
            <p:nvSpPr>
              <p:cNvPr id="673" name="1st woe"/>
              <p:cNvSpPr txBox="1"/>
              <p:nvPr/>
            </p:nvSpPr>
            <p:spPr>
              <a:xfrm>
                <a:off x="0" y="314074"/>
                <a:ext cx="2093712" cy="6280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7630" tIns="87630" rIns="87630" bIns="87630" numCol="1" anchor="ctr">
                <a:spAutoFit/>
              </a:bodyPr>
              <a:lstStyle/>
              <a:p>
                <a:pPr algn="ctr" defTabSz="1022350">
                  <a:lnSpc>
                    <a:spcPct val="90000"/>
                  </a:lnSpc>
                  <a:spcBef>
                    <a:spcPts val="900"/>
                  </a:spcBef>
                  <a:defRPr sz="2300">
                    <a:solidFill>
                      <a:srgbClr val="FFFFFF"/>
                    </a:solidFill>
                  </a:defRPr>
                </a:pPr>
                <a:r>
                  <a:t>1</a:t>
                </a:r>
                <a:r>
                  <a:rPr baseline="30000"/>
                  <a:t>st</a:t>
                </a:r>
                <a:r>
                  <a:t> woe</a:t>
                </a:r>
              </a:p>
            </p:txBody>
          </p:sp>
        </p:grpSp>
        <p:grpSp>
          <p:nvGrpSpPr>
            <p:cNvPr id="677" name="Group"/>
            <p:cNvGrpSpPr/>
            <p:nvPr/>
          </p:nvGrpSpPr>
          <p:grpSpPr>
            <a:xfrm>
              <a:off x="2303083" y="1465599"/>
              <a:ext cx="2093713" cy="1256228"/>
              <a:chOff x="0" y="0"/>
              <a:chExt cx="2093711" cy="1256227"/>
            </a:xfrm>
          </p:grpSpPr>
          <p:sp>
            <p:nvSpPr>
              <p:cNvPr id="675"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1022350">
                  <a:lnSpc>
                    <a:spcPct val="90000"/>
                  </a:lnSpc>
                  <a:spcBef>
                    <a:spcPts val="1000"/>
                  </a:spcBef>
                  <a:defRPr sz="2400">
                    <a:solidFill>
                      <a:srgbClr val="FFFFFF"/>
                    </a:solidFill>
                  </a:defRPr>
                </a:pPr>
              </a:p>
            </p:txBody>
          </p:sp>
          <p:sp>
            <p:nvSpPr>
              <p:cNvPr id="676" name="2nd woe"/>
              <p:cNvSpPr txBox="1"/>
              <p:nvPr/>
            </p:nvSpPr>
            <p:spPr>
              <a:xfrm>
                <a:off x="0" y="314074"/>
                <a:ext cx="2093712" cy="6280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7630" tIns="87630" rIns="87630" bIns="87630" numCol="1" anchor="ctr">
                <a:spAutoFit/>
              </a:bodyPr>
              <a:lstStyle/>
              <a:p>
                <a:pPr algn="ctr" defTabSz="1022350">
                  <a:lnSpc>
                    <a:spcPct val="90000"/>
                  </a:lnSpc>
                  <a:spcBef>
                    <a:spcPts val="900"/>
                  </a:spcBef>
                  <a:defRPr sz="2300">
                    <a:solidFill>
                      <a:srgbClr val="FFFFFF"/>
                    </a:solidFill>
                  </a:defRPr>
                </a:pPr>
                <a:r>
                  <a:t>2</a:t>
                </a:r>
                <a:r>
                  <a:rPr baseline="30000"/>
                  <a:t>nd</a:t>
                </a:r>
                <a:r>
                  <a:t> woe</a:t>
                </a:r>
              </a:p>
            </p:txBody>
          </p:sp>
        </p:grpSp>
        <p:grpSp>
          <p:nvGrpSpPr>
            <p:cNvPr id="680" name="Group"/>
            <p:cNvGrpSpPr/>
            <p:nvPr/>
          </p:nvGrpSpPr>
          <p:grpSpPr>
            <a:xfrm>
              <a:off x="0" y="2931198"/>
              <a:ext cx="2093712" cy="1256228"/>
              <a:chOff x="0" y="0"/>
              <a:chExt cx="2093711" cy="1256227"/>
            </a:xfrm>
          </p:grpSpPr>
          <p:sp>
            <p:nvSpPr>
              <p:cNvPr id="678"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1022350">
                  <a:lnSpc>
                    <a:spcPct val="90000"/>
                  </a:lnSpc>
                  <a:spcBef>
                    <a:spcPts val="1000"/>
                  </a:spcBef>
                  <a:defRPr sz="2400">
                    <a:solidFill>
                      <a:srgbClr val="FFFFFF"/>
                    </a:solidFill>
                  </a:defRPr>
                </a:pPr>
              </a:p>
            </p:txBody>
          </p:sp>
          <p:sp>
            <p:nvSpPr>
              <p:cNvPr id="679" name="150 years"/>
              <p:cNvSpPr txBox="1"/>
              <p:nvPr/>
            </p:nvSpPr>
            <p:spPr>
              <a:xfrm>
                <a:off x="0" y="314074"/>
                <a:ext cx="2093712" cy="6280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7630" tIns="87630" rIns="87630" bIns="87630" numCol="1" anchor="ctr">
                <a:spAutoFit/>
              </a:bodyPr>
              <a:lstStyle>
                <a:lvl1pPr algn="ctr" defTabSz="1022350">
                  <a:lnSpc>
                    <a:spcPct val="90000"/>
                  </a:lnSpc>
                  <a:spcBef>
                    <a:spcPts val="900"/>
                  </a:spcBef>
                  <a:defRPr sz="2300">
                    <a:solidFill>
                      <a:srgbClr val="FFFFFF"/>
                    </a:solidFill>
                  </a:defRPr>
                </a:lvl1pPr>
              </a:lstStyle>
              <a:p>
                <a:pPr/>
                <a:r>
                  <a:t>150 years</a:t>
                </a:r>
              </a:p>
            </p:txBody>
          </p:sp>
        </p:grpSp>
        <p:grpSp>
          <p:nvGrpSpPr>
            <p:cNvPr id="683" name="Group"/>
            <p:cNvGrpSpPr/>
            <p:nvPr/>
          </p:nvGrpSpPr>
          <p:grpSpPr>
            <a:xfrm>
              <a:off x="2303083" y="2931198"/>
              <a:ext cx="2093713" cy="1256228"/>
              <a:chOff x="0" y="0"/>
              <a:chExt cx="2093711" cy="1256227"/>
            </a:xfrm>
          </p:grpSpPr>
          <p:sp>
            <p:nvSpPr>
              <p:cNvPr id="681"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1022350">
                  <a:lnSpc>
                    <a:spcPct val="90000"/>
                  </a:lnSpc>
                  <a:spcBef>
                    <a:spcPts val="1000"/>
                  </a:spcBef>
                  <a:defRPr sz="2400">
                    <a:solidFill>
                      <a:srgbClr val="FFFFFF"/>
                    </a:solidFill>
                  </a:defRPr>
                </a:pPr>
              </a:p>
            </p:txBody>
          </p:sp>
          <p:sp>
            <p:nvSpPr>
              <p:cNvPr id="682" name="391 years and 15 days"/>
              <p:cNvSpPr txBox="1"/>
              <p:nvPr/>
            </p:nvSpPr>
            <p:spPr>
              <a:xfrm>
                <a:off x="0" y="108115"/>
                <a:ext cx="2093712" cy="1039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87630" tIns="87630" rIns="87630" bIns="87630" numCol="1" anchor="ctr">
                <a:spAutoFit/>
              </a:bodyPr>
              <a:lstStyle>
                <a:lvl1pPr algn="ctr" defTabSz="1022350">
                  <a:lnSpc>
                    <a:spcPct val="90000"/>
                  </a:lnSpc>
                  <a:spcBef>
                    <a:spcPts val="900"/>
                  </a:spcBef>
                  <a:defRPr sz="2300">
                    <a:solidFill>
                      <a:srgbClr val="FFFFFF"/>
                    </a:solidFill>
                  </a:defRPr>
                </a:lvl1pPr>
              </a:lstStyle>
              <a:p>
                <a:pPr/>
                <a:r>
                  <a:t>391 years and 15 days</a:t>
                </a:r>
              </a:p>
            </p:txBody>
          </p:sp>
        </p:gr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6" name="Title 1"/>
          <p:cNvSpPr txBox="1"/>
          <p:nvPr>
            <p:ph type="title"/>
          </p:nvPr>
        </p:nvSpPr>
        <p:spPr>
          <a:xfrm>
            <a:off x="1065211" y="304800"/>
            <a:ext cx="10058404" cy="1219200"/>
          </a:xfrm>
          <a:prstGeom prst="rect">
            <a:avLst/>
          </a:prstGeom>
        </p:spPr>
        <p:txBody>
          <a:bodyPr/>
          <a:lstStyle/>
          <a:p>
            <a:pPr/>
            <a:r>
              <a:t>Can You Answer These Questions?</a:t>
            </a:r>
          </a:p>
        </p:txBody>
      </p:sp>
      <p:sp>
        <p:nvSpPr>
          <p:cNvPr id="687" name="Content Placeholder 3"/>
          <p:cNvSpPr txBox="1"/>
          <p:nvPr>
            <p:ph type="body" sz="half" idx="1"/>
          </p:nvPr>
        </p:nvSpPr>
        <p:spPr>
          <a:xfrm>
            <a:off x="1065212" y="1825625"/>
            <a:ext cx="4954588" cy="4187953"/>
          </a:xfrm>
          <a:prstGeom prst="rect">
            <a:avLst/>
          </a:prstGeom>
        </p:spPr>
        <p:txBody>
          <a:bodyPr/>
          <a:lstStyle/>
          <a:p>
            <a:pPr/>
            <a:r>
              <a:t>Which animal best describes Islam?</a:t>
            </a:r>
          </a:p>
          <a:p>
            <a:pPr marL="0" indent="0">
              <a:buSzTx/>
              <a:buNone/>
            </a:pPr>
          </a:p>
          <a:p>
            <a:pPr/>
            <a:r>
              <a:t>Who is their prophet?</a:t>
            </a:r>
          </a:p>
          <a:p>
            <a:pPr/>
          </a:p>
          <a:p>
            <a:pPr/>
            <a:r>
              <a:t>A power that comes from the bottomless pit is?</a:t>
            </a:r>
          </a:p>
        </p:txBody>
      </p:sp>
      <p:grpSp>
        <p:nvGrpSpPr>
          <p:cNvPr id="706" name="Content Placeholder 8"/>
          <p:cNvGrpSpPr/>
          <p:nvPr/>
        </p:nvGrpSpPr>
        <p:grpSpPr>
          <a:xfrm>
            <a:off x="6449507" y="1825824"/>
            <a:ext cx="4396797" cy="4187426"/>
            <a:chOff x="0" y="0"/>
            <a:chExt cx="4396795" cy="4187425"/>
          </a:xfrm>
        </p:grpSpPr>
        <p:grpSp>
          <p:nvGrpSpPr>
            <p:cNvPr id="690" name="Group"/>
            <p:cNvGrpSpPr/>
            <p:nvPr/>
          </p:nvGrpSpPr>
          <p:grpSpPr>
            <a:xfrm>
              <a:off x="0" y="0"/>
              <a:ext cx="2093712" cy="1256228"/>
              <a:chOff x="0" y="0"/>
              <a:chExt cx="2093711" cy="1256227"/>
            </a:xfrm>
          </p:grpSpPr>
          <p:sp>
            <p:nvSpPr>
              <p:cNvPr id="688"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p>
            </p:txBody>
          </p:sp>
          <p:sp>
            <p:nvSpPr>
              <p:cNvPr id="689" name="Lamb"/>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pPr/>
                <a:r>
                  <a:t>Lamb</a:t>
                </a:r>
              </a:p>
            </p:txBody>
          </p:sp>
        </p:grpSp>
        <p:grpSp>
          <p:nvGrpSpPr>
            <p:cNvPr id="693" name="Group"/>
            <p:cNvGrpSpPr/>
            <p:nvPr/>
          </p:nvGrpSpPr>
          <p:grpSpPr>
            <a:xfrm>
              <a:off x="2303083" y="0"/>
              <a:ext cx="2093713" cy="1256228"/>
              <a:chOff x="0" y="0"/>
              <a:chExt cx="2093711" cy="1256227"/>
            </a:xfrm>
          </p:grpSpPr>
          <p:sp>
            <p:nvSpPr>
              <p:cNvPr id="691"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p>
            </p:txBody>
          </p:sp>
          <p:sp>
            <p:nvSpPr>
              <p:cNvPr id="692" name="Locust"/>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pPr/>
                <a:r>
                  <a:t>Locust</a:t>
                </a:r>
              </a:p>
            </p:txBody>
          </p:sp>
        </p:grpSp>
        <p:grpSp>
          <p:nvGrpSpPr>
            <p:cNvPr id="696" name="Group"/>
            <p:cNvGrpSpPr/>
            <p:nvPr/>
          </p:nvGrpSpPr>
          <p:grpSpPr>
            <a:xfrm>
              <a:off x="0" y="1465599"/>
              <a:ext cx="2093712" cy="1256228"/>
              <a:chOff x="0" y="0"/>
              <a:chExt cx="2093711" cy="1256227"/>
            </a:xfrm>
          </p:grpSpPr>
          <p:sp>
            <p:nvSpPr>
              <p:cNvPr id="694"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p>
            </p:txBody>
          </p:sp>
          <p:sp>
            <p:nvSpPr>
              <p:cNvPr id="695" name="Mohammed"/>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pPr/>
                <a:r>
                  <a:t>Mohammed</a:t>
                </a:r>
              </a:p>
            </p:txBody>
          </p:sp>
        </p:grpSp>
        <p:grpSp>
          <p:nvGrpSpPr>
            <p:cNvPr id="699" name="Group"/>
            <p:cNvGrpSpPr/>
            <p:nvPr/>
          </p:nvGrpSpPr>
          <p:grpSpPr>
            <a:xfrm>
              <a:off x="2303083" y="1465599"/>
              <a:ext cx="2093713" cy="1256228"/>
              <a:chOff x="0" y="0"/>
              <a:chExt cx="2093711" cy="1256227"/>
            </a:xfrm>
          </p:grpSpPr>
          <p:sp>
            <p:nvSpPr>
              <p:cNvPr id="697"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p>
            </p:txBody>
          </p:sp>
          <p:sp>
            <p:nvSpPr>
              <p:cNvPr id="698" name="Jesus"/>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pPr/>
                <a:r>
                  <a:t>Jesus</a:t>
                </a:r>
              </a:p>
            </p:txBody>
          </p:sp>
        </p:grpSp>
        <p:grpSp>
          <p:nvGrpSpPr>
            <p:cNvPr id="702" name="Group"/>
            <p:cNvGrpSpPr/>
            <p:nvPr/>
          </p:nvGrpSpPr>
          <p:grpSpPr>
            <a:xfrm>
              <a:off x="0" y="2931198"/>
              <a:ext cx="2093712" cy="1256228"/>
              <a:chOff x="0" y="0"/>
              <a:chExt cx="2093711" cy="1256227"/>
            </a:xfrm>
          </p:grpSpPr>
          <p:sp>
            <p:nvSpPr>
              <p:cNvPr id="700"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p>
            </p:txBody>
          </p:sp>
          <p:sp>
            <p:nvSpPr>
              <p:cNvPr id="701" name="A power of light"/>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pPr/>
                <a:r>
                  <a:t>A power of light</a:t>
                </a:r>
              </a:p>
            </p:txBody>
          </p:sp>
        </p:grpSp>
        <p:grpSp>
          <p:nvGrpSpPr>
            <p:cNvPr id="705" name="Group"/>
            <p:cNvGrpSpPr/>
            <p:nvPr/>
          </p:nvGrpSpPr>
          <p:grpSpPr>
            <a:xfrm>
              <a:off x="2303083" y="2931198"/>
              <a:ext cx="2093713" cy="1256228"/>
              <a:chOff x="0" y="0"/>
              <a:chExt cx="2093711" cy="1256227"/>
            </a:xfrm>
          </p:grpSpPr>
          <p:sp>
            <p:nvSpPr>
              <p:cNvPr id="703"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p>
            </p:txBody>
          </p:sp>
          <p:sp>
            <p:nvSpPr>
              <p:cNvPr id="704" name="A power of Darkness"/>
              <p:cNvSpPr txBox="1"/>
              <p:nvPr/>
            </p:nvSpPr>
            <p:spPr>
              <a:xfrm>
                <a:off x="0" y="52406"/>
                <a:ext cx="2093712" cy="11514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pPr/>
                <a:r>
                  <a:t>A power of Darkness</a:t>
                </a:r>
              </a:p>
            </p:txBody>
          </p:sp>
        </p:gr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8" name="Title 1"/>
          <p:cNvSpPr txBox="1"/>
          <p:nvPr>
            <p:ph type="title"/>
          </p:nvPr>
        </p:nvSpPr>
        <p:spPr>
          <a:xfrm>
            <a:off x="1065211" y="304800"/>
            <a:ext cx="10058404" cy="1219200"/>
          </a:xfrm>
          <a:prstGeom prst="rect">
            <a:avLst/>
          </a:prstGeom>
        </p:spPr>
        <p:txBody>
          <a:bodyPr/>
          <a:lstStyle/>
          <a:p>
            <a:pPr/>
            <a:r>
              <a:t>Can You Answer These Questions?</a:t>
            </a:r>
          </a:p>
        </p:txBody>
      </p:sp>
      <p:sp>
        <p:nvSpPr>
          <p:cNvPr id="709" name="Content Placeholder 3"/>
          <p:cNvSpPr txBox="1"/>
          <p:nvPr>
            <p:ph type="body" sz="half" idx="1"/>
          </p:nvPr>
        </p:nvSpPr>
        <p:spPr>
          <a:xfrm>
            <a:off x="1065212" y="1825625"/>
            <a:ext cx="4954588" cy="4187953"/>
          </a:xfrm>
          <a:prstGeom prst="rect">
            <a:avLst/>
          </a:prstGeom>
        </p:spPr>
        <p:txBody>
          <a:bodyPr/>
          <a:lstStyle/>
          <a:p>
            <a:pPr/>
            <a:r>
              <a:t>When did the first woe start?</a:t>
            </a:r>
          </a:p>
          <a:p>
            <a:pPr marL="0" indent="0">
              <a:buSzTx/>
              <a:buNone/>
            </a:pPr>
          </a:p>
          <a:p>
            <a:pPr/>
            <a:r>
              <a:t>When did the second woe start?</a:t>
            </a:r>
          </a:p>
          <a:p>
            <a:pPr/>
          </a:p>
          <a:p>
            <a:pPr/>
            <a:r>
              <a:t>When did the third woe start?</a:t>
            </a:r>
          </a:p>
        </p:txBody>
      </p:sp>
      <p:grpSp>
        <p:nvGrpSpPr>
          <p:cNvPr id="728" name="Content Placeholder 8"/>
          <p:cNvGrpSpPr/>
          <p:nvPr/>
        </p:nvGrpSpPr>
        <p:grpSpPr>
          <a:xfrm>
            <a:off x="6449507" y="1825824"/>
            <a:ext cx="4396797" cy="4187426"/>
            <a:chOff x="0" y="0"/>
            <a:chExt cx="4396795" cy="4187425"/>
          </a:xfrm>
        </p:grpSpPr>
        <p:grpSp>
          <p:nvGrpSpPr>
            <p:cNvPr id="712" name="Group"/>
            <p:cNvGrpSpPr/>
            <p:nvPr/>
          </p:nvGrpSpPr>
          <p:grpSpPr>
            <a:xfrm>
              <a:off x="0" y="0"/>
              <a:ext cx="2093712" cy="1256228"/>
              <a:chOff x="0" y="0"/>
              <a:chExt cx="2093711" cy="1256227"/>
            </a:xfrm>
          </p:grpSpPr>
          <p:sp>
            <p:nvSpPr>
              <p:cNvPr id="710"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p>
            </p:txBody>
          </p:sp>
          <p:sp>
            <p:nvSpPr>
              <p:cNvPr id="711" name="July 27, 1299"/>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pPr/>
                <a:r>
                  <a:t>July 27, 1299</a:t>
                </a:r>
              </a:p>
            </p:txBody>
          </p:sp>
        </p:grpSp>
        <p:grpSp>
          <p:nvGrpSpPr>
            <p:cNvPr id="715" name="Group"/>
            <p:cNvGrpSpPr/>
            <p:nvPr/>
          </p:nvGrpSpPr>
          <p:grpSpPr>
            <a:xfrm>
              <a:off x="2303083" y="0"/>
              <a:ext cx="2093713" cy="1256228"/>
              <a:chOff x="0" y="0"/>
              <a:chExt cx="2093711" cy="1256227"/>
            </a:xfrm>
          </p:grpSpPr>
          <p:sp>
            <p:nvSpPr>
              <p:cNvPr id="713"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p>
            </p:txBody>
          </p:sp>
          <p:sp>
            <p:nvSpPr>
              <p:cNvPr id="714" name="July 27, 1449"/>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pPr/>
                <a:r>
                  <a:t>July 27, 1449</a:t>
                </a:r>
              </a:p>
            </p:txBody>
          </p:sp>
        </p:grpSp>
        <p:grpSp>
          <p:nvGrpSpPr>
            <p:cNvPr id="718" name="Group"/>
            <p:cNvGrpSpPr/>
            <p:nvPr/>
          </p:nvGrpSpPr>
          <p:grpSpPr>
            <a:xfrm>
              <a:off x="0" y="1465599"/>
              <a:ext cx="2093712" cy="1256228"/>
              <a:chOff x="0" y="0"/>
              <a:chExt cx="2093711" cy="1256227"/>
            </a:xfrm>
          </p:grpSpPr>
          <p:sp>
            <p:nvSpPr>
              <p:cNvPr id="716"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p>
            </p:txBody>
          </p:sp>
          <p:sp>
            <p:nvSpPr>
              <p:cNvPr id="717" name="August 11, 1840"/>
              <p:cNvSpPr txBox="1"/>
              <p:nvPr/>
            </p:nvSpPr>
            <p:spPr>
              <a:xfrm>
                <a:off x="0" y="52406"/>
                <a:ext cx="2093712" cy="11514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pPr/>
                <a:r>
                  <a:t>August 11, 1840</a:t>
                </a:r>
              </a:p>
            </p:txBody>
          </p:sp>
        </p:grpSp>
        <p:grpSp>
          <p:nvGrpSpPr>
            <p:cNvPr id="721" name="Group"/>
            <p:cNvGrpSpPr/>
            <p:nvPr/>
          </p:nvGrpSpPr>
          <p:grpSpPr>
            <a:xfrm>
              <a:off x="2303083" y="1465599"/>
              <a:ext cx="2093713" cy="1256228"/>
              <a:chOff x="0" y="0"/>
              <a:chExt cx="2093711" cy="1256227"/>
            </a:xfrm>
          </p:grpSpPr>
          <p:sp>
            <p:nvSpPr>
              <p:cNvPr id="719"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p>
            </p:txBody>
          </p:sp>
          <p:sp>
            <p:nvSpPr>
              <p:cNvPr id="720" name="July 27, 1449"/>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pPr/>
                <a:r>
                  <a:t>July 27, 1449</a:t>
                </a:r>
              </a:p>
            </p:txBody>
          </p:sp>
        </p:grpSp>
        <p:grpSp>
          <p:nvGrpSpPr>
            <p:cNvPr id="724" name="Group"/>
            <p:cNvGrpSpPr/>
            <p:nvPr/>
          </p:nvGrpSpPr>
          <p:grpSpPr>
            <a:xfrm>
              <a:off x="0" y="2931198"/>
              <a:ext cx="2093712" cy="1256228"/>
              <a:chOff x="0" y="0"/>
              <a:chExt cx="2093711" cy="1256227"/>
            </a:xfrm>
          </p:grpSpPr>
          <p:sp>
            <p:nvSpPr>
              <p:cNvPr id="722"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p>
            </p:txBody>
          </p:sp>
          <p:sp>
            <p:nvSpPr>
              <p:cNvPr id="723" name="September 11, 1683"/>
              <p:cNvSpPr txBox="1"/>
              <p:nvPr/>
            </p:nvSpPr>
            <p:spPr>
              <a:xfrm>
                <a:off x="0" y="52406"/>
                <a:ext cx="2093712" cy="11514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pPr/>
                <a:r>
                  <a:t>September 11, 1683</a:t>
                </a:r>
              </a:p>
            </p:txBody>
          </p:sp>
        </p:grpSp>
        <p:grpSp>
          <p:nvGrpSpPr>
            <p:cNvPr id="727" name="Group"/>
            <p:cNvGrpSpPr/>
            <p:nvPr/>
          </p:nvGrpSpPr>
          <p:grpSpPr>
            <a:xfrm>
              <a:off x="2303083" y="2931198"/>
              <a:ext cx="2093713" cy="1256228"/>
              <a:chOff x="0" y="0"/>
              <a:chExt cx="2093711" cy="1256227"/>
            </a:xfrm>
          </p:grpSpPr>
          <p:sp>
            <p:nvSpPr>
              <p:cNvPr id="725"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p>
            </p:txBody>
          </p:sp>
          <p:sp>
            <p:nvSpPr>
              <p:cNvPr id="726" name="September 11, 2001"/>
              <p:cNvSpPr txBox="1"/>
              <p:nvPr/>
            </p:nvSpPr>
            <p:spPr>
              <a:xfrm>
                <a:off x="0" y="52406"/>
                <a:ext cx="2093712" cy="11514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pPr/>
                <a:r>
                  <a:t>September 11, 2001</a:t>
                </a:r>
              </a:p>
            </p:txBody>
          </p:sp>
        </p:gr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0" name="Footer Placeholder 4"/>
          <p:cNvSpPr txBox="1"/>
          <p:nvPr/>
        </p:nvSpPr>
        <p:spPr>
          <a:xfrm>
            <a:off x="198120" y="5973163"/>
            <a:ext cx="5852160" cy="5465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100"/>
            </a:lvl1pPr>
          </a:lstStyle>
          <a:p>
            <a:pPr/>
            <a:r>
              <a:t>(1) 1T 264 – Ch. 55; (2) John 2:20; Find examples in everyday life how each commandments can be broken.</a:t>
            </a:r>
          </a:p>
        </p:txBody>
      </p:sp>
      <p:sp>
        <p:nvSpPr>
          <p:cNvPr id="731" name="Content Placeholder 2"/>
          <p:cNvSpPr txBox="1"/>
          <p:nvPr>
            <p:ph type="body" sz="half" idx="1"/>
          </p:nvPr>
        </p:nvSpPr>
        <p:spPr>
          <a:xfrm>
            <a:off x="76200" y="725864"/>
            <a:ext cx="5943600" cy="5287713"/>
          </a:xfrm>
          <a:prstGeom prst="rect">
            <a:avLst/>
          </a:prstGeom>
        </p:spPr>
        <p:txBody>
          <a:bodyPr/>
          <a:lstStyle/>
          <a:p>
            <a:pPr marL="0" indent="0" defTabSz="896111">
              <a:lnSpc>
                <a:spcPct val="80000"/>
              </a:lnSpc>
              <a:spcBef>
                <a:spcPts val="1700"/>
              </a:spcBef>
              <a:buSzTx/>
              <a:buNone/>
              <a:defRPr b="1" sz="2744"/>
            </a:pPr>
            <a:r>
              <a:t>1850</a:t>
            </a:r>
            <a:endParaRPr sz="1274"/>
          </a:p>
          <a:p>
            <a:pPr marL="340522" indent="-340522" defTabSz="896111">
              <a:lnSpc>
                <a:spcPct val="80000"/>
              </a:lnSpc>
              <a:spcBef>
                <a:spcPts val="1700"/>
              </a:spcBef>
              <a:defRPr sz="1274"/>
            </a:pPr>
            <a:r>
              <a:t>1850 is the middle waymark in the external line. It has the characteristics of a Sunday law.</a:t>
            </a:r>
          </a:p>
          <a:p>
            <a:pPr marL="340522" indent="-340522" defTabSz="896111">
              <a:lnSpc>
                <a:spcPct val="80000"/>
              </a:lnSpc>
              <a:spcBef>
                <a:spcPts val="1700"/>
              </a:spcBef>
              <a:defRPr sz="1274"/>
            </a:pPr>
            <a:r>
              <a:t>On </a:t>
            </a:r>
            <a:r>
              <a:rPr b="1"/>
              <a:t>September 18, 1850</a:t>
            </a:r>
            <a:r>
              <a:t>, the </a:t>
            </a:r>
            <a:r>
              <a:rPr b="1"/>
              <a:t>Fugitive Slave Act </a:t>
            </a:r>
            <a:r>
              <a:t>was passed.</a:t>
            </a:r>
          </a:p>
          <a:p>
            <a:pPr marL="340522" indent="-340522" defTabSz="896111">
              <a:lnSpc>
                <a:spcPct val="80000"/>
              </a:lnSpc>
              <a:spcBef>
                <a:spcPts val="1700"/>
              </a:spcBef>
              <a:defRPr sz="1274"/>
            </a:pPr>
            <a:r>
              <a:t>This law was meant capture any slaves that escaped from their master. It was passed because a slave named Harriet Tubman was able to escape slavery and she helped many other slaves to flee.</a:t>
            </a:r>
          </a:p>
          <a:p>
            <a:pPr marL="340522" indent="-340522" defTabSz="896111">
              <a:lnSpc>
                <a:spcPct val="80000"/>
              </a:lnSpc>
              <a:spcBef>
                <a:spcPts val="1700"/>
              </a:spcBef>
              <a:defRPr sz="1274"/>
            </a:pPr>
            <a:r>
              <a:t>Slavery is considered by Sister White as a </a:t>
            </a:r>
            <a:r>
              <a:rPr b="1"/>
              <a:t>sin</a:t>
            </a:r>
            <a:r>
              <a:t>. She compares it to the sins of Babylon.</a:t>
            </a:r>
          </a:p>
          <a:p>
            <a:pPr marL="340522" indent="-340522" defTabSz="896111">
              <a:lnSpc>
                <a:spcPct val="80000"/>
              </a:lnSpc>
              <a:spcBef>
                <a:spcPts val="1700"/>
              </a:spcBef>
              <a:defRPr sz="1274"/>
            </a:pPr>
            <a:r>
              <a:t>The people had to make a choice to either obey the law and cause the runaway slaves to suffer awful punishments. Or they could choose to obey God and treat their “neighbours” as themselves.</a:t>
            </a:r>
          </a:p>
          <a:p>
            <a:pPr marL="340522" indent="-340522" defTabSz="896111">
              <a:lnSpc>
                <a:spcPct val="80000"/>
              </a:lnSpc>
              <a:spcBef>
                <a:spcPts val="1700"/>
              </a:spcBef>
              <a:defRPr sz="1274"/>
            </a:pPr>
            <a:r>
              <a:t>This law forced people to </a:t>
            </a:r>
            <a:r>
              <a:rPr b="1"/>
              <a:t>break the 10 commandments</a:t>
            </a:r>
            <a:r>
              <a:t>. It did not matter that you believed in equality. If you came across a runaway slave you had to capture and return them. This forced you to break the last 6 commandments which teach to love your neighbour.</a:t>
            </a:r>
          </a:p>
          <a:p>
            <a:pPr marL="340522" indent="-340522" defTabSz="896111">
              <a:lnSpc>
                <a:spcPct val="80000"/>
              </a:lnSpc>
              <a:spcBef>
                <a:spcPts val="1700"/>
              </a:spcBef>
              <a:defRPr sz="1274"/>
            </a:pPr>
            <a:r>
              <a:t>On </a:t>
            </a:r>
            <a:r>
              <a:rPr b="1"/>
              <a:t>November 1, 1850</a:t>
            </a:r>
            <a:r>
              <a:t>, a new chart, the </a:t>
            </a:r>
            <a:r>
              <a:rPr b="1"/>
              <a:t>1850 chart </a:t>
            </a:r>
            <a:r>
              <a:t>wa</a:t>
            </a:r>
            <a:r>
              <a:t>s produced. They wanted to give a message to the world because Jesus was about to return.</a:t>
            </a:r>
          </a:p>
        </p:txBody>
      </p:sp>
      <p:pic>
        <p:nvPicPr>
          <p:cNvPr id="732" name="Picture 2" descr="Picture 2"/>
          <p:cNvPicPr>
            <a:picLocks noChangeAspect="1"/>
          </p:cNvPicPr>
          <p:nvPr/>
        </p:nvPicPr>
        <p:blipFill>
          <a:blip r:embed="rId2">
            <a:extLst/>
          </a:blip>
          <a:stretch>
            <a:fillRect/>
          </a:stretch>
        </p:blipFill>
        <p:spPr>
          <a:xfrm>
            <a:off x="7079529" y="973718"/>
            <a:ext cx="4845379" cy="3067051"/>
          </a:xfrm>
          <a:prstGeom prst="rect">
            <a:avLst/>
          </a:prstGeom>
          <a:ln w="12700">
            <a:miter lim="400000"/>
          </a:ln>
        </p:spPr>
      </p:pic>
      <p:sp>
        <p:nvSpPr>
          <p:cNvPr id="733" name="TextBox 5"/>
          <p:cNvSpPr txBox="1"/>
          <p:nvPr/>
        </p:nvSpPr>
        <p:spPr>
          <a:xfrm>
            <a:off x="8039648" y="2322577"/>
            <a:ext cx="427036" cy="4563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FF0000"/>
                </a:solidFill>
              </a:defRPr>
            </a:lvl1pPr>
          </a:lstStyle>
          <a:p>
            <a:pPr/>
            <a:r>
              <a:t>4</a:t>
            </a:r>
          </a:p>
        </p:txBody>
      </p:sp>
      <p:sp>
        <p:nvSpPr>
          <p:cNvPr id="734" name="TextBox 7"/>
          <p:cNvSpPr txBox="1"/>
          <p:nvPr/>
        </p:nvSpPr>
        <p:spPr>
          <a:xfrm>
            <a:off x="10265945" y="2322577"/>
            <a:ext cx="427036" cy="4563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solidFill>
                  <a:srgbClr val="FF0000"/>
                </a:solidFill>
              </a:defRPr>
            </a:lvl1pPr>
          </a:lstStyle>
          <a:p>
            <a:pPr/>
            <a:r>
              <a:t>6</a:t>
            </a:r>
          </a:p>
        </p:txBody>
      </p:sp>
      <p:sp>
        <p:nvSpPr>
          <p:cNvPr id="735" name="TextBox 6"/>
          <p:cNvSpPr txBox="1"/>
          <p:nvPr/>
        </p:nvSpPr>
        <p:spPr>
          <a:xfrm>
            <a:off x="6983847" y="4204354"/>
            <a:ext cx="4753938" cy="10151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pPr>
            <a:r>
              <a:t>Ellen White compared </a:t>
            </a:r>
            <a:r>
              <a:rPr b="1"/>
              <a:t>slavery</a:t>
            </a:r>
            <a:r>
              <a:t> to the sins of Babylon in Early Writings and the </a:t>
            </a:r>
            <a:r>
              <a:rPr b="1"/>
              <a:t>Sunday Law </a:t>
            </a:r>
            <a:r>
              <a:t>in the Great Controversy.</a:t>
            </a:r>
          </a:p>
          <a:p>
            <a:pPr>
              <a:defRPr sz="1400"/>
            </a:pPr>
            <a:r>
              <a:t>Both the SL and Slavery Slave Act broke the 10 commandments</a:t>
            </a:r>
            <a:r>
              <a:rPr sz="1800"/>
              <a:t>.</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7" name="Footer Placeholder 4"/>
          <p:cNvSpPr txBox="1"/>
          <p:nvPr/>
        </p:nvSpPr>
        <p:spPr>
          <a:xfrm>
            <a:off x="99924" y="5866733"/>
            <a:ext cx="8225357" cy="5465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100"/>
            </a:lvl1pPr>
          </a:lstStyle>
          <a:p>
            <a:pPr/>
            <a:r>
              <a:t>The list is not exhaustive, find more points, watch documentaries and discuss. Include thoughts on equality for all, issues of race and gender, how to treat one another; who God uses to accomplish a work, etc..</a:t>
            </a:r>
          </a:p>
        </p:txBody>
      </p:sp>
      <p:sp>
        <p:nvSpPr>
          <p:cNvPr id="738" name="Title 1"/>
          <p:cNvSpPr txBox="1"/>
          <p:nvPr>
            <p:ph type="title"/>
          </p:nvPr>
        </p:nvSpPr>
        <p:spPr>
          <a:xfrm>
            <a:off x="1429738" y="274479"/>
            <a:ext cx="9332523" cy="1212917"/>
          </a:xfrm>
          <a:prstGeom prst="rect">
            <a:avLst/>
          </a:prstGeom>
        </p:spPr>
        <p:txBody>
          <a:bodyPr/>
          <a:lstStyle/>
          <a:p>
            <a:pPr algn="ctr"/>
            <a:r>
              <a:t>Harriet Tubman and Ellen White</a:t>
            </a:r>
            <a:br/>
            <a:r>
              <a:rPr sz="2200"/>
              <a:t>Compare and Contrast the life of these two women and discuss.</a:t>
            </a:r>
          </a:p>
        </p:txBody>
      </p:sp>
      <p:sp>
        <p:nvSpPr>
          <p:cNvPr id="739" name="Content Placeholder 2"/>
          <p:cNvSpPr txBox="1"/>
          <p:nvPr>
            <p:ph type="body" sz="half" idx="1"/>
          </p:nvPr>
        </p:nvSpPr>
        <p:spPr>
          <a:xfrm>
            <a:off x="320512" y="1825625"/>
            <a:ext cx="5410986" cy="4187953"/>
          </a:xfrm>
          <a:prstGeom prst="rect">
            <a:avLst/>
          </a:prstGeom>
        </p:spPr>
        <p:txBody>
          <a:bodyPr/>
          <a:lstStyle/>
          <a:p>
            <a:pPr marL="337047" indent="-337047" defTabSz="886968">
              <a:lnSpc>
                <a:spcPct val="80000"/>
              </a:lnSpc>
              <a:spcBef>
                <a:spcPts val="1700"/>
              </a:spcBef>
              <a:defRPr sz="873"/>
            </a:pPr>
            <a:r>
              <a:t>A </a:t>
            </a:r>
            <a:r>
              <a:rPr b="1"/>
              <a:t>black</a:t>
            </a:r>
            <a:r>
              <a:t> </a:t>
            </a:r>
            <a:r>
              <a:rPr b="1"/>
              <a:t>woman </a:t>
            </a:r>
            <a:r>
              <a:t>who helped in the freedom of slaves.</a:t>
            </a:r>
          </a:p>
          <a:p>
            <a:pPr marL="337047" indent="-337047" defTabSz="886968">
              <a:lnSpc>
                <a:spcPct val="80000"/>
              </a:lnSpc>
              <a:spcBef>
                <a:spcPts val="1700"/>
              </a:spcBef>
              <a:defRPr sz="873"/>
            </a:pPr>
            <a:r>
              <a:t>Was hit on the head when she was young.</a:t>
            </a:r>
          </a:p>
          <a:p>
            <a:pPr marL="337047" indent="-337047" defTabSz="886968">
              <a:lnSpc>
                <a:spcPct val="80000"/>
              </a:lnSpc>
              <a:spcBef>
                <a:spcPts val="1700"/>
              </a:spcBef>
              <a:defRPr sz="873"/>
            </a:pPr>
            <a:r>
              <a:t>Was often sick and weak.</a:t>
            </a:r>
          </a:p>
          <a:p>
            <a:pPr marL="337047" indent="-337047" defTabSz="886968">
              <a:lnSpc>
                <a:spcPct val="80000"/>
              </a:lnSpc>
              <a:spcBef>
                <a:spcPts val="1700"/>
              </a:spcBef>
              <a:defRPr sz="873"/>
            </a:pPr>
            <a:r>
              <a:t>Received visions and dreams.</a:t>
            </a:r>
          </a:p>
          <a:p>
            <a:pPr marL="337047" indent="-337047" defTabSz="886968">
              <a:lnSpc>
                <a:spcPct val="80000"/>
              </a:lnSpc>
              <a:spcBef>
                <a:spcPts val="1700"/>
              </a:spcBef>
              <a:defRPr sz="873"/>
            </a:pPr>
            <a:r>
              <a:t>She was a Methodist.</a:t>
            </a:r>
          </a:p>
          <a:p>
            <a:pPr marL="337047" indent="-337047" defTabSz="886968">
              <a:lnSpc>
                <a:spcPct val="80000"/>
              </a:lnSpc>
              <a:spcBef>
                <a:spcPts val="1700"/>
              </a:spcBef>
              <a:defRPr sz="873"/>
            </a:pPr>
            <a:r>
              <a:t>Had a deep and strong relationship with God.</a:t>
            </a:r>
          </a:p>
          <a:p>
            <a:pPr marL="337047" indent="-337047" defTabSz="886968">
              <a:lnSpc>
                <a:spcPct val="80000"/>
              </a:lnSpc>
              <a:spcBef>
                <a:spcPts val="1700"/>
              </a:spcBef>
              <a:defRPr sz="873"/>
            </a:pPr>
            <a:r>
              <a:t>Although she was </a:t>
            </a:r>
            <a:r>
              <a:rPr b="1"/>
              <a:t>black and woman </a:t>
            </a:r>
            <a:r>
              <a:t>she never gave up on freeing slaves. She was a nurse, a spy during civil war, a women’s suffragist and civil right activist.</a:t>
            </a:r>
          </a:p>
          <a:p>
            <a:pPr marL="337047" indent="-337047" defTabSz="886968">
              <a:lnSpc>
                <a:spcPct val="80000"/>
              </a:lnSpc>
              <a:spcBef>
                <a:spcPts val="1700"/>
              </a:spcBef>
              <a:defRPr sz="873"/>
            </a:pPr>
            <a:r>
              <a:t>She was born Araminta which means prayer and protection.</a:t>
            </a:r>
          </a:p>
          <a:p>
            <a:pPr marL="337047" indent="-337047" defTabSz="886968">
              <a:lnSpc>
                <a:spcPct val="80000"/>
              </a:lnSpc>
              <a:spcBef>
                <a:spcPts val="1700"/>
              </a:spcBef>
              <a:defRPr sz="873"/>
            </a:pPr>
            <a:r>
              <a:t>She changed her name to Harriet which means home leader.</a:t>
            </a:r>
          </a:p>
          <a:p>
            <a:pPr marL="337047" indent="-337047" defTabSz="886968">
              <a:lnSpc>
                <a:spcPct val="80000"/>
              </a:lnSpc>
              <a:spcBef>
                <a:spcPts val="1700"/>
              </a:spcBef>
              <a:defRPr sz="873"/>
            </a:pPr>
            <a:r>
              <a:t>This was truly a prayerful leader whose mission was to bring her people home, “ back to the promise Land”. Hence she was called Moses.</a:t>
            </a:r>
          </a:p>
          <a:p>
            <a:pPr marL="337047" indent="-337047" defTabSz="886968">
              <a:lnSpc>
                <a:spcPct val="80000"/>
              </a:lnSpc>
              <a:spcBef>
                <a:spcPts val="1700"/>
              </a:spcBef>
              <a:defRPr sz="873"/>
            </a:pPr>
            <a:r>
              <a:t>She laboured</a:t>
            </a:r>
            <a:r>
              <a:t> until the end of her life.</a:t>
            </a:r>
          </a:p>
        </p:txBody>
      </p:sp>
      <p:sp>
        <p:nvSpPr>
          <p:cNvPr id="740" name="Content Placeholder 3"/>
          <p:cNvSpPr txBox="1"/>
          <p:nvPr/>
        </p:nvSpPr>
        <p:spPr>
          <a:xfrm>
            <a:off x="6217920" y="1825625"/>
            <a:ext cx="4859974" cy="418795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3997" indent="-343997" defTabSz="905255">
              <a:lnSpc>
                <a:spcPct val="80000"/>
              </a:lnSpc>
              <a:spcBef>
                <a:spcPts val="1700"/>
              </a:spcBef>
              <a:buSzPct val="100000"/>
              <a:buFont typeface="Arial"/>
              <a:buChar char="•"/>
              <a:defRPr sz="891"/>
            </a:pPr>
            <a:r>
              <a:t>A </a:t>
            </a:r>
            <a:r>
              <a:rPr b="1"/>
              <a:t>white</a:t>
            </a:r>
            <a:r>
              <a:t> </a:t>
            </a:r>
            <a:r>
              <a:rPr b="1"/>
              <a:t>woman </a:t>
            </a:r>
            <a:r>
              <a:t>raised up by the Lord to help God’s people.</a:t>
            </a:r>
          </a:p>
          <a:p>
            <a:pPr marL="343997" indent="-343997" defTabSz="905255">
              <a:lnSpc>
                <a:spcPct val="80000"/>
              </a:lnSpc>
              <a:spcBef>
                <a:spcPts val="1700"/>
              </a:spcBef>
              <a:buSzPct val="100000"/>
              <a:buFont typeface="Arial"/>
              <a:buChar char="•"/>
              <a:defRPr sz="891"/>
            </a:pPr>
            <a:r>
              <a:t>Was hit on the head when she was young.</a:t>
            </a:r>
          </a:p>
          <a:p>
            <a:pPr marL="343997" indent="-343997" defTabSz="905255">
              <a:lnSpc>
                <a:spcPct val="80000"/>
              </a:lnSpc>
              <a:spcBef>
                <a:spcPts val="1700"/>
              </a:spcBef>
              <a:buSzPct val="100000"/>
              <a:buFont typeface="Arial"/>
              <a:buChar char="•"/>
              <a:defRPr sz="891"/>
            </a:pPr>
            <a:r>
              <a:t>Was often sick and weak.</a:t>
            </a:r>
          </a:p>
          <a:p>
            <a:pPr marL="343997" indent="-343997" defTabSz="905255">
              <a:lnSpc>
                <a:spcPct val="80000"/>
              </a:lnSpc>
              <a:spcBef>
                <a:spcPts val="1700"/>
              </a:spcBef>
              <a:buSzPct val="100000"/>
              <a:buFont typeface="Arial"/>
              <a:buChar char="•"/>
              <a:defRPr sz="891"/>
            </a:pPr>
            <a:r>
              <a:t>Received visions and dreams.</a:t>
            </a:r>
          </a:p>
          <a:p>
            <a:pPr marL="343997" indent="-343997" defTabSz="905255">
              <a:lnSpc>
                <a:spcPct val="80000"/>
              </a:lnSpc>
              <a:spcBef>
                <a:spcPts val="1700"/>
              </a:spcBef>
              <a:buSzPct val="100000"/>
              <a:buFont typeface="Arial"/>
              <a:buChar char="•"/>
              <a:defRPr sz="891"/>
            </a:pPr>
            <a:r>
              <a:t>She was a Methodist, before being an Adventist.</a:t>
            </a:r>
          </a:p>
          <a:p>
            <a:pPr marL="343997" indent="-343997" defTabSz="905255">
              <a:lnSpc>
                <a:spcPct val="80000"/>
              </a:lnSpc>
              <a:spcBef>
                <a:spcPts val="1700"/>
              </a:spcBef>
              <a:buSzPct val="100000"/>
              <a:buFont typeface="Arial"/>
              <a:buChar char="•"/>
              <a:defRPr sz="891"/>
            </a:pPr>
            <a:r>
              <a:t>Had a deep and strong relationship with God.</a:t>
            </a:r>
          </a:p>
          <a:p>
            <a:pPr marL="343997" indent="-343997" defTabSz="905255">
              <a:lnSpc>
                <a:spcPct val="80000"/>
              </a:lnSpc>
              <a:spcBef>
                <a:spcPts val="1700"/>
              </a:spcBef>
              <a:buSzPct val="100000"/>
              <a:buFont typeface="Arial"/>
              <a:buChar char="•"/>
              <a:defRPr sz="891"/>
            </a:pPr>
            <a:r>
              <a:t>Called slavery a sin</a:t>
            </a:r>
          </a:p>
          <a:p>
            <a:pPr marL="343997" indent="-343997" defTabSz="905255">
              <a:lnSpc>
                <a:spcPct val="80000"/>
              </a:lnSpc>
              <a:spcBef>
                <a:spcPts val="1700"/>
              </a:spcBef>
              <a:buSzPct val="100000"/>
              <a:buFont typeface="Arial"/>
              <a:buChar char="•"/>
              <a:defRPr sz="891"/>
            </a:pPr>
            <a:r>
              <a:t>Although </a:t>
            </a:r>
            <a:r>
              <a:rPr b="1"/>
              <a:t>a woman</a:t>
            </a:r>
            <a:r>
              <a:t>, she was the prophet of the Lord and had a leading role in the Adventist church.</a:t>
            </a:r>
          </a:p>
          <a:p>
            <a:pPr marL="343997" indent="-343997" defTabSz="905255">
              <a:lnSpc>
                <a:spcPct val="80000"/>
              </a:lnSpc>
              <a:spcBef>
                <a:spcPts val="1700"/>
              </a:spcBef>
              <a:buSzPct val="100000"/>
              <a:buFont typeface="Arial"/>
              <a:buChar char="•"/>
              <a:defRPr sz="891"/>
            </a:pPr>
            <a:r>
              <a:t>She was very engaged in the advancement of the cause and wrote more than 40 books and 5000 periodicals.</a:t>
            </a:r>
          </a:p>
          <a:p>
            <a:pPr marL="343997" indent="-343997" defTabSz="905255">
              <a:lnSpc>
                <a:spcPct val="80000"/>
              </a:lnSpc>
              <a:spcBef>
                <a:spcPts val="1700"/>
              </a:spcBef>
              <a:buSzPct val="100000"/>
              <a:buFont typeface="Arial"/>
              <a:buChar char="•"/>
              <a:defRPr sz="891"/>
            </a:pPr>
            <a:r>
              <a:t>Ellen means bright light; Gould means Gold and White means White or purity.</a:t>
            </a:r>
          </a:p>
          <a:p>
            <a:pPr marL="343997" indent="-343997" defTabSz="905255">
              <a:lnSpc>
                <a:spcPct val="80000"/>
              </a:lnSpc>
              <a:spcBef>
                <a:spcPts val="1700"/>
              </a:spcBef>
              <a:buSzPct val="100000"/>
              <a:buFont typeface="Arial"/>
              <a:buChar char="•"/>
              <a:defRPr sz="891"/>
            </a:pPr>
            <a:r>
              <a:t>She laboured </a:t>
            </a:r>
            <a:r>
              <a:t>until the end of her life.</a:t>
            </a:r>
          </a:p>
        </p:txBody>
      </p:sp>
      <p:pic>
        <p:nvPicPr>
          <p:cNvPr id="741" name="Picture 4" descr="Picture 4"/>
          <p:cNvPicPr>
            <a:picLocks noChangeAspect="1"/>
          </p:cNvPicPr>
          <p:nvPr/>
        </p:nvPicPr>
        <p:blipFill>
          <a:blip r:embed="rId2">
            <a:extLst/>
          </a:blip>
          <a:stretch>
            <a:fillRect/>
          </a:stretch>
        </p:blipFill>
        <p:spPr>
          <a:xfrm>
            <a:off x="122547" y="0"/>
            <a:ext cx="1322912" cy="1761876"/>
          </a:xfrm>
          <a:prstGeom prst="rect">
            <a:avLst/>
          </a:prstGeom>
          <a:ln w="12700">
            <a:miter lim="400000"/>
          </a:ln>
        </p:spPr>
      </p:pic>
      <p:pic>
        <p:nvPicPr>
          <p:cNvPr id="742" name="Picture 6" descr="Picture 6"/>
          <p:cNvPicPr>
            <a:picLocks noChangeAspect="1"/>
          </p:cNvPicPr>
          <p:nvPr/>
        </p:nvPicPr>
        <p:blipFill>
          <a:blip r:embed="rId3">
            <a:extLst/>
          </a:blip>
          <a:stretch>
            <a:fillRect/>
          </a:stretch>
        </p:blipFill>
        <p:spPr>
          <a:xfrm>
            <a:off x="10661715" y="0"/>
            <a:ext cx="1407737" cy="184676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4" name="Footer Placeholder 4"/>
          <p:cNvSpPr txBox="1"/>
          <p:nvPr/>
        </p:nvSpPr>
        <p:spPr>
          <a:xfrm>
            <a:off x="121920" y="6078823"/>
            <a:ext cx="5852160" cy="3179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100"/>
            </a:lvl1pPr>
          </a:lstStyle>
          <a:p>
            <a:pPr/>
            <a:r>
              <a:t>1T 264 – Ch. 55</a:t>
            </a:r>
          </a:p>
        </p:txBody>
      </p:sp>
      <p:sp>
        <p:nvSpPr>
          <p:cNvPr id="745" name="Content Placeholder 2"/>
          <p:cNvSpPr txBox="1"/>
          <p:nvPr>
            <p:ph type="body" sz="half" idx="1"/>
          </p:nvPr>
        </p:nvSpPr>
        <p:spPr>
          <a:xfrm>
            <a:off x="76200" y="810705"/>
            <a:ext cx="5943600" cy="5202872"/>
          </a:xfrm>
          <a:prstGeom prst="rect">
            <a:avLst/>
          </a:prstGeom>
        </p:spPr>
        <p:txBody>
          <a:bodyPr/>
          <a:lstStyle/>
          <a:p>
            <a:pPr marL="0" indent="0" defTabSz="859536">
              <a:lnSpc>
                <a:spcPct val="80000"/>
              </a:lnSpc>
              <a:spcBef>
                <a:spcPts val="1600"/>
              </a:spcBef>
              <a:buSzTx/>
              <a:buNone/>
              <a:defRPr b="1" sz="2538"/>
            </a:pPr>
            <a:r>
              <a:t>1861</a:t>
            </a:r>
            <a:endParaRPr sz="2068"/>
          </a:p>
          <a:p>
            <a:pPr marL="326623" indent="-326623" defTabSz="859536">
              <a:lnSpc>
                <a:spcPct val="80000"/>
              </a:lnSpc>
              <a:spcBef>
                <a:spcPts val="1600"/>
              </a:spcBef>
              <a:defRPr sz="2068"/>
            </a:pPr>
            <a:r>
              <a:t>We mark 1861 as the close of probation in the external line because this is when the judgement of God began (the Civil War).</a:t>
            </a:r>
          </a:p>
          <a:p>
            <a:pPr marL="326623" indent="-326623" defTabSz="859536">
              <a:lnSpc>
                <a:spcPct val="80000"/>
              </a:lnSpc>
              <a:spcBef>
                <a:spcPts val="1600"/>
              </a:spcBef>
              <a:defRPr sz="2068"/>
            </a:pPr>
            <a:r>
              <a:t>This was the beginning of the Civil war and Sister White compared this period to the 7 last plagues </a:t>
            </a:r>
            <a:r>
              <a:rPr sz="658"/>
              <a:t>(1).</a:t>
            </a:r>
          </a:p>
          <a:p>
            <a:pPr marL="326623" indent="-326623" defTabSz="859536">
              <a:lnSpc>
                <a:spcPct val="80000"/>
              </a:lnSpc>
              <a:spcBef>
                <a:spcPts val="1600"/>
              </a:spcBef>
              <a:defRPr sz="2068"/>
            </a:pPr>
            <a:r>
              <a:t>Slavery had not been abolished and this displeased God. As a result the civil war broke out. And this war is considered the deadliest of all the American wars till this day.</a:t>
            </a:r>
          </a:p>
          <a:p>
            <a:pPr marL="326623" indent="-326623" defTabSz="859536">
              <a:lnSpc>
                <a:spcPct val="80000"/>
              </a:lnSpc>
              <a:spcBef>
                <a:spcPts val="1600"/>
              </a:spcBef>
              <a:defRPr sz="2068"/>
            </a:pPr>
            <a:r>
              <a:t>God would not appease his furry until the slaves were freed and considered as humans.</a:t>
            </a:r>
          </a:p>
        </p:txBody>
      </p:sp>
      <p:pic>
        <p:nvPicPr>
          <p:cNvPr id="746" name="Picture 2" descr="Picture 2"/>
          <p:cNvPicPr>
            <a:picLocks noChangeAspect="1"/>
          </p:cNvPicPr>
          <p:nvPr/>
        </p:nvPicPr>
        <p:blipFill>
          <a:blip r:embed="rId2">
            <a:extLst/>
          </a:blip>
          <a:stretch>
            <a:fillRect/>
          </a:stretch>
        </p:blipFill>
        <p:spPr>
          <a:xfrm>
            <a:off x="6172201" y="1282045"/>
            <a:ext cx="5743280" cy="484145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8" name="Footer Placeholder 4"/>
          <p:cNvSpPr txBox="1"/>
          <p:nvPr/>
        </p:nvSpPr>
        <p:spPr>
          <a:xfrm>
            <a:off x="143113" y="5945669"/>
            <a:ext cx="5852161" cy="5465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sz="1100"/>
            </a:pPr>
            <a:r>
              <a:t>Pic from : </a:t>
            </a:r>
            <a:r>
              <a:rPr u="sng">
                <a:solidFill>
                  <a:schemeClr val="accent3"/>
                </a:solidFill>
                <a:uFill>
                  <a:solidFill>
                    <a:schemeClr val="accent3"/>
                  </a:solidFill>
                </a:uFill>
                <a:hlinkClick r:id="rId2" invalidUrl="" action="" tgtFrame="" tooltip="" history="1" highlightClick="0" endSnd="0"/>
              </a:rPr>
              <a:t>http://www.loc.gov/exhibits/odyssey/archive/05/0509001r.jpg</a:t>
            </a:r>
            <a:r>
              <a:t>; </a:t>
            </a:r>
            <a:r>
              <a:rPr u="sng">
                <a:solidFill>
                  <a:schemeClr val="accent3"/>
                </a:solidFill>
                <a:uFill>
                  <a:solidFill>
                    <a:schemeClr val="accent3"/>
                  </a:solidFill>
                </a:uFill>
                <a:hlinkClick r:id="rId3" invalidUrl="" action="" tgtFrame="" tooltip="" history="1" highlightClick="0" endSnd="0"/>
              </a:rPr>
              <a:t>https://en.wikipedia.org/wiki/American_Civil_War</a:t>
            </a:r>
          </a:p>
        </p:txBody>
      </p:sp>
      <p:sp>
        <p:nvSpPr>
          <p:cNvPr id="749" name="Content Placeholder 2"/>
          <p:cNvSpPr txBox="1"/>
          <p:nvPr>
            <p:ph type="body" sz="half" idx="1"/>
          </p:nvPr>
        </p:nvSpPr>
        <p:spPr>
          <a:xfrm>
            <a:off x="76200" y="952106"/>
            <a:ext cx="5943600" cy="5061472"/>
          </a:xfrm>
          <a:prstGeom prst="rect">
            <a:avLst/>
          </a:prstGeom>
        </p:spPr>
        <p:txBody>
          <a:bodyPr/>
          <a:lstStyle/>
          <a:p>
            <a:pPr marL="0" indent="0" defTabSz="877823">
              <a:lnSpc>
                <a:spcPct val="80000"/>
              </a:lnSpc>
              <a:spcBef>
                <a:spcPts val="1700"/>
              </a:spcBef>
              <a:buSzTx/>
              <a:buNone/>
              <a:defRPr b="1" sz="2688"/>
            </a:pPr>
            <a:r>
              <a:t>1863</a:t>
            </a:r>
            <a:endParaRPr sz="1440"/>
          </a:p>
          <a:p>
            <a:pPr marL="333573" indent="-333573" defTabSz="877823">
              <a:lnSpc>
                <a:spcPct val="80000"/>
              </a:lnSpc>
              <a:spcBef>
                <a:spcPts val="1700"/>
              </a:spcBef>
              <a:defRPr sz="1440"/>
            </a:pPr>
            <a:r>
              <a:t>1863 is the second advent in the external line. It is also the middle-point of the civil war.</a:t>
            </a:r>
          </a:p>
          <a:p>
            <a:pPr marL="333573" indent="-333573" defTabSz="877823">
              <a:lnSpc>
                <a:spcPct val="80000"/>
              </a:lnSpc>
              <a:spcBef>
                <a:spcPts val="1700"/>
              </a:spcBef>
              <a:defRPr sz="1440"/>
            </a:pPr>
            <a:r>
              <a:t>Representative James Mitchell Ashley proposed an amendment abolishing slavery in 1863. Acting under presidential war powers, Lincoln issued the Emancipation Proclamation on January 1, 1863, which proclaimed the freedom of slaves in the ten states that were still in rebellion.</a:t>
            </a:r>
          </a:p>
          <a:p>
            <a:pPr marL="333573" indent="-333573" defTabSz="877823">
              <a:lnSpc>
                <a:spcPct val="80000"/>
              </a:lnSpc>
              <a:spcBef>
                <a:spcPts val="1700"/>
              </a:spcBef>
              <a:defRPr sz="1440"/>
            </a:pPr>
            <a:r>
              <a:t>However, Jesus did not come back the and slavery continued in the southern states until they lost the war 2 years later.</a:t>
            </a:r>
          </a:p>
          <a:p>
            <a:pPr marL="333573" indent="-333573" defTabSz="877823">
              <a:lnSpc>
                <a:spcPct val="80000"/>
              </a:lnSpc>
              <a:spcBef>
                <a:spcPts val="1700"/>
              </a:spcBef>
              <a:defRPr sz="1440"/>
            </a:pPr>
            <a:r>
              <a:t>In the American civil war there were 620 000 casualties. If we compare this with the number of people in America in our time it will equate to 6 Million people. If 6 Million Americans died today that would not be a small event. Even the original number (620 000), if you add all the US wars together ( Vietnam, Iraq, etc..) it comes to about the same number.  And they contracted a lot of diseases during the civil war. For every 3 soldiers that were killed in battle, 5 more died of disease!</a:t>
            </a:r>
          </a:p>
        </p:txBody>
      </p:sp>
      <p:pic>
        <p:nvPicPr>
          <p:cNvPr id="750" name="Picture 2" descr="Picture 2"/>
          <p:cNvPicPr>
            <a:picLocks noChangeAspect="1"/>
          </p:cNvPicPr>
          <p:nvPr/>
        </p:nvPicPr>
        <p:blipFill>
          <a:blip r:embed="rId4">
            <a:extLst/>
          </a:blip>
          <a:stretch>
            <a:fillRect/>
          </a:stretch>
        </p:blipFill>
        <p:spPr>
          <a:xfrm>
            <a:off x="6172200" y="1319752"/>
            <a:ext cx="5762625" cy="431747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2" name="Title 1"/>
          <p:cNvSpPr txBox="1"/>
          <p:nvPr>
            <p:ph type="title"/>
          </p:nvPr>
        </p:nvSpPr>
        <p:spPr>
          <a:xfrm>
            <a:off x="1065211" y="304800"/>
            <a:ext cx="10058404" cy="1219200"/>
          </a:xfrm>
          <a:prstGeom prst="rect">
            <a:avLst/>
          </a:prstGeom>
        </p:spPr>
        <p:txBody>
          <a:bodyPr/>
          <a:lstStyle>
            <a:lvl1pPr algn="ctr"/>
          </a:lstStyle>
          <a:p>
            <a:pPr/>
            <a:r>
              <a:t>The External Line looks like this : </a:t>
            </a:r>
          </a:p>
        </p:txBody>
      </p:sp>
      <p:sp>
        <p:nvSpPr>
          <p:cNvPr id="753" name="Content Placeholder 2"/>
          <p:cNvSpPr txBox="1"/>
          <p:nvPr>
            <p:ph type="body" idx="1"/>
          </p:nvPr>
        </p:nvSpPr>
        <p:spPr>
          <a:xfrm>
            <a:off x="537327" y="1752600"/>
            <a:ext cx="10586288" cy="4229100"/>
          </a:xfrm>
          <a:prstGeom prst="rect">
            <a:avLst/>
          </a:prstGeom>
        </p:spPr>
        <p:txBody>
          <a:bodyPr/>
          <a:lstStyle/>
          <a:p>
            <a:pPr/>
            <a:r>
              <a:t> </a:t>
            </a:r>
          </a:p>
        </p:txBody>
      </p:sp>
      <p:sp>
        <p:nvSpPr>
          <p:cNvPr id="754" name="Straight Connector 5"/>
          <p:cNvSpPr/>
          <p:nvPr/>
        </p:nvSpPr>
        <p:spPr>
          <a:xfrm>
            <a:off x="1065211" y="4279769"/>
            <a:ext cx="9907590" cy="1"/>
          </a:xfrm>
          <a:prstGeom prst="line">
            <a:avLst/>
          </a:prstGeom>
          <a:ln w="38100">
            <a:solidFill>
              <a:schemeClr val="accent4"/>
            </a:solidFill>
            <a:miter/>
          </a:ln>
        </p:spPr>
        <p:txBody>
          <a:bodyPr lIns="45719" rIns="45719"/>
          <a:lstStyle/>
          <a:p>
            <a:pPr/>
          </a:p>
        </p:txBody>
      </p:sp>
      <p:sp>
        <p:nvSpPr>
          <p:cNvPr id="755" name="Straight Connector 7"/>
          <p:cNvSpPr/>
          <p:nvPr/>
        </p:nvSpPr>
        <p:spPr>
          <a:xfrm>
            <a:off x="1065211" y="3176833"/>
            <a:ext cx="9429" cy="1102937"/>
          </a:xfrm>
          <a:prstGeom prst="line">
            <a:avLst/>
          </a:prstGeom>
          <a:ln w="38100">
            <a:solidFill>
              <a:schemeClr val="accent4"/>
            </a:solidFill>
            <a:miter/>
          </a:ln>
        </p:spPr>
        <p:txBody>
          <a:bodyPr lIns="45719" rIns="45719"/>
          <a:lstStyle/>
          <a:p>
            <a:pPr/>
          </a:p>
        </p:txBody>
      </p:sp>
      <p:sp>
        <p:nvSpPr>
          <p:cNvPr id="756" name="Straight Connector 10"/>
          <p:cNvSpPr/>
          <p:nvPr/>
        </p:nvSpPr>
        <p:spPr>
          <a:xfrm>
            <a:off x="3546033" y="3176833"/>
            <a:ext cx="9429" cy="1102937"/>
          </a:xfrm>
          <a:prstGeom prst="line">
            <a:avLst/>
          </a:prstGeom>
          <a:ln w="38100">
            <a:solidFill>
              <a:schemeClr val="accent4"/>
            </a:solidFill>
            <a:miter/>
          </a:ln>
        </p:spPr>
        <p:txBody>
          <a:bodyPr lIns="45719" rIns="45719"/>
          <a:lstStyle/>
          <a:p>
            <a:pPr/>
          </a:p>
        </p:txBody>
      </p:sp>
      <p:sp>
        <p:nvSpPr>
          <p:cNvPr id="757" name="Straight Connector 11"/>
          <p:cNvSpPr/>
          <p:nvPr/>
        </p:nvSpPr>
        <p:spPr>
          <a:xfrm>
            <a:off x="5795104" y="3165443"/>
            <a:ext cx="9429" cy="1102937"/>
          </a:xfrm>
          <a:prstGeom prst="line">
            <a:avLst/>
          </a:prstGeom>
          <a:ln w="38100">
            <a:solidFill>
              <a:schemeClr val="accent4"/>
            </a:solidFill>
            <a:miter/>
          </a:ln>
        </p:spPr>
        <p:txBody>
          <a:bodyPr lIns="45719" rIns="45719"/>
          <a:lstStyle/>
          <a:p>
            <a:pPr/>
          </a:p>
        </p:txBody>
      </p:sp>
      <p:sp>
        <p:nvSpPr>
          <p:cNvPr id="758" name="Straight Connector 12"/>
          <p:cNvSpPr/>
          <p:nvPr/>
        </p:nvSpPr>
        <p:spPr>
          <a:xfrm>
            <a:off x="8158882" y="3176833"/>
            <a:ext cx="9428" cy="1102937"/>
          </a:xfrm>
          <a:prstGeom prst="line">
            <a:avLst/>
          </a:prstGeom>
          <a:ln w="38100">
            <a:solidFill>
              <a:schemeClr val="accent4"/>
            </a:solidFill>
            <a:miter/>
          </a:ln>
        </p:spPr>
        <p:txBody>
          <a:bodyPr lIns="45719" rIns="45719"/>
          <a:lstStyle/>
          <a:p>
            <a:pPr/>
          </a:p>
        </p:txBody>
      </p:sp>
      <p:sp>
        <p:nvSpPr>
          <p:cNvPr id="759" name="Straight Connector 13"/>
          <p:cNvSpPr/>
          <p:nvPr/>
        </p:nvSpPr>
        <p:spPr>
          <a:xfrm>
            <a:off x="10950786" y="3176833"/>
            <a:ext cx="9428" cy="1102937"/>
          </a:xfrm>
          <a:prstGeom prst="line">
            <a:avLst/>
          </a:prstGeom>
          <a:ln w="38100">
            <a:solidFill>
              <a:schemeClr val="accent4"/>
            </a:solidFill>
            <a:miter/>
          </a:ln>
        </p:spPr>
        <p:txBody>
          <a:bodyPr lIns="45719" rIns="45719"/>
          <a:lstStyle/>
          <a:p>
            <a:pPr/>
          </a:p>
        </p:txBody>
      </p:sp>
      <p:sp>
        <p:nvSpPr>
          <p:cNvPr id="760" name="TextBox 14"/>
          <p:cNvSpPr txBox="1"/>
          <p:nvPr/>
        </p:nvSpPr>
        <p:spPr>
          <a:xfrm>
            <a:off x="751540" y="2822037"/>
            <a:ext cx="851241" cy="4563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1798</a:t>
            </a:r>
          </a:p>
        </p:txBody>
      </p:sp>
      <p:sp>
        <p:nvSpPr>
          <p:cNvPr id="761" name="TextBox 15"/>
          <p:cNvSpPr txBox="1"/>
          <p:nvPr/>
        </p:nvSpPr>
        <p:spPr>
          <a:xfrm>
            <a:off x="3086631" y="2555956"/>
            <a:ext cx="1015441" cy="8246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t>Aug.11,</a:t>
            </a:r>
          </a:p>
          <a:p>
            <a:pPr algn="ctr"/>
            <a:r>
              <a:t>1840</a:t>
            </a:r>
          </a:p>
        </p:txBody>
      </p:sp>
      <p:sp>
        <p:nvSpPr>
          <p:cNvPr id="762" name="TextBox 16"/>
          <p:cNvSpPr txBox="1"/>
          <p:nvPr/>
        </p:nvSpPr>
        <p:spPr>
          <a:xfrm>
            <a:off x="5135424" y="2613678"/>
            <a:ext cx="1282496" cy="4563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stStyle>
          <a:p>
            <a:pPr/>
            <a:r>
              <a:t>1850</a:t>
            </a:r>
          </a:p>
        </p:txBody>
      </p:sp>
      <p:sp>
        <p:nvSpPr>
          <p:cNvPr id="763" name="TextBox 17"/>
          <p:cNvSpPr txBox="1"/>
          <p:nvPr/>
        </p:nvSpPr>
        <p:spPr>
          <a:xfrm>
            <a:off x="10525166" y="2693815"/>
            <a:ext cx="851240" cy="4563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1863</a:t>
            </a:r>
          </a:p>
        </p:txBody>
      </p:sp>
      <p:sp>
        <p:nvSpPr>
          <p:cNvPr id="764" name="TextBox 18"/>
          <p:cNvSpPr txBox="1"/>
          <p:nvPr/>
        </p:nvSpPr>
        <p:spPr>
          <a:xfrm>
            <a:off x="7601673" y="2594810"/>
            <a:ext cx="1133272" cy="4563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stStyle>
          <a:p>
            <a:pPr/>
            <a:r>
              <a:t>1861</a:t>
            </a:r>
          </a:p>
        </p:txBody>
      </p:sp>
      <p:sp>
        <p:nvSpPr>
          <p:cNvPr id="765" name="TextBox 19"/>
          <p:cNvSpPr txBox="1"/>
          <p:nvPr/>
        </p:nvSpPr>
        <p:spPr>
          <a:xfrm>
            <a:off x="284533" y="4395585"/>
            <a:ext cx="1837911" cy="11929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t>TOE</a:t>
            </a:r>
          </a:p>
          <a:p>
            <a:pPr algn="ctr"/>
            <a:r>
              <a:t>Pope captive</a:t>
            </a:r>
          </a:p>
          <a:p>
            <a:pPr algn="ctr"/>
            <a:r>
              <a:t>Turkey/France </a:t>
            </a:r>
          </a:p>
        </p:txBody>
      </p:sp>
      <p:sp>
        <p:nvSpPr>
          <p:cNvPr id="766" name="TextBox 20"/>
          <p:cNvSpPr txBox="1"/>
          <p:nvPr/>
        </p:nvSpPr>
        <p:spPr>
          <a:xfrm>
            <a:off x="5235971" y="4317458"/>
            <a:ext cx="1181949" cy="15612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 SL”</a:t>
            </a:r>
          </a:p>
          <a:p>
            <a:pPr/>
            <a:r>
              <a:t>Fugitive slave Act</a:t>
            </a:r>
          </a:p>
          <a:p>
            <a:pPr/>
            <a:r>
              <a:t>1850 chart</a:t>
            </a:r>
          </a:p>
        </p:txBody>
      </p:sp>
      <p:sp>
        <p:nvSpPr>
          <p:cNvPr id="767" name="TextBox 22"/>
          <p:cNvSpPr txBox="1"/>
          <p:nvPr/>
        </p:nvSpPr>
        <p:spPr>
          <a:xfrm>
            <a:off x="7372513" y="4332285"/>
            <a:ext cx="1572736" cy="11929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t>COP</a:t>
            </a:r>
          </a:p>
          <a:p>
            <a:pPr algn="ctr"/>
            <a:r>
              <a:t>Beginning of Civil war</a:t>
            </a:r>
          </a:p>
        </p:txBody>
      </p:sp>
      <p:sp>
        <p:nvSpPr>
          <p:cNvPr id="768" name="TextBox 23"/>
          <p:cNvSpPr txBox="1"/>
          <p:nvPr/>
        </p:nvSpPr>
        <p:spPr>
          <a:xfrm>
            <a:off x="9812732" y="4317458"/>
            <a:ext cx="2004426" cy="15612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t>2</a:t>
            </a:r>
            <a:r>
              <a:rPr baseline="30000"/>
              <a:t>nd</a:t>
            </a:r>
            <a:r>
              <a:t> Advent</a:t>
            </a:r>
          </a:p>
          <a:p>
            <a:pPr algn="ctr"/>
            <a:r>
              <a:t>Middle of Civil war.</a:t>
            </a:r>
          </a:p>
          <a:p>
            <a:pPr algn="ctr"/>
            <a:r>
              <a:t>Emmancipation proclamation</a:t>
            </a:r>
          </a:p>
        </p:txBody>
      </p:sp>
      <p:sp>
        <p:nvSpPr>
          <p:cNvPr id="769" name="TextBox 24"/>
          <p:cNvSpPr txBox="1"/>
          <p:nvPr/>
        </p:nvSpPr>
        <p:spPr>
          <a:xfrm>
            <a:off x="3223320" y="4317458"/>
            <a:ext cx="1181949" cy="11929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Fall of Ottoman </a:t>
            </a:r>
          </a:p>
          <a:p>
            <a:pPr/>
            <a:r>
              <a:t>Empire</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1" name="Title 1"/>
          <p:cNvSpPr txBox="1"/>
          <p:nvPr>
            <p:ph type="title"/>
          </p:nvPr>
        </p:nvSpPr>
        <p:spPr>
          <a:xfrm>
            <a:off x="1065211" y="304800"/>
            <a:ext cx="10058404" cy="1219200"/>
          </a:xfrm>
          <a:prstGeom prst="rect">
            <a:avLst/>
          </a:prstGeom>
        </p:spPr>
        <p:txBody>
          <a:bodyPr/>
          <a:lstStyle/>
          <a:p>
            <a:pPr/>
            <a:r>
              <a:t>Conclusion</a:t>
            </a:r>
          </a:p>
        </p:txBody>
      </p:sp>
      <p:sp>
        <p:nvSpPr>
          <p:cNvPr id="772" name="Content Placeholder 2"/>
          <p:cNvSpPr txBox="1"/>
          <p:nvPr>
            <p:ph type="body" idx="1"/>
          </p:nvPr>
        </p:nvSpPr>
        <p:spPr>
          <a:prstGeom prst="rect">
            <a:avLst/>
          </a:prstGeom>
        </p:spPr>
        <p:txBody>
          <a:bodyPr/>
          <a:lstStyle/>
          <a:p>
            <a:pPr>
              <a:defRPr sz="2200"/>
            </a:pPr>
            <a:r>
              <a:t>Although Christ did not come in that time the history of the Millerites is powerful. </a:t>
            </a:r>
          </a:p>
          <a:p>
            <a:pPr>
              <a:defRPr sz="2200"/>
            </a:pPr>
            <a:r>
              <a:t>We are still learning a lot from them</a:t>
            </a:r>
          </a:p>
          <a:p>
            <a:pPr>
              <a:defRPr sz="2200"/>
            </a:pPr>
            <a:r>
              <a:t>From their lines, you learn about, equality, race, gender, civil war, Islam, and how to interpret the Bible.</a:t>
            </a:r>
          </a:p>
          <a:p>
            <a:pPr>
              <a:defRPr sz="2200"/>
            </a:pPr>
            <a:r>
              <a:t>If you know it well, Adventists, especially the Levites, will see how God’s work is in perfect order and in harmony with our message.</a:t>
            </a:r>
          </a:p>
          <a:p>
            <a:pPr>
              <a:defRPr sz="2200"/>
            </a:pPr>
            <a:r>
              <a:t>By comparing and contrasting this history with ours, they will become convicted.</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Footer Placeholder 4"/>
          <p:cNvSpPr txBox="1"/>
          <p:nvPr/>
        </p:nvSpPr>
        <p:spPr>
          <a:xfrm>
            <a:off x="198120" y="5992804"/>
            <a:ext cx="5852160" cy="5465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sz="1100"/>
            </a:pPr>
            <a:r>
              <a:t>(1) GC 355.1 to 356.2; TM 115. 2-3 ; (2) pic from </a:t>
            </a:r>
            <a:r>
              <a:rPr u="sng">
                <a:solidFill>
                  <a:schemeClr val="accent3"/>
                </a:solidFill>
                <a:uFill>
                  <a:solidFill>
                    <a:schemeClr val="accent3"/>
                  </a:solidFill>
                </a:uFill>
                <a:hlinkClick r:id="rId2" invalidUrl="" action="" tgtFrame="" tooltip="" history="1" highlightClick="0" endSnd="0"/>
              </a:rPr>
              <a:t>https://www.sutori.com/item/1798-general-berthier-takes-the-pope-captive-sparking-renewed-interest-in-bi</a:t>
            </a:r>
          </a:p>
        </p:txBody>
      </p:sp>
      <p:sp>
        <p:nvSpPr>
          <p:cNvPr id="298" name="Content Placeholder 2"/>
          <p:cNvSpPr txBox="1"/>
          <p:nvPr>
            <p:ph type="body" sz="half" idx="1"/>
          </p:nvPr>
        </p:nvSpPr>
        <p:spPr>
          <a:xfrm>
            <a:off x="320511" y="886119"/>
            <a:ext cx="5699289" cy="5127459"/>
          </a:xfrm>
          <a:prstGeom prst="rect">
            <a:avLst/>
          </a:prstGeom>
        </p:spPr>
        <p:txBody>
          <a:bodyPr/>
          <a:lstStyle/>
          <a:p>
            <a:pPr marL="0" indent="0" defTabSz="868680">
              <a:lnSpc>
                <a:spcPct val="80000"/>
              </a:lnSpc>
              <a:spcBef>
                <a:spcPts val="1700"/>
              </a:spcBef>
              <a:buSzTx/>
              <a:buNone/>
              <a:defRPr b="1" sz="2660"/>
            </a:pPr>
            <a:r>
              <a:t>1798 - The Time Of the End</a:t>
            </a:r>
            <a:endParaRPr sz="1900"/>
          </a:p>
          <a:p>
            <a:pPr marL="330098" indent="-330098" defTabSz="868680">
              <a:lnSpc>
                <a:spcPct val="80000"/>
              </a:lnSpc>
              <a:spcBef>
                <a:spcPts val="1700"/>
              </a:spcBef>
              <a:defRPr sz="1900"/>
            </a:pPr>
            <a:r>
              <a:t>The Time of the end is </a:t>
            </a:r>
            <a:r>
              <a:rPr b="1"/>
              <a:t>1798</a:t>
            </a:r>
            <a:r>
              <a:t>.</a:t>
            </a:r>
          </a:p>
          <a:p>
            <a:pPr marL="330098" indent="-330098" defTabSz="868680">
              <a:lnSpc>
                <a:spcPct val="80000"/>
              </a:lnSpc>
              <a:spcBef>
                <a:spcPts val="1700"/>
              </a:spcBef>
              <a:defRPr sz="1900"/>
            </a:pPr>
            <a:r>
              <a:t>This is the arrival of the </a:t>
            </a:r>
            <a:r>
              <a:rPr b="1"/>
              <a:t>1</a:t>
            </a:r>
            <a:r>
              <a:rPr b="1" baseline="29894"/>
              <a:t>st</a:t>
            </a:r>
            <a:r>
              <a:rPr b="1"/>
              <a:t> Angel</a:t>
            </a:r>
            <a:r>
              <a:t>.</a:t>
            </a:r>
            <a:r>
              <a:rPr sz="570"/>
              <a:t>(1)</a:t>
            </a:r>
          </a:p>
          <a:p>
            <a:pPr marL="330098" indent="-330098" defTabSz="868680">
              <a:lnSpc>
                <a:spcPct val="80000"/>
              </a:lnSpc>
              <a:spcBef>
                <a:spcPts val="1700"/>
              </a:spcBef>
              <a:defRPr sz="1900"/>
            </a:pPr>
            <a:r>
              <a:t>This is when the Pope Pius VI is taken captive by Napoleon’s General.</a:t>
            </a:r>
          </a:p>
          <a:p>
            <a:pPr marL="330098" indent="-330098" defTabSz="868680">
              <a:lnSpc>
                <a:spcPct val="80000"/>
              </a:lnSpc>
              <a:spcBef>
                <a:spcPts val="1700"/>
              </a:spcBef>
              <a:defRPr sz="1900"/>
            </a:pPr>
            <a:r>
              <a:t>This event is mentioned in the Bible in Daniel </a:t>
            </a:r>
            <a:r>
              <a:rPr b="1"/>
              <a:t>11:40a</a:t>
            </a:r>
            <a:r>
              <a:t>. The </a:t>
            </a:r>
            <a:r>
              <a:rPr b="1"/>
              <a:t>King of the South</a:t>
            </a:r>
            <a:r>
              <a:t> – France – “pushes” the </a:t>
            </a:r>
            <a:r>
              <a:rPr b="1"/>
              <a:t>king of the north</a:t>
            </a:r>
            <a:r>
              <a:t> – the papacy.</a:t>
            </a:r>
          </a:p>
          <a:p>
            <a:pPr marL="330098" indent="-330098" defTabSz="868680">
              <a:lnSpc>
                <a:spcPct val="80000"/>
              </a:lnSpc>
              <a:spcBef>
                <a:spcPts val="1700"/>
              </a:spcBef>
              <a:defRPr sz="1900"/>
            </a:pPr>
            <a:r>
              <a:t>In 1798, William Miller is raised up or called by GOD even if he doesn’t start his work right away.</a:t>
            </a:r>
          </a:p>
          <a:p>
            <a:pPr marL="330098" indent="-330098" defTabSz="868680">
              <a:lnSpc>
                <a:spcPct val="80000"/>
              </a:lnSpc>
              <a:spcBef>
                <a:spcPts val="1700"/>
              </a:spcBef>
              <a:defRPr sz="1900"/>
            </a:pPr>
            <a:r>
              <a:t>In 1798, William Miller received his Cruden’s concordance.</a:t>
            </a:r>
          </a:p>
        </p:txBody>
      </p:sp>
      <p:pic>
        <p:nvPicPr>
          <p:cNvPr id="299" name="Picture 2" descr="Picture 2"/>
          <p:cNvPicPr>
            <a:picLocks noChangeAspect="1"/>
          </p:cNvPicPr>
          <p:nvPr/>
        </p:nvPicPr>
        <p:blipFill>
          <a:blip r:embed="rId3">
            <a:extLst/>
          </a:blip>
          <a:stretch>
            <a:fillRect/>
          </a:stretch>
        </p:blipFill>
        <p:spPr>
          <a:xfrm>
            <a:off x="6172203" y="1093509"/>
            <a:ext cx="5846973" cy="474168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4" name="Title 1"/>
          <p:cNvSpPr txBox="1"/>
          <p:nvPr>
            <p:ph type="title"/>
          </p:nvPr>
        </p:nvSpPr>
        <p:spPr>
          <a:xfrm>
            <a:off x="3110845" y="2630078"/>
            <a:ext cx="8012770" cy="1027522"/>
          </a:xfrm>
          <a:prstGeom prst="rect">
            <a:avLst/>
          </a:prstGeom>
        </p:spPr>
        <p:txBody>
          <a:bodyPr/>
          <a:lstStyle/>
          <a:p>
            <a:pPr/>
            <a:r>
              <a:t>Thank You and God bless!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Footer Placeholder 4"/>
          <p:cNvSpPr txBox="1"/>
          <p:nvPr/>
        </p:nvSpPr>
        <p:spPr>
          <a:xfrm>
            <a:off x="309670" y="6089567"/>
            <a:ext cx="11243172" cy="77514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sz="1100"/>
            </a:pPr>
            <a:r>
              <a:t>(1) GC 88 320.2; EW 229.2; (2) {1875 JW, SLWM 38.3} ; (3) </a:t>
            </a:r>
            <a:r>
              <a:rPr u="sng">
                <a:solidFill>
                  <a:schemeClr val="accent3"/>
                </a:solidFill>
                <a:uFill>
                  <a:solidFill>
                    <a:schemeClr val="accent3"/>
                  </a:solidFill>
                </a:uFill>
                <a:hlinkClick r:id="rId2" invalidUrl="" action="" tgtFrame="" tooltip="" history="1" highlightClick="0" endSnd="0"/>
              </a:rPr>
              <a:t>https://en.wikipedia.org/wiki/Battle_of_Plattsburgh</a:t>
            </a:r>
            <a:r>
              <a:t>; (4)</a:t>
            </a:r>
            <a:r>
              <a:rPr u="sng">
                <a:solidFill>
                  <a:schemeClr val="accent3"/>
                </a:solidFill>
                <a:uFill>
                  <a:solidFill>
                    <a:schemeClr val="accent3"/>
                  </a:solidFill>
                </a:uFill>
                <a:hlinkClick r:id="rId3" invalidUrl="" action="" tgtFrame="" tooltip="" history="1" highlightClick="0" endSnd="0"/>
              </a:rPr>
              <a:t> </a:t>
            </a:r>
            <a:r>
              <a:rPr u="sng">
                <a:solidFill>
                  <a:schemeClr val="accent3"/>
                </a:solidFill>
                <a:uFill>
                  <a:solidFill>
                    <a:schemeClr val="accent3"/>
                  </a:solidFill>
                </a:uFill>
                <a:hlinkClick r:id="rId3" invalidUrl="" action="" tgtFrame="" tooltip="" history="1" highlightClick="0" endSnd="0"/>
              </a:rPr>
              <a:t>{1853 SB, MWM 66.1}; (5) </a:t>
            </a:r>
            <a:r>
              <a:rPr u="sng">
                <a:solidFill>
                  <a:schemeClr val="accent3"/>
                </a:solidFill>
                <a:uFill>
                  <a:solidFill>
                    <a:schemeClr val="accent3"/>
                  </a:solidFill>
                </a:uFill>
                <a:hlinkClick r:id="rId3" invalidUrl="" action="" tgtFrame="" tooltip="" history="1" highlightClick="0" endSnd="0"/>
              </a:rPr>
              <a:t>https://fr.wikipedia.org/wiki/Septembre_1818</a:t>
            </a:r>
            <a:r>
              <a:rPr u="sng">
                <a:solidFill>
                  <a:schemeClr val="accent3"/>
                </a:solidFill>
              </a:rPr>
              <a:t>; </a:t>
            </a:r>
            <a:r>
              <a:rPr u="sng">
                <a:solidFill>
                  <a:schemeClr val="accent3"/>
                </a:solidFill>
                <a:uFill>
                  <a:solidFill>
                    <a:schemeClr val="accent3"/>
                  </a:solidFill>
                </a:uFill>
                <a:hlinkClick r:id="rId4" invalidUrl="" action="" tgtFrame="" tooltip="" history="1" highlightClick="0" endSnd="0"/>
              </a:rPr>
              <a:t>https://en.wikipedia.org/wiki/Wahhabi_War</a:t>
            </a:r>
          </a:p>
        </p:txBody>
      </p:sp>
      <p:sp>
        <p:nvSpPr>
          <p:cNvPr id="302" name="Content Placeholder 2"/>
          <p:cNvSpPr txBox="1"/>
          <p:nvPr>
            <p:ph type="body" sz="half" idx="1"/>
          </p:nvPr>
        </p:nvSpPr>
        <p:spPr>
          <a:xfrm>
            <a:off x="197962" y="904972"/>
            <a:ext cx="5821839" cy="5108606"/>
          </a:xfrm>
          <a:prstGeom prst="rect">
            <a:avLst/>
          </a:prstGeom>
        </p:spPr>
        <p:txBody>
          <a:bodyPr/>
          <a:lstStyle/>
          <a:p>
            <a:pPr marL="0" indent="0">
              <a:lnSpc>
                <a:spcPct val="80000"/>
              </a:lnSpc>
              <a:buSzTx/>
              <a:buNone/>
              <a:defRPr b="1" sz="2700"/>
            </a:pPr>
            <a:r>
              <a:t>1816-1818 – The Increase of knowledge</a:t>
            </a:r>
            <a:endParaRPr sz="1800"/>
          </a:p>
          <a:p>
            <a:pPr>
              <a:lnSpc>
                <a:spcPct val="80000"/>
              </a:lnSpc>
              <a:defRPr sz="1800"/>
            </a:pPr>
            <a:r>
              <a:t>William Miller studied the Bible for </a:t>
            </a:r>
            <a:r>
              <a:rPr b="1"/>
              <a:t>2 years. </a:t>
            </a:r>
            <a:r>
              <a:rPr b="1" sz="600"/>
              <a:t>(1)</a:t>
            </a:r>
            <a:endParaRPr sz="900"/>
          </a:p>
          <a:p>
            <a:pPr>
              <a:lnSpc>
                <a:spcPct val="80000"/>
              </a:lnSpc>
              <a:defRPr sz="1800"/>
            </a:pPr>
            <a:r>
              <a:t>Before starting his studies he had an internal struggle. He wanted to know if God really existed. </a:t>
            </a:r>
          </a:p>
          <a:p>
            <a:pPr>
              <a:lnSpc>
                <a:spcPct val="80000"/>
              </a:lnSpc>
              <a:defRPr sz="1800"/>
            </a:pPr>
            <a:r>
              <a:t>In 1814, there was </a:t>
            </a:r>
            <a:r>
              <a:rPr b="1"/>
              <a:t>the battle of Plattsburg</a:t>
            </a:r>
            <a:r>
              <a:t>. There were more British soldiers than Americans. But the Americans won</a:t>
            </a:r>
            <a:r>
              <a:rPr sz="600"/>
              <a:t>.(2)</a:t>
            </a:r>
            <a:r>
              <a:t> </a:t>
            </a:r>
          </a:p>
          <a:p>
            <a:pPr>
              <a:lnSpc>
                <a:spcPct val="80000"/>
              </a:lnSpc>
              <a:defRPr sz="1800"/>
            </a:pPr>
            <a:r>
              <a:t>This really impressed Miller because he could see the hand of God in the Battle.</a:t>
            </a:r>
          </a:p>
          <a:p>
            <a:pPr>
              <a:lnSpc>
                <a:spcPct val="80000"/>
              </a:lnSpc>
              <a:defRPr sz="1800"/>
            </a:pPr>
            <a:r>
              <a:t>Following the memorial of the battle in</a:t>
            </a:r>
            <a:r>
              <a:t> 1816 Miller was converted and started to study the Bible.</a:t>
            </a:r>
          </a:p>
        </p:txBody>
      </p:sp>
      <p:pic>
        <p:nvPicPr>
          <p:cNvPr id="303" name="Picture 2" descr="Picture 2"/>
          <p:cNvPicPr>
            <a:picLocks noChangeAspect="1"/>
          </p:cNvPicPr>
          <p:nvPr/>
        </p:nvPicPr>
        <p:blipFill>
          <a:blip r:embed="rId5">
            <a:extLst/>
          </a:blip>
          <a:stretch>
            <a:fillRect/>
          </a:stretch>
        </p:blipFill>
        <p:spPr>
          <a:xfrm>
            <a:off x="7636161" y="366994"/>
            <a:ext cx="4267201" cy="1809751"/>
          </a:xfrm>
          <a:prstGeom prst="rect">
            <a:avLst/>
          </a:prstGeom>
          <a:ln w="12700">
            <a:miter lim="400000"/>
          </a:ln>
        </p:spPr>
      </p:pic>
      <p:sp>
        <p:nvSpPr>
          <p:cNvPr id="304" name="TextBox 5"/>
          <p:cNvSpPr txBox="1"/>
          <p:nvPr/>
        </p:nvSpPr>
        <p:spPr>
          <a:xfrm>
            <a:off x="6672761" y="2176745"/>
            <a:ext cx="5473518" cy="46727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0070C0"/>
                </a:solidFill>
              </a:defRPr>
            </a:pPr>
            <a:r>
              <a:t>The battle of Plattsburg ended on </a:t>
            </a:r>
            <a:r>
              <a:rPr b="1"/>
              <a:t>September 11, 1814</a:t>
            </a:r>
            <a:r>
              <a:t> (6-</a:t>
            </a:r>
            <a:r>
              <a:rPr b="1"/>
              <a:t>11 september 1814</a:t>
            </a:r>
            <a:r>
              <a:t>)</a:t>
            </a:r>
            <a:r>
              <a:rPr sz="800"/>
              <a:t>(3)</a:t>
            </a:r>
            <a:endParaRPr sz="800"/>
          </a:p>
          <a:p>
            <a:pPr>
              <a:defRPr sz="800">
                <a:solidFill>
                  <a:srgbClr val="0070C0"/>
                </a:solidFill>
              </a:defRPr>
            </a:pPr>
          </a:p>
          <a:p>
            <a:pPr>
              <a:defRPr>
                <a:solidFill>
                  <a:srgbClr val="0070C0"/>
                </a:solidFill>
              </a:defRPr>
            </a:pPr>
            <a:r>
              <a:t>The Memorial of the battle of Plattsburg was on </a:t>
            </a:r>
            <a:r>
              <a:rPr b="1"/>
              <a:t>September 11, 1816. T</a:t>
            </a:r>
            <a:r>
              <a:t>he following Sunday, the Lord impressed William Millers’ heart and he starts studying.</a:t>
            </a:r>
            <a:r>
              <a:rPr sz="800"/>
              <a:t>(4)</a:t>
            </a:r>
            <a:endParaRPr sz="800"/>
          </a:p>
          <a:p>
            <a:pPr>
              <a:defRPr>
                <a:solidFill>
                  <a:srgbClr val="0070C0"/>
                </a:solidFill>
              </a:defRPr>
            </a:pPr>
          </a:p>
          <a:p>
            <a:pPr>
              <a:defRPr>
                <a:solidFill>
                  <a:srgbClr val="0070C0"/>
                </a:solidFill>
              </a:defRPr>
            </a:pPr>
            <a:r>
              <a:t>There was an important event on</a:t>
            </a:r>
            <a:r>
              <a:t> </a:t>
            </a:r>
            <a:r>
              <a:rPr b="1"/>
              <a:t>September 11, 1818</a:t>
            </a:r>
            <a:r>
              <a:t> as well. The Saudi Wahhabis are restrained by Egypt. The Wahhabis are a denomination within Islam.</a:t>
            </a:r>
            <a:r>
              <a:rPr sz="800"/>
              <a:t> (5)</a:t>
            </a:r>
            <a:endParaRPr sz="800"/>
          </a:p>
          <a:p>
            <a:pPr>
              <a:defRPr>
                <a:solidFill>
                  <a:srgbClr val="0070C0"/>
                </a:solidFill>
              </a:defRPr>
            </a:pPr>
          </a:p>
          <a:p>
            <a:pPr>
              <a:defRPr>
                <a:solidFill>
                  <a:srgbClr val="0070C0"/>
                </a:solidFill>
              </a:defRPr>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Footer Placeholder 4"/>
          <p:cNvSpPr txBox="1"/>
          <p:nvPr/>
        </p:nvSpPr>
        <p:spPr>
          <a:xfrm>
            <a:off x="121920" y="6069396"/>
            <a:ext cx="5852160" cy="3179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sz="1100"/>
            </a:lvl1pPr>
          </a:lstStyle>
          <a:p>
            <a:pPr/>
            <a:r>
              <a:t>GC 332.1 to 333.1 </a:t>
            </a:r>
          </a:p>
        </p:txBody>
      </p:sp>
      <p:sp>
        <p:nvSpPr>
          <p:cNvPr id="307" name="Content Placeholder 2"/>
          <p:cNvSpPr txBox="1"/>
          <p:nvPr>
            <p:ph type="body" sz="half" idx="1"/>
          </p:nvPr>
        </p:nvSpPr>
        <p:spPr>
          <a:xfrm>
            <a:off x="207390" y="886119"/>
            <a:ext cx="5812410" cy="5127459"/>
          </a:xfrm>
          <a:prstGeom prst="rect">
            <a:avLst/>
          </a:prstGeom>
        </p:spPr>
        <p:txBody>
          <a:bodyPr/>
          <a:lstStyle/>
          <a:p>
            <a:pPr marL="0" indent="0">
              <a:buSzTx/>
              <a:buNone/>
              <a:defRPr sz="2200"/>
            </a:pPr>
          </a:p>
          <a:p>
            <a:pPr marL="0" indent="0">
              <a:buSzTx/>
              <a:buNone/>
              <a:defRPr b="1" sz="2700"/>
            </a:pPr>
            <a:r>
              <a:t>1831-1833 – The Formalization of the message</a:t>
            </a:r>
            <a:endParaRPr sz="2200"/>
          </a:p>
          <a:p>
            <a:pPr>
              <a:defRPr sz="2200"/>
            </a:pPr>
            <a:r>
              <a:t>In 1831 William Miller began to publicly teach that Christ would soon come.</a:t>
            </a:r>
          </a:p>
          <a:p>
            <a:pPr>
              <a:defRPr sz="2200"/>
            </a:pPr>
            <a:r>
              <a:t>And 2 years later in 1833 he received his credentials to teach in the churches.</a:t>
            </a:r>
          </a:p>
        </p:txBody>
      </p:sp>
      <p:sp>
        <p:nvSpPr>
          <p:cNvPr id="308" name="Content Placeholder 3"/>
          <p:cNvSpPr txBox="1"/>
          <p:nvPr/>
        </p:nvSpPr>
        <p:spPr>
          <a:xfrm>
            <a:off x="7144103" y="2092750"/>
            <a:ext cx="4794786" cy="392082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33573" indent="-333573" defTabSz="877823">
              <a:spcBef>
                <a:spcPts val="1700"/>
              </a:spcBef>
              <a:buSzPct val="100000"/>
              <a:buFont typeface="Arial"/>
              <a:buChar char="•"/>
              <a:defRPr sz="2112">
                <a:solidFill>
                  <a:srgbClr val="0070C0"/>
                </a:solidFill>
              </a:defRPr>
            </a:pPr>
            <a:r>
              <a:t>On </a:t>
            </a:r>
            <a:r>
              <a:rPr b="1"/>
              <a:t>November 13, 1833 </a:t>
            </a:r>
            <a:r>
              <a:t>a great prophecy happened: The falling of the stars.</a:t>
            </a:r>
          </a:p>
          <a:p>
            <a:pPr marL="333573" indent="-333573" defTabSz="877823">
              <a:spcBef>
                <a:spcPts val="1700"/>
              </a:spcBef>
              <a:buSzPct val="100000"/>
              <a:buFont typeface="Arial"/>
              <a:buChar char="•"/>
              <a:defRPr sz="2112">
                <a:solidFill>
                  <a:srgbClr val="0070C0"/>
                </a:solidFill>
              </a:defRPr>
            </a:pPr>
            <a:r>
              <a:t>In Matthew 24:29, Jesus says that one of the signs of his soon coming would be the stars falling from heaven.</a:t>
            </a:r>
          </a:p>
          <a:p>
            <a:pPr marL="333573" indent="-333573" defTabSz="877823">
              <a:spcBef>
                <a:spcPts val="1700"/>
              </a:spcBef>
              <a:buSzPct val="100000"/>
              <a:buFont typeface="Arial"/>
              <a:buChar char="•"/>
              <a:defRPr sz="2112">
                <a:solidFill>
                  <a:srgbClr val="0070C0"/>
                </a:solidFill>
              </a:defRPr>
            </a:pPr>
            <a:r>
              <a:t>And it happened that night and lasted for hours! Everybody was amazed!</a:t>
            </a:r>
          </a:p>
        </p:txBody>
      </p:sp>
      <p:pic>
        <p:nvPicPr>
          <p:cNvPr id="309" name="Picture 2" descr="Picture 2"/>
          <p:cNvPicPr>
            <a:picLocks noChangeAspect="1"/>
          </p:cNvPicPr>
          <p:nvPr/>
        </p:nvPicPr>
        <p:blipFill>
          <a:blip r:embed="rId2">
            <a:extLst/>
          </a:blip>
          <a:stretch>
            <a:fillRect/>
          </a:stretch>
        </p:blipFill>
        <p:spPr>
          <a:xfrm>
            <a:off x="7717410" y="283000"/>
            <a:ext cx="4267201" cy="180975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Footer Placeholder 4"/>
          <p:cNvSpPr txBox="1"/>
          <p:nvPr/>
        </p:nvSpPr>
        <p:spPr>
          <a:xfrm>
            <a:off x="124260" y="6144810"/>
            <a:ext cx="5852161" cy="3179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b="1" sz="1100"/>
            </a:pPr>
            <a:r>
              <a:t>(1) EW 246.2 to 247.2 ; (2)</a:t>
            </a:r>
            <a:r>
              <a:rPr b="0" u="sng">
                <a:solidFill>
                  <a:schemeClr val="accent3"/>
                </a:solidFill>
                <a:uFill>
                  <a:solidFill>
                    <a:schemeClr val="accent3"/>
                  </a:solidFill>
                </a:uFill>
                <a:hlinkClick r:id="rId2" invalidUrl="" action="" tgtFrame="" tooltip="" history="1" highlightClick="0" endSnd="0"/>
              </a:rPr>
              <a:t> https://en.wikipedia.org/wiki/Hebrew_calendar</a:t>
            </a:r>
          </a:p>
        </p:txBody>
      </p:sp>
      <p:sp>
        <p:nvSpPr>
          <p:cNvPr id="312" name="Content Placeholder 2"/>
          <p:cNvSpPr txBox="1"/>
          <p:nvPr>
            <p:ph type="body" sz="half" idx="1"/>
          </p:nvPr>
        </p:nvSpPr>
        <p:spPr>
          <a:xfrm>
            <a:off x="78541" y="1582856"/>
            <a:ext cx="5943601" cy="4835228"/>
          </a:xfrm>
          <a:prstGeom prst="rect">
            <a:avLst/>
          </a:prstGeom>
        </p:spPr>
        <p:txBody>
          <a:bodyPr/>
          <a:lstStyle/>
          <a:p>
            <a:pPr marL="0" indent="0">
              <a:lnSpc>
                <a:spcPct val="80000"/>
              </a:lnSpc>
              <a:buSzTx/>
              <a:buNone/>
              <a:defRPr b="1" sz="2800"/>
            </a:pPr>
            <a:r>
              <a:t>April 19, 1844 – The First Disappointment</a:t>
            </a:r>
            <a:endParaRPr sz="2000"/>
          </a:p>
          <a:p>
            <a:pPr>
              <a:lnSpc>
                <a:spcPct val="80000"/>
              </a:lnSpc>
              <a:defRPr sz="2000"/>
            </a:pPr>
            <a:r>
              <a:t>William Miller predicted that Jesus would return in 1843.</a:t>
            </a:r>
          </a:p>
          <a:p>
            <a:pPr>
              <a:lnSpc>
                <a:spcPct val="80000"/>
              </a:lnSpc>
              <a:defRPr sz="2000"/>
            </a:pPr>
            <a:r>
              <a:t>According to the Jewish calendar, it would have happened on April 19, 1844.</a:t>
            </a:r>
          </a:p>
          <a:p>
            <a:pPr>
              <a:lnSpc>
                <a:spcPct val="80000"/>
              </a:lnSpc>
              <a:defRPr sz="2000"/>
            </a:pPr>
            <a:r>
              <a:t>But Jesus did not return on that date. The faith of his people was </a:t>
            </a:r>
            <a:r>
              <a:rPr b="1"/>
              <a:t>tested</a:t>
            </a:r>
            <a:r>
              <a:t> by this disappointment.</a:t>
            </a:r>
            <a:r>
              <a:rPr b="1"/>
              <a:t> </a:t>
            </a:r>
            <a:r>
              <a:t>The </a:t>
            </a:r>
            <a:r>
              <a:rPr b="1"/>
              <a:t>tarrying Time </a:t>
            </a:r>
            <a:r>
              <a:t>starts there. </a:t>
            </a:r>
            <a:r>
              <a:rPr sz="700"/>
              <a:t>(1)</a:t>
            </a:r>
          </a:p>
          <a:p>
            <a:pPr>
              <a:lnSpc>
                <a:spcPct val="80000"/>
              </a:lnSpc>
              <a:defRPr sz="2000"/>
            </a:pPr>
            <a:r>
              <a:t>This is also the arrival of the second angel. </a:t>
            </a:r>
            <a:r>
              <a:rPr sz="700"/>
              <a:t>(1)</a:t>
            </a:r>
          </a:p>
        </p:txBody>
      </p:sp>
      <p:sp>
        <p:nvSpPr>
          <p:cNvPr id="313" name="Content Placeholder 3"/>
          <p:cNvSpPr txBox="1"/>
          <p:nvPr/>
        </p:nvSpPr>
        <p:spPr>
          <a:xfrm>
            <a:off x="6578600" y="2377439"/>
            <a:ext cx="5385428" cy="363613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7472" indent="-347472">
              <a:lnSpc>
                <a:spcPct val="80000"/>
              </a:lnSpc>
              <a:spcBef>
                <a:spcPts val="1800"/>
              </a:spcBef>
              <a:buSzPct val="100000"/>
              <a:buFont typeface="Arial"/>
              <a:buChar char="•"/>
              <a:defRPr sz="2000">
                <a:solidFill>
                  <a:srgbClr val="0070C0"/>
                </a:solidFill>
              </a:defRPr>
            </a:pPr>
            <a:r>
              <a:t>The Bible uses a different calendar than the one we use today.</a:t>
            </a:r>
          </a:p>
          <a:p>
            <a:pPr marL="347472" indent="-347472">
              <a:lnSpc>
                <a:spcPct val="80000"/>
              </a:lnSpc>
              <a:spcBef>
                <a:spcPts val="1800"/>
              </a:spcBef>
              <a:buSzPct val="100000"/>
              <a:buFont typeface="Arial"/>
              <a:buChar char="•"/>
              <a:defRPr sz="2000">
                <a:solidFill>
                  <a:srgbClr val="0070C0"/>
                </a:solidFill>
              </a:defRPr>
            </a:pPr>
            <a:r>
              <a:t>There are actually </a:t>
            </a:r>
            <a:r>
              <a:t>5 different Jewish calendars. The most popular is the Rabbinic calendar. But there is also the </a:t>
            </a:r>
            <a:r>
              <a:rPr b="1"/>
              <a:t>Karaite calendar</a:t>
            </a:r>
            <a:r>
              <a:t>, the Samaritan calendar, the Qumran calendar also known as the Enoch calendar, and the civil Persian calendar. </a:t>
            </a:r>
            <a:r>
              <a:rPr sz="700"/>
              <a:t>(2)</a:t>
            </a:r>
          </a:p>
          <a:p>
            <a:pPr marL="347472" indent="-347472">
              <a:lnSpc>
                <a:spcPct val="80000"/>
              </a:lnSpc>
              <a:spcBef>
                <a:spcPts val="1800"/>
              </a:spcBef>
              <a:buSzPct val="100000"/>
              <a:buFont typeface="Arial"/>
              <a:buChar char="•"/>
              <a:defRPr sz="1700">
                <a:solidFill>
                  <a:srgbClr val="0070C0"/>
                </a:solidFill>
              </a:defRPr>
            </a:pPr>
            <a:r>
              <a:t>The one used by the Millerites to calculate the date of April 19, 1844 was the Karaite calendar.</a:t>
            </a:r>
          </a:p>
        </p:txBody>
      </p:sp>
      <p:pic>
        <p:nvPicPr>
          <p:cNvPr id="314" name="Picture 2" descr="Picture 2"/>
          <p:cNvPicPr>
            <a:picLocks noChangeAspect="1"/>
          </p:cNvPicPr>
          <p:nvPr/>
        </p:nvPicPr>
        <p:blipFill>
          <a:blip r:embed="rId3">
            <a:extLst/>
          </a:blip>
          <a:stretch>
            <a:fillRect/>
          </a:stretch>
        </p:blipFill>
        <p:spPr>
          <a:xfrm>
            <a:off x="7561690" y="388581"/>
            <a:ext cx="4267201" cy="180975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Nature Illustration 16x9">
  <a:themeElements>
    <a:clrScheme name="Nature Illustration 16x9">
      <a:dk1>
        <a:srgbClr val="85909A"/>
      </a:dk1>
      <a:lt1>
        <a:srgbClr val="9A5315"/>
      </a:lt1>
      <a:dk2>
        <a:srgbClr val="A7A7A7"/>
      </a:dk2>
      <a:lt2>
        <a:srgbClr val="535353"/>
      </a:lt2>
      <a:accent1>
        <a:srgbClr val="F3771A"/>
      </a:accent1>
      <a:accent2>
        <a:srgbClr val="8BBEF1"/>
      </a:accent2>
      <a:accent3>
        <a:srgbClr val="6DC025"/>
      </a:accent3>
      <a:accent4>
        <a:srgbClr val="9A5315"/>
      </a:accent4>
      <a:accent5>
        <a:srgbClr val="F1471F"/>
      </a:accent5>
      <a:accent6>
        <a:srgbClr val="DA6FDF"/>
      </a:accent6>
      <a:hlink>
        <a:srgbClr val="0000FF"/>
      </a:hlink>
      <a:folHlink>
        <a:srgbClr val="FF00FF"/>
      </a:folHlink>
    </a:clrScheme>
    <a:fontScheme name="Nature Illustration 16x9">
      <a:majorFont>
        <a:latin typeface="Helvetica"/>
        <a:ea typeface="Helvetica"/>
        <a:cs typeface="Helvetica"/>
      </a:majorFont>
      <a:minorFont>
        <a:latin typeface="Segoe Print"/>
        <a:ea typeface="Segoe Print"/>
        <a:cs typeface="Segoe Print"/>
      </a:minorFont>
    </a:fontScheme>
    <a:fmtScheme name="Nature Illustration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ature Illustration 16x9">
  <a:themeElements>
    <a:clrScheme name="Nature Illustration 16x9">
      <a:dk1>
        <a:srgbClr val="85909A"/>
      </a:dk1>
      <a:lt1>
        <a:srgbClr val="9A5315"/>
      </a:lt1>
      <a:dk2>
        <a:srgbClr val="A7A7A7"/>
      </a:dk2>
      <a:lt2>
        <a:srgbClr val="535353"/>
      </a:lt2>
      <a:accent1>
        <a:srgbClr val="F3771A"/>
      </a:accent1>
      <a:accent2>
        <a:srgbClr val="8BBEF1"/>
      </a:accent2>
      <a:accent3>
        <a:srgbClr val="6DC025"/>
      </a:accent3>
      <a:accent4>
        <a:srgbClr val="9A5315"/>
      </a:accent4>
      <a:accent5>
        <a:srgbClr val="F1471F"/>
      </a:accent5>
      <a:accent6>
        <a:srgbClr val="DA6FDF"/>
      </a:accent6>
      <a:hlink>
        <a:srgbClr val="0000FF"/>
      </a:hlink>
      <a:folHlink>
        <a:srgbClr val="FF00FF"/>
      </a:folHlink>
    </a:clrScheme>
    <a:fontScheme name="Nature Illustration 16x9">
      <a:majorFont>
        <a:latin typeface="Helvetica"/>
        <a:ea typeface="Helvetica"/>
        <a:cs typeface="Helvetica"/>
      </a:majorFont>
      <a:minorFont>
        <a:latin typeface="Segoe Print"/>
        <a:ea typeface="Segoe Print"/>
        <a:cs typeface="Segoe Print"/>
      </a:minorFont>
    </a:fontScheme>
    <a:fmtScheme name="Nature Illustration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