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79" r:id="rId3"/>
    <p:sldId id="280" r:id="rId4"/>
    <p:sldId id="257" r:id="rId5"/>
    <p:sldId id="278" r:id="rId6"/>
    <p:sldId id="258" r:id="rId7"/>
    <p:sldId id="281" r:id="rId8"/>
    <p:sldId id="282" r:id="rId9"/>
    <p:sldId id="259" r:id="rId10"/>
    <p:sldId id="283" r:id="rId11"/>
    <p:sldId id="260" r:id="rId12"/>
    <p:sldId id="261" r:id="rId13"/>
    <p:sldId id="286" r:id="rId14"/>
    <p:sldId id="262" r:id="rId15"/>
    <p:sldId id="292" r:id="rId16"/>
    <p:sldId id="293" r:id="rId17"/>
    <p:sldId id="285" r:id="rId18"/>
    <p:sldId id="287" r:id="rId19"/>
    <p:sldId id="263" r:id="rId20"/>
    <p:sldId id="288" r:id="rId21"/>
    <p:sldId id="264" r:id="rId22"/>
    <p:sldId id="290" r:id="rId23"/>
    <p:sldId id="289" r:id="rId24"/>
    <p:sldId id="291" r:id="rId25"/>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CE1E4F-31E7-48CD-ACFE-A48FB4CFD4A5}" type="datetimeFigureOut">
              <a:rPr lang="en-CA" smtClean="0"/>
              <a:t>2020-01-04</a:t>
            </a:fld>
            <a:endParaRPr lang="en-CA"/>
          </a:p>
        </p:txBody>
      </p:sp>
      <p:sp>
        <p:nvSpPr>
          <p:cNvPr id="5" name="Footer Placeholder 4"/>
          <p:cNvSpPr>
            <a:spLocks noGrp="1"/>
          </p:cNvSpPr>
          <p:nvPr>
            <p:ph type="ftr" sz="quarter" idx="11"/>
          </p:nvPr>
        </p:nvSpPr>
        <p:spPr/>
        <p:txBody>
          <a:bodyPr/>
          <a:lstStyle/>
          <a:p>
            <a:endParaRPr lang="en-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2420885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CE1E4F-31E7-48CD-ACFE-A48FB4CFD4A5}" type="datetimeFigureOut">
              <a:rPr lang="en-CA" smtClean="0"/>
              <a:t>2020-01-04</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15695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CE1E4F-31E7-48CD-ACFE-A48FB4CFD4A5}" type="datetimeFigureOut">
              <a:rPr lang="en-CA" smtClean="0"/>
              <a:t>2020-01-04</a:t>
            </a:fld>
            <a:endParaRPr lang="en-CA"/>
          </a:p>
        </p:txBody>
      </p:sp>
      <p:sp>
        <p:nvSpPr>
          <p:cNvPr id="5" name="Footer Placeholder 4"/>
          <p:cNvSpPr>
            <a:spLocks noGrp="1"/>
          </p:cNvSpPr>
          <p:nvPr>
            <p:ph type="ftr" sz="quarter" idx="11"/>
          </p:nvPr>
        </p:nvSpPr>
        <p:spPr/>
        <p:txBody>
          <a:bodyPr/>
          <a:lstStyle/>
          <a:p>
            <a:endParaRPr lang="en-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4EDEBE-786D-42FF-A5CD-631892D1911B}" type="slidenum">
              <a:rPr lang="en-CA" smtClean="0"/>
              <a:t>‹#›</a:t>
            </a:fld>
            <a:endParaRPr lang="en-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69879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ACE1E4F-31E7-48CD-ACFE-A48FB4CFD4A5}" type="datetimeFigureOut">
              <a:rPr lang="en-CA" smtClean="0"/>
              <a:t>2020-01-04</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114636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ACE1E4F-31E7-48CD-ACFE-A48FB4CFD4A5}" type="datetimeFigureOut">
              <a:rPr lang="en-CA" smtClean="0"/>
              <a:t>2020-01-04</a:t>
            </a:fld>
            <a:endParaRPr lang="en-CA"/>
          </a:p>
        </p:txBody>
      </p:sp>
      <p:sp>
        <p:nvSpPr>
          <p:cNvPr id="6" name="Footer Placeholder 5"/>
          <p:cNvSpPr>
            <a:spLocks noGrp="1"/>
          </p:cNvSpPr>
          <p:nvPr>
            <p:ph type="ftr" sz="quarter" idx="11"/>
          </p:nvPr>
        </p:nvSpPr>
        <p:spPr/>
        <p:txBody>
          <a:bodyPr/>
          <a:lstStyle/>
          <a:p>
            <a:endParaRPr lang="en-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4EDEBE-786D-42FF-A5CD-631892D1911B}" type="slidenum">
              <a:rPr lang="en-CA" smtClean="0"/>
              <a:t>‹#›</a:t>
            </a:fld>
            <a:endParaRPr lang="en-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89269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ACE1E4F-31E7-48CD-ACFE-A48FB4CFD4A5}" type="datetimeFigureOut">
              <a:rPr lang="en-CA" smtClean="0"/>
              <a:t>2020-01-04</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3368369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CE1E4F-31E7-48CD-ACFE-A48FB4CFD4A5}" type="datetimeFigureOut">
              <a:rPr lang="en-CA" smtClean="0"/>
              <a:t>2020-01-04</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213485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CE1E4F-31E7-48CD-ACFE-A48FB4CFD4A5}" type="datetimeFigureOut">
              <a:rPr lang="en-CA" smtClean="0"/>
              <a:t>2020-01-04</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1682379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CE1E4F-31E7-48CD-ACFE-A48FB4CFD4A5}" type="datetimeFigureOut">
              <a:rPr lang="en-CA" smtClean="0"/>
              <a:t>2020-01-04</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195616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CE1E4F-31E7-48CD-ACFE-A48FB4CFD4A5}" type="datetimeFigureOut">
              <a:rPr lang="en-CA" smtClean="0"/>
              <a:t>2020-01-04</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2382260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CE1E4F-31E7-48CD-ACFE-A48FB4CFD4A5}" type="datetimeFigureOut">
              <a:rPr lang="en-CA" smtClean="0"/>
              <a:t>2020-01-04</a:t>
            </a:fld>
            <a:endParaRPr lang="en-CA"/>
          </a:p>
        </p:txBody>
      </p:sp>
      <p:sp>
        <p:nvSpPr>
          <p:cNvPr id="6" name="Footer Placeholder 5"/>
          <p:cNvSpPr>
            <a:spLocks noGrp="1"/>
          </p:cNvSpPr>
          <p:nvPr>
            <p:ph type="ftr" sz="quarter" idx="11"/>
          </p:nvPr>
        </p:nvSpPr>
        <p:spPr/>
        <p:txBody>
          <a:bodyPr/>
          <a:lstStyle/>
          <a:p>
            <a:endParaRPr lang="en-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2289199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CE1E4F-31E7-48CD-ACFE-A48FB4CFD4A5}" type="datetimeFigureOut">
              <a:rPr lang="en-CA" smtClean="0"/>
              <a:t>2020-01-04</a:t>
            </a:fld>
            <a:endParaRPr lang="en-CA"/>
          </a:p>
        </p:txBody>
      </p:sp>
      <p:sp>
        <p:nvSpPr>
          <p:cNvPr id="8" name="Footer Placeholder 7"/>
          <p:cNvSpPr>
            <a:spLocks noGrp="1"/>
          </p:cNvSpPr>
          <p:nvPr>
            <p:ph type="ftr" sz="quarter" idx="11"/>
          </p:nvPr>
        </p:nvSpPr>
        <p:spPr/>
        <p:txBody>
          <a:bodyPr/>
          <a:lstStyle/>
          <a:p>
            <a:endParaRPr lang="en-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192684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CE1E4F-31E7-48CD-ACFE-A48FB4CFD4A5}" type="datetimeFigureOut">
              <a:rPr lang="en-CA" smtClean="0"/>
              <a:t>2020-01-04</a:t>
            </a:fld>
            <a:endParaRPr lang="en-CA"/>
          </a:p>
        </p:txBody>
      </p:sp>
      <p:sp>
        <p:nvSpPr>
          <p:cNvPr id="4" name="Footer Placeholder 3"/>
          <p:cNvSpPr>
            <a:spLocks noGrp="1"/>
          </p:cNvSpPr>
          <p:nvPr>
            <p:ph type="ftr" sz="quarter" idx="11"/>
          </p:nvPr>
        </p:nvSpPr>
        <p:spPr/>
        <p:txBody>
          <a:bodyPr/>
          <a:lstStyle/>
          <a:p>
            <a:endParaRPr lang="en-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2273992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CE1E4F-31E7-48CD-ACFE-A48FB4CFD4A5}" type="datetimeFigureOut">
              <a:rPr lang="en-CA" smtClean="0"/>
              <a:t>2020-01-04</a:t>
            </a:fld>
            <a:endParaRPr lang="en-CA"/>
          </a:p>
        </p:txBody>
      </p:sp>
      <p:sp>
        <p:nvSpPr>
          <p:cNvPr id="3" name="Footer Placeholder 2"/>
          <p:cNvSpPr>
            <a:spLocks noGrp="1"/>
          </p:cNvSpPr>
          <p:nvPr>
            <p:ph type="ftr" sz="quarter" idx="11"/>
          </p:nvPr>
        </p:nvSpPr>
        <p:spPr/>
        <p:txBody>
          <a:bodyPr/>
          <a:lstStyle/>
          <a:p>
            <a:endParaRPr lang="en-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1829036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CE1E4F-31E7-48CD-ACFE-A48FB4CFD4A5}" type="datetimeFigureOut">
              <a:rPr lang="en-CA" smtClean="0"/>
              <a:t>2020-01-04</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3584462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CE1E4F-31E7-48CD-ACFE-A48FB4CFD4A5}" type="datetimeFigureOut">
              <a:rPr lang="en-CA" smtClean="0"/>
              <a:t>2020-01-04</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2851624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ACE1E4F-31E7-48CD-ACFE-A48FB4CFD4A5}" type="datetimeFigureOut">
              <a:rPr lang="en-CA" smtClean="0"/>
              <a:t>2020-01-04</a:t>
            </a:fld>
            <a:endParaRPr lang="en-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C4EDEBE-786D-42FF-A5CD-631892D1911B}" type="slidenum">
              <a:rPr lang="en-CA" smtClean="0"/>
              <a:t>‹#›</a:t>
            </a:fld>
            <a:endParaRPr lang="en-CA"/>
          </a:p>
        </p:txBody>
      </p:sp>
    </p:spTree>
    <p:extLst>
      <p:ext uri="{BB962C8B-B14F-4D97-AF65-F5344CB8AC3E}">
        <p14:creationId xmlns:p14="http://schemas.microsoft.com/office/powerpoint/2010/main" val="288199574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ducksters.com/biography/uspresidents/lyndonbjohnson.php" TargetMode="External"/><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hyperlink" Target="http://www.maps.com/ref_map.aspx?pid=11338" TargetMode="External"/><Relationship Id="rId3" Type="http://schemas.openxmlformats.org/officeDocument/2006/relationships/hyperlink" Target="https://www.ducksters.com/geography/country.php?country=Kuwait" TargetMode="External"/><Relationship Id="rId7" Type="http://schemas.openxmlformats.org/officeDocument/2006/relationships/image" Target="../media/image3.gif"/><Relationship Id="rId2" Type="http://schemas.openxmlformats.org/officeDocument/2006/relationships/hyperlink" Target="https://www.ducksters.com/geography/country/iraq_history_timeline.php" TargetMode="External"/><Relationship Id="rId1" Type="http://schemas.openxmlformats.org/officeDocument/2006/relationships/slideLayout" Target="../slideLayouts/slideLayout8.xml"/><Relationship Id="rId6" Type="http://schemas.openxmlformats.org/officeDocument/2006/relationships/image" Target="../media/image2.jpeg"/><Relationship Id="rId5" Type="http://schemas.openxmlformats.org/officeDocument/2006/relationships/hyperlink" Target="https://www.ducksters.com/history/us_1900s/gulf_war.php" TargetMode="External"/><Relationship Id="rId4" Type="http://schemas.openxmlformats.org/officeDocument/2006/relationships/hyperlink" Target="https://www.ducksters.com/biography/uspresidents/georgehwbush.ph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ducksters.com/biography/uspresidents/georgewbush.php" TargetMode="External"/><Relationship Id="rId1" Type="http://schemas.openxmlformats.org/officeDocument/2006/relationships/slideLayout" Target="../slideLayouts/slideLayout8.xml"/><Relationship Id="rId5" Type="http://schemas.openxmlformats.org/officeDocument/2006/relationships/hyperlink" Target="https://www.reddit.com/r/pics/comments/1al5wa/rephotography_shows_iraqi_sites_10_years_after/" TargetMode="Externa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100B-DBA6-422C-A134-1E5C3D15FF71}"/>
              </a:ext>
            </a:extLst>
          </p:cNvPr>
          <p:cNvSpPr>
            <a:spLocks noGrp="1"/>
          </p:cNvSpPr>
          <p:nvPr>
            <p:ph type="ctrTitle"/>
          </p:nvPr>
        </p:nvSpPr>
        <p:spPr>
          <a:xfrm>
            <a:off x="2589213" y="2514600"/>
            <a:ext cx="8915399" cy="1304925"/>
          </a:xfrm>
        </p:spPr>
        <p:txBody>
          <a:bodyPr/>
          <a:lstStyle/>
          <a:p>
            <a:pPr algn="ctr"/>
            <a:r>
              <a:rPr lang="en-CA" dirty="0">
                <a:latin typeface="Brush Script MT" panose="03060802040406070304" pitchFamily="66" charset="0"/>
              </a:rPr>
              <a:t>Kids’ Prophecy Corner</a:t>
            </a:r>
          </a:p>
        </p:txBody>
      </p:sp>
      <p:sp>
        <p:nvSpPr>
          <p:cNvPr id="3" name="Subtitle 2">
            <a:extLst>
              <a:ext uri="{FF2B5EF4-FFF2-40B4-BE49-F238E27FC236}">
                <a16:creationId xmlns:a16="http://schemas.microsoft.com/office/drawing/2014/main" id="{91F497F8-7FC8-4C28-BAB7-F838694772FC}"/>
              </a:ext>
            </a:extLst>
          </p:cNvPr>
          <p:cNvSpPr>
            <a:spLocks noGrp="1"/>
          </p:cNvSpPr>
          <p:nvPr>
            <p:ph type="subTitle" idx="1"/>
          </p:nvPr>
        </p:nvSpPr>
        <p:spPr>
          <a:xfrm>
            <a:off x="2589213" y="4777379"/>
            <a:ext cx="8915399" cy="1126283"/>
          </a:xfrm>
        </p:spPr>
        <p:txBody>
          <a:bodyPr>
            <a:normAutofit/>
          </a:bodyPr>
          <a:lstStyle/>
          <a:p>
            <a:pPr algn="ctr"/>
            <a:r>
              <a:rPr lang="en-CA" sz="2800" dirty="0">
                <a:latin typeface="Comic Sans MS" panose="030F0702030302020204" pitchFamily="66" charset="0"/>
              </a:rPr>
              <a:t>The Line of the US Presidents</a:t>
            </a:r>
          </a:p>
        </p:txBody>
      </p:sp>
    </p:spTree>
    <p:extLst>
      <p:ext uri="{BB962C8B-B14F-4D97-AF65-F5344CB8AC3E}">
        <p14:creationId xmlns:p14="http://schemas.microsoft.com/office/powerpoint/2010/main" val="425061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245B051-1F1B-4D61-A6E6-EB86C8B09D79}"/>
              </a:ext>
            </a:extLst>
          </p:cNvPr>
          <p:cNvCxnSpPr>
            <a:cxnSpLocks/>
          </p:cNvCxnSpPr>
          <p:nvPr/>
        </p:nvCxnSpPr>
        <p:spPr>
          <a:xfrm>
            <a:off x="2657475" y="4095750"/>
            <a:ext cx="8086725" cy="9525"/>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EC25766A-AAA6-4F62-9823-223E44C0AF8F}"/>
              </a:ext>
            </a:extLst>
          </p:cNvPr>
          <p:cNvCxnSpPr>
            <a:cxnSpLocks/>
          </p:cNvCxnSpPr>
          <p:nvPr/>
        </p:nvCxnSpPr>
        <p:spPr>
          <a:xfrm>
            <a:off x="2657475" y="3362325"/>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AC686EB-47F2-464A-A980-980A44DBF8ED}"/>
              </a:ext>
            </a:extLst>
          </p:cNvPr>
          <p:cNvCxnSpPr>
            <a:cxnSpLocks/>
          </p:cNvCxnSpPr>
          <p:nvPr/>
        </p:nvCxnSpPr>
        <p:spPr>
          <a:xfrm>
            <a:off x="4124325" y="3362325"/>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3FE3210-FC5C-4615-ADA4-75CBF7FA5FF4}"/>
              </a:ext>
            </a:extLst>
          </p:cNvPr>
          <p:cNvCxnSpPr>
            <a:cxnSpLocks/>
          </p:cNvCxnSpPr>
          <p:nvPr/>
        </p:nvCxnSpPr>
        <p:spPr>
          <a:xfrm>
            <a:off x="5638800" y="3362323"/>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F4F3038-AEB7-41A1-9A81-D0F9C5DF1BBC}"/>
              </a:ext>
            </a:extLst>
          </p:cNvPr>
          <p:cNvCxnSpPr>
            <a:cxnSpLocks/>
          </p:cNvCxnSpPr>
          <p:nvPr/>
        </p:nvCxnSpPr>
        <p:spPr>
          <a:xfrm>
            <a:off x="7258050" y="3371849"/>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836D05A-BF29-4782-A8A1-16C1003F1B0E}"/>
              </a:ext>
            </a:extLst>
          </p:cNvPr>
          <p:cNvCxnSpPr>
            <a:cxnSpLocks/>
          </p:cNvCxnSpPr>
          <p:nvPr/>
        </p:nvCxnSpPr>
        <p:spPr>
          <a:xfrm>
            <a:off x="8924925" y="3371849"/>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A50C81B-FA23-49FC-AFC7-CBD712B15E61}"/>
              </a:ext>
            </a:extLst>
          </p:cNvPr>
          <p:cNvCxnSpPr>
            <a:cxnSpLocks/>
          </p:cNvCxnSpPr>
          <p:nvPr/>
        </p:nvCxnSpPr>
        <p:spPr>
          <a:xfrm>
            <a:off x="10744200" y="3362325"/>
            <a:ext cx="0" cy="733425"/>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D30E9FBE-AE42-4931-885A-C152423C256D}"/>
              </a:ext>
            </a:extLst>
          </p:cNvPr>
          <p:cNvSpPr txBox="1"/>
          <p:nvPr/>
        </p:nvSpPr>
        <p:spPr>
          <a:xfrm>
            <a:off x="2109791" y="2752725"/>
            <a:ext cx="1095367" cy="646331"/>
          </a:xfrm>
          <a:prstGeom prst="rect">
            <a:avLst/>
          </a:prstGeom>
          <a:noFill/>
        </p:spPr>
        <p:txBody>
          <a:bodyPr wrap="square" rtlCol="0">
            <a:spAutoFit/>
          </a:bodyPr>
          <a:lstStyle/>
          <a:p>
            <a:r>
              <a:rPr lang="en-CA" dirty="0"/>
              <a:t>Ronald Reagan</a:t>
            </a:r>
          </a:p>
        </p:txBody>
      </p:sp>
      <p:sp>
        <p:nvSpPr>
          <p:cNvPr id="17" name="TextBox 16">
            <a:extLst>
              <a:ext uri="{FF2B5EF4-FFF2-40B4-BE49-F238E27FC236}">
                <a16:creationId xmlns:a16="http://schemas.microsoft.com/office/drawing/2014/main" id="{43A38C14-AEDA-4794-A0A3-5ED30A67DBD0}"/>
              </a:ext>
            </a:extLst>
          </p:cNvPr>
          <p:cNvSpPr txBox="1"/>
          <p:nvPr/>
        </p:nvSpPr>
        <p:spPr>
          <a:xfrm>
            <a:off x="10291766" y="2725518"/>
            <a:ext cx="1095367" cy="646331"/>
          </a:xfrm>
          <a:prstGeom prst="rect">
            <a:avLst/>
          </a:prstGeom>
          <a:noFill/>
        </p:spPr>
        <p:txBody>
          <a:bodyPr wrap="square" rtlCol="0">
            <a:spAutoFit/>
          </a:bodyPr>
          <a:lstStyle/>
          <a:p>
            <a:r>
              <a:rPr lang="en-CA" dirty="0"/>
              <a:t>Donald J. Trump</a:t>
            </a:r>
          </a:p>
        </p:txBody>
      </p:sp>
      <p:sp>
        <p:nvSpPr>
          <p:cNvPr id="18" name="TextBox 17">
            <a:extLst>
              <a:ext uri="{FF2B5EF4-FFF2-40B4-BE49-F238E27FC236}">
                <a16:creationId xmlns:a16="http://schemas.microsoft.com/office/drawing/2014/main" id="{59FFE062-9523-4521-8CCC-9570312A3D1B}"/>
              </a:ext>
            </a:extLst>
          </p:cNvPr>
          <p:cNvSpPr txBox="1"/>
          <p:nvPr/>
        </p:nvSpPr>
        <p:spPr>
          <a:xfrm>
            <a:off x="8439160" y="2681971"/>
            <a:ext cx="1095367" cy="646331"/>
          </a:xfrm>
          <a:prstGeom prst="rect">
            <a:avLst/>
          </a:prstGeom>
          <a:noFill/>
        </p:spPr>
        <p:txBody>
          <a:bodyPr wrap="square" rtlCol="0">
            <a:spAutoFit/>
          </a:bodyPr>
          <a:lstStyle/>
          <a:p>
            <a:r>
              <a:rPr lang="en-CA" dirty="0"/>
              <a:t>Barack</a:t>
            </a:r>
          </a:p>
          <a:p>
            <a:r>
              <a:rPr lang="en-CA" dirty="0"/>
              <a:t>Obama</a:t>
            </a:r>
          </a:p>
        </p:txBody>
      </p:sp>
      <p:sp>
        <p:nvSpPr>
          <p:cNvPr id="19" name="TextBox 18">
            <a:extLst>
              <a:ext uri="{FF2B5EF4-FFF2-40B4-BE49-F238E27FC236}">
                <a16:creationId xmlns:a16="http://schemas.microsoft.com/office/drawing/2014/main" id="{859B6430-9B94-42CE-9690-7E5B849C56DD}"/>
              </a:ext>
            </a:extLst>
          </p:cNvPr>
          <p:cNvSpPr txBox="1"/>
          <p:nvPr/>
        </p:nvSpPr>
        <p:spPr>
          <a:xfrm>
            <a:off x="6679414" y="2725517"/>
            <a:ext cx="1095367" cy="646331"/>
          </a:xfrm>
          <a:prstGeom prst="rect">
            <a:avLst/>
          </a:prstGeom>
          <a:noFill/>
        </p:spPr>
        <p:txBody>
          <a:bodyPr wrap="square" rtlCol="0">
            <a:spAutoFit/>
          </a:bodyPr>
          <a:lstStyle/>
          <a:p>
            <a:r>
              <a:rPr lang="en-CA" dirty="0"/>
              <a:t>George W. Bush</a:t>
            </a:r>
          </a:p>
        </p:txBody>
      </p:sp>
      <p:sp>
        <p:nvSpPr>
          <p:cNvPr id="20" name="TextBox 19">
            <a:extLst>
              <a:ext uri="{FF2B5EF4-FFF2-40B4-BE49-F238E27FC236}">
                <a16:creationId xmlns:a16="http://schemas.microsoft.com/office/drawing/2014/main" id="{0F921737-EE32-49D7-BB14-E9FD5C2FA192}"/>
              </a:ext>
            </a:extLst>
          </p:cNvPr>
          <p:cNvSpPr txBox="1"/>
          <p:nvPr/>
        </p:nvSpPr>
        <p:spPr>
          <a:xfrm>
            <a:off x="5063940" y="2715991"/>
            <a:ext cx="1095367" cy="646331"/>
          </a:xfrm>
          <a:prstGeom prst="rect">
            <a:avLst/>
          </a:prstGeom>
          <a:noFill/>
        </p:spPr>
        <p:txBody>
          <a:bodyPr wrap="square" rtlCol="0">
            <a:spAutoFit/>
          </a:bodyPr>
          <a:lstStyle/>
          <a:p>
            <a:pPr algn="ctr"/>
            <a:r>
              <a:rPr lang="en-CA" dirty="0"/>
              <a:t>Bill Clinton</a:t>
            </a:r>
          </a:p>
        </p:txBody>
      </p:sp>
      <p:sp>
        <p:nvSpPr>
          <p:cNvPr id="21" name="TextBox 20">
            <a:extLst>
              <a:ext uri="{FF2B5EF4-FFF2-40B4-BE49-F238E27FC236}">
                <a16:creationId xmlns:a16="http://schemas.microsoft.com/office/drawing/2014/main" id="{89EF5E9F-F78E-47FF-9EAE-0CA2A29ACA20}"/>
              </a:ext>
            </a:extLst>
          </p:cNvPr>
          <p:cNvSpPr txBox="1"/>
          <p:nvPr/>
        </p:nvSpPr>
        <p:spPr>
          <a:xfrm>
            <a:off x="3499851" y="2706469"/>
            <a:ext cx="1269195" cy="646331"/>
          </a:xfrm>
          <a:prstGeom prst="rect">
            <a:avLst/>
          </a:prstGeom>
          <a:noFill/>
        </p:spPr>
        <p:txBody>
          <a:bodyPr wrap="square" rtlCol="0">
            <a:spAutoFit/>
          </a:bodyPr>
          <a:lstStyle/>
          <a:p>
            <a:r>
              <a:rPr lang="en-CA" dirty="0"/>
              <a:t>George H.W Bush</a:t>
            </a:r>
          </a:p>
        </p:txBody>
      </p:sp>
      <p:sp>
        <p:nvSpPr>
          <p:cNvPr id="15" name="Arc 14">
            <a:extLst>
              <a:ext uri="{FF2B5EF4-FFF2-40B4-BE49-F238E27FC236}">
                <a16:creationId xmlns:a16="http://schemas.microsoft.com/office/drawing/2014/main" id="{5456A5EE-C2F8-824D-85A3-64DC37031480}"/>
              </a:ext>
            </a:extLst>
          </p:cNvPr>
          <p:cNvSpPr/>
          <p:nvPr/>
        </p:nvSpPr>
        <p:spPr>
          <a:xfrm rot="10800000">
            <a:off x="5611621" y="3738559"/>
            <a:ext cx="3313299" cy="1090615"/>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
        <p:nvSpPr>
          <p:cNvPr id="22" name="TextBox 21">
            <a:extLst>
              <a:ext uri="{FF2B5EF4-FFF2-40B4-BE49-F238E27FC236}">
                <a16:creationId xmlns:a16="http://schemas.microsoft.com/office/drawing/2014/main" id="{86C279EA-530D-4B60-ABC1-D60A58F368AF}"/>
              </a:ext>
            </a:extLst>
          </p:cNvPr>
          <p:cNvSpPr txBox="1"/>
          <p:nvPr/>
        </p:nvSpPr>
        <p:spPr>
          <a:xfrm>
            <a:off x="5062143" y="4077635"/>
            <a:ext cx="1340038" cy="369332"/>
          </a:xfrm>
          <a:prstGeom prst="rect">
            <a:avLst/>
          </a:prstGeom>
          <a:noFill/>
        </p:spPr>
        <p:txBody>
          <a:bodyPr wrap="square" rtlCol="0">
            <a:spAutoFit/>
          </a:bodyPr>
          <a:lstStyle/>
          <a:p>
            <a:r>
              <a:rPr lang="en-CA" dirty="0"/>
              <a:t>Democrat</a:t>
            </a:r>
          </a:p>
        </p:txBody>
      </p:sp>
      <p:sp>
        <p:nvSpPr>
          <p:cNvPr id="23" name="TextBox 22">
            <a:extLst>
              <a:ext uri="{FF2B5EF4-FFF2-40B4-BE49-F238E27FC236}">
                <a16:creationId xmlns:a16="http://schemas.microsoft.com/office/drawing/2014/main" id="{86E7B3E1-A027-45DA-9E70-8E42D3213ACD}"/>
              </a:ext>
            </a:extLst>
          </p:cNvPr>
          <p:cNvSpPr txBox="1"/>
          <p:nvPr/>
        </p:nvSpPr>
        <p:spPr>
          <a:xfrm>
            <a:off x="8439160" y="4056392"/>
            <a:ext cx="1340038" cy="369332"/>
          </a:xfrm>
          <a:prstGeom prst="rect">
            <a:avLst/>
          </a:prstGeom>
          <a:noFill/>
        </p:spPr>
        <p:txBody>
          <a:bodyPr wrap="square" rtlCol="0">
            <a:spAutoFit/>
          </a:bodyPr>
          <a:lstStyle/>
          <a:p>
            <a:r>
              <a:rPr lang="en-CA" dirty="0"/>
              <a:t>Democrat</a:t>
            </a:r>
          </a:p>
        </p:txBody>
      </p:sp>
      <p:sp>
        <p:nvSpPr>
          <p:cNvPr id="24" name="Arc 23">
            <a:extLst>
              <a:ext uri="{FF2B5EF4-FFF2-40B4-BE49-F238E27FC236}">
                <a16:creationId xmlns:a16="http://schemas.microsoft.com/office/drawing/2014/main" id="{B082794E-3D20-4A26-B777-3CD037551382}"/>
              </a:ext>
            </a:extLst>
          </p:cNvPr>
          <p:cNvSpPr/>
          <p:nvPr/>
        </p:nvSpPr>
        <p:spPr>
          <a:xfrm rot="10800000">
            <a:off x="4075511" y="3729031"/>
            <a:ext cx="3182525" cy="1057333"/>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
        <p:nvSpPr>
          <p:cNvPr id="25" name="TextBox 24">
            <a:extLst>
              <a:ext uri="{FF2B5EF4-FFF2-40B4-BE49-F238E27FC236}">
                <a16:creationId xmlns:a16="http://schemas.microsoft.com/office/drawing/2014/main" id="{CB0978EB-315B-4B46-B83B-C603CFEDD3B7}"/>
              </a:ext>
            </a:extLst>
          </p:cNvPr>
          <p:cNvSpPr txBox="1"/>
          <p:nvPr/>
        </p:nvSpPr>
        <p:spPr>
          <a:xfrm>
            <a:off x="3527936" y="4819651"/>
            <a:ext cx="1340038" cy="923330"/>
          </a:xfrm>
          <a:prstGeom prst="rect">
            <a:avLst/>
          </a:prstGeom>
          <a:noFill/>
        </p:spPr>
        <p:txBody>
          <a:bodyPr wrap="square" rtlCol="0">
            <a:spAutoFit/>
          </a:bodyPr>
          <a:lstStyle/>
          <a:p>
            <a:r>
              <a:rPr lang="en-CA" dirty="0"/>
              <a:t>Iraq War</a:t>
            </a:r>
          </a:p>
          <a:p>
            <a:r>
              <a:rPr lang="en-CA" dirty="0"/>
              <a:t>Based on lie</a:t>
            </a:r>
          </a:p>
        </p:txBody>
      </p:sp>
      <p:sp>
        <p:nvSpPr>
          <p:cNvPr id="26" name="TextBox 25">
            <a:extLst>
              <a:ext uri="{FF2B5EF4-FFF2-40B4-BE49-F238E27FC236}">
                <a16:creationId xmlns:a16="http://schemas.microsoft.com/office/drawing/2014/main" id="{AF061746-731F-445D-B181-39BA9028E178}"/>
              </a:ext>
            </a:extLst>
          </p:cNvPr>
          <p:cNvSpPr txBox="1"/>
          <p:nvPr/>
        </p:nvSpPr>
        <p:spPr>
          <a:xfrm>
            <a:off x="6402181" y="4878327"/>
            <a:ext cx="1340038" cy="923330"/>
          </a:xfrm>
          <a:prstGeom prst="rect">
            <a:avLst/>
          </a:prstGeom>
          <a:noFill/>
        </p:spPr>
        <p:txBody>
          <a:bodyPr wrap="square" rtlCol="0">
            <a:spAutoFit/>
          </a:bodyPr>
          <a:lstStyle/>
          <a:p>
            <a:r>
              <a:rPr lang="en-CA" dirty="0"/>
              <a:t>Iraq War Based on</a:t>
            </a:r>
          </a:p>
          <a:p>
            <a:r>
              <a:rPr lang="en-CA" dirty="0"/>
              <a:t>lie</a:t>
            </a:r>
          </a:p>
        </p:txBody>
      </p:sp>
      <p:cxnSp>
        <p:nvCxnSpPr>
          <p:cNvPr id="3" name="Straight Connector 2">
            <a:extLst>
              <a:ext uri="{FF2B5EF4-FFF2-40B4-BE49-F238E27FC236}">
                <a16:creationId xmlns:a16="http://schemas.microsoft.com/office/drawing/2014/main" id="{F49C2142-6AF0-4047-8B32-DAA6B00D8E6C}"/>
              </a:ext>
            </a:extLst>
          </p:cNvPr>
          <p:cNvCxnSpPr/>
          <p:nvPr/>
        </p:nvCxnSpPr>
        <p:spPr>
          <a:xfrm>
            <a:off x="4124325" y="4241058"/>
            <a:ext cx="0" cy="63726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1E3E71A4-6A8E-4A2E-AAE4-FE745A6A81EB}"/>
              </a:ext>
            </a:extLst>
          </p:cNvPr>
          <p:cNvCxnSpPr>
            <a:cxnSpLocks/>
          </p:cNvCxnSpPr>
          <p:nvPr/>
        </p:nvCxnSpPr>
        <p:spPr>
          <a:xfrm flipH="1">
            <a:off x="7227097" y="4182382"/>
            <a:ext cx="9525" cy="82193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Arc 27">
            <a:extLst>
              <a:ext uri="{FF2B5EF4-FFF2-40B4-BE49-F238E27FC236}">
                <a16:creationId xmlns:a16="http://schemas.microsoft.com/office/drawing/2014/main" id="{61056297-6958-4F51-95AE-A79398D037E3}"/>
              </a:ext>
            </a:extLst>
          </p:cNvPr>
          <p:cNvSpPr/>
          <p:nvPr/>
        </p:nvSpPr>
        <p:spPr>
          <a:xfrm rot="10800000">
            <a:off x="2657474" y="3588066"/>
            <a:ext cx="8077171" cy="1290261"/>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
        <p:nvSpPr>
          <p:cNvPr id="29" name="TextBox 28">
            <a:extLst>
              <a:ext uri="{FF2B5EF4-FFF2-40B4-BE49-F238E27FC236}">
                <a16:creationId xmlns:a16="http://schemas.microsoft.com/office/drawing/2014/main" id="{82954FBE-FCE8-4DF0-A250-4010B0A35CB1}"/>
              </a:ext>
            </a:extLst>
          </p:cNvPr>
          <p:cNvSpPr txBox="1"/>
          <p:nvPr/>
        </p:nvSpPr>
        <p:spPr>
          <a:xfrm>
            <a:off x="1963773" y="4003416"/>
            <a:ext cx="1588648" cy="369332"/>
          </a:xfrm>
          <a:prstGeom prst="rect">
            <a:avLst/>
          </a:prstGeom>
          <a:noFill/>
        </p:spPr>
        <p:txBody>
          <a:bodyPr wrap="square" rtlCol="0">
            <a:spAutoFit/>
          </a:bodyPr>
          <a:lstStyle/>
          <a:p>
            <a:r>
              <a:rPr lang="en-CA" dirty="0"/>
              <a:t>Republican</a:t>
            </a:r>
          </a:p>
        </p:txBody>
      </p:sp>
      <p:sp>
        <p:nvSpPr>
          <p:cNvPr id="30" name="TextBox 29">
            <a:extLst>
              <a:ext uri="{FF2B5EF4-FFF2-40B4-BE49-F238E27FC236}">
                <a16:creationId xmlns:a16="http://schemas.microsoft.com/office/drawing/2014/main" id="{21FA85D9-B914-4064-9572-5D61BD7E8539}"/>
              </a:ext>
            </a:extLst>
          </p:cNvPr>
          <p:cNvSpPr txBox="1"/>
          <p:nvPr/>
        </p:nvSpPr>
        <p:spPr>
          <a:xfrm>
            <a:off x="1839639" y="4467263"/>
            <a:ext cx="1251256" cy="369332"/>
          </a:xfrm>
          <a:prstGeom prst="rect">
            <a:avLst/>
          </a:prstGeom>
          <a:noFill/>
        </p:spPr>
        <p:txBody>
          <a:bodyPr wrap="square" rtlCol="0">
            <a:spAutoFit/>
          </a:bodyPr>
          <a:lstStyle/>
          <a:p>
            <a:r>
              <a:rPr lang="en-CA" dirty="0"/>
              <a:t>Celebrity</a:t>
            </a:r>
          </a:p>
        </p:txBody>
      </p:sp>
    </p:spTree>
    <p:extLst>
      <p:ext uri="{BB962C8B-B14F-4D97-AF65-F5344CB8AC3E}">
        <p14:creationId xmlns:p14="http://schemas.microsoft.com/office/powerpoint/2010/main" val="3673016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E6C272DE-B6B7-405A-9BDC-7D5D8FB417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2" name="Freeform 11">
              <a:extLst>
                <a:ext uri="{FF2B5EF4-FFF2-40B4-BE49-F238E27FC236}">
                  <a16:creationId xmlns:a16="http://schemas.microsoft.com/office/drawing/2014/main" id="{A1D08854-5B42-4098-B58D-4EE4E9143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3" name="Freeform 12">
              <a:extLst>
                <a:ext uri="{FF2B5EF4-FFF2-40B4-BE49-F238E27FC236}">
                  <a16:creationId xmlns:a16="http://schemas.microsoft.com/office/drawing/2014/main" id="{3AE8EE30-403F-414C-B358-14393FCE2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4" name="Freeform 13">
              <a:extLst>
                <a:ext uri="{FF2B5EF4-FFF2-40B4-BE49-F238E27FC236}">
                  <a16:creationId xmlns:a16="http://schemas.microsoft.com/office/drawing/2014/main" id="{97B1A4E5-0D83-4903-84AA-FDA1FA00A2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5" name="Freeform 14">
              <a:extLst>
                <a:ext uri="{FF2B5EF4-FFF2-40B4-BE49-F238E27FC236}">
                  <a16:creationId xmlns:a16="http://schemas.microsoft.com/office/drawing/2014/main" id="{B6034243-9EE1-444F-8D6C-111A459D88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6" name="Freeform 15">
              <a:extLst>
                <a:ext uri="{FF2B5EF4-FFF2-40B4-BE49-F238E27FC236}">
                  <a16:creationId xmlns:a16="http://schemas.microsoft.com/office/drawing/2014/main" id="{2ED723FA-3484-485B-BF2E-AB67BDC36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7" name="Freeform 16">
              <a:extLst>
                <a:ext uri="{FF2B5EF4-FFF2-40B4-BE49-F238E27FC236}">
                  <a16:creationId xmlns:a16="http://schemas.microsoft.com/office/drawing/2014/main" id="{3DF7D3DF-D9E3-4D61-8029-F921D293E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8" name="Freeform 17">
              <a:extLst>
                <a:ext uri="{FF2B5EF4-FFF2-40B4-BE49-F238E27FC236}">
                  <a16:creationId xmlns:a16="http://schemas.microsoft.com/office/drawing/2014/main" id="{2F82A85C-9423-4839-B558-E1BBFD8AE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9" name="Freeform 18">
              <a:extLst>
                <a:ext uri="{FF2B5EF4-FFF2-40B4-BE49-F238E27FC236}">
                  <a16:creationId xmlns:a16="http://schemas.microsoft.com/office/drawing/2014/main" id="{1FC9A848-A10B-405E-BEB7-0B02BAEC9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0" name="Freeform 19">
              <a:extLst>
                <a:ext uri="{FF2B5EF4-FFF2-40B4-BE49-F238E27FC236}">
                  <a16:creationId xmlns:a16="http://schemas.microsoft.com/office/drawing/2014/main" id="{09B7816E-B299-4266-9B7F-A47F8D197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1" name="Freeform 20">
              <a:extLst>
                <a:ext uri="{FF2B5EF4-FFF2-40B4-BE49-F238E27FC236}">
                  <a16:creationId xmlns:a16="http://schemas.microsoft.com/office/drawing/2014/main" id="{271FD23E-535A-43FD-8866-048BF57ED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2" name="Freeform 21">
              <a:extLst>
                <a:ext uri="{FF2B5EF4-FFF2-40B4-BE49-F238E27FC236}">
                  <a16:creationId xmlns:a16="http://schemas.microsoft.com/office/drawing/2014/main" id="{6E0C4250-B083-42BD-84C8-80BF2C21B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3" name="Freeform 22">
              <a:extLst>
                <a:ext uri="{FF2B5EF4-FFF2-40B4-BE49-F238E27FC236}">
                  <a16:creationId xmlns:a16="http://schemas.microsoft.com/office/drawing/2014/main" id="{560741F1-09DB-41BE-9FA2-8B86AAEB5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5" name="Group 94">
            <a:extLst>
              <a:ext uri="{FF2B5EF4-FFF2-40B4-BE49-F238E27FC236}">
                <a16:creationId xmlns:a16="http://schemas.microsoft.com/office/drawing/2014/main" id="{A61D1718-D318-4F77-BF01-1BCF092517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96" name="Freeform 27">
              <a:extLst>
                <a:ext uri="{FF2B5EF4-FFF2-40B4-BE49-F238E27FC236}">
                  <a16:creationId xmlns:a16="http://schemas.microsoft.com/office/drawing/2014/main" id="{C830BD58-7F18-4196-A441-B680AFBBA3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7" name="Freeform 28">
              <a:extLst>
                <a:ext uri="{FF2B5EF4-FFF2-40B4-BE49-F238E27FC236}">
                  <a16:creationId xmlns:a16="http://schemas.microsoft.com/office/drawing/2014/main" id="{F32DD66B-F55C-4E6B-9003-157EF664E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8" name="Freeform 29">
              <a:extLst>
                <a:ext uri="{FF2B5EF4-FFF2-40B4-BE49-F238E27FC236}">
                  <a16:creationId xmlns:a16="http://schemas.microsoft.com/office/drawing/2014/main" id="{D9E15ED7-D992-4244-A00D-E716F944A5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9" name="Freeform 30">
              <a:extLst>
                <a:ext uri="{FF2B5EF4-FFF2-40B4-BE49-F238E27FC236}">
                  <a16:creationId xmlns:a16="http://schemas.microsoft.com/office/drawing/2014/main" id="{3253EA87-0EBA-4979-81D8-2D5AD4DB3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0" name="Freeform 31">
              <a:extLst>
                <a:ext uri="{FF2B5EF4-FFF2-40B4-BE49-F238E27FC236}">
                  <a16:creationId xmlns:a16="http://schemas.microsoft.com/office/drawing/2014/main" id="{4A618276-4EA5-4377-BA60-AC223BC67D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1" name="Freeform 32">
              <a:extLst>
                <a:ext uri="{FF2B5EF4-FFF2-40B4-BE49-F238E27FC236}">
                  <a16:creationId xmlns:a16="http://schemas.microsoft.com/office/drawing/2014/main" id="{CAD2B07F-709A-4D37-B69D-B8D546717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2" name="Freeform 33">
              <a:extLst>
                <a:ext uri="{FF2B5EF4-FFF2-40B4-BE49-F238E27FC236}">
                  <a16:creationId xmlns:a16="http://schemas.microsoft.com/office/drawing/2014/main" id="{2094E752-A514-455B-81C7-83298133BC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3" name="Freeform 34">
              <a:extLst>
                <a:ext uri="{FF2B5EF4-FFF2-40B4-BE49-F238E27FC236}">
                  <a16:creationId xmlns:a16="http://schemas.microsoft.com/office/drawing/2014/main" id="{ABD0AA33-C594-4653-B397-8B9D991E22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4" name="Freeform 35">
              <a:extLst>
                <a:ext uri="{FF2B5EF4-FFF2-40B4-BE49-F238E27FC236}">
                  <a16:creationId xmlns:a16="http://schemas.microsoft.com/office/drawing/2014/main" id="{753FD61D-09B4-4490-853B-4186130DF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5" name="Freeform 36">
              <a:extLst>
                <a:ext uri="{FF2B5EF4-FFF2-40B4-BE49-F238E27FC236}">
                  <a16:creationId xmlns:a16="http://schemas.microsoft.com/office/drawing/2014/main" id="{1FDD3CB9-2289-4417-B5EB-420B8AA13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6" name="Freeform 37">
              <a:extLst>
                <a:ext uri="{FF2B5EF4-FFF2-40B4-BE49-F238E27FC236}">
                  <a16:creationId xmlns:a16="http://schemas.microsoft.com/office/drawing/2014/main" id="{A798AD02-A8D5-415F-885C-008316A39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7" name="Freeform 38">
              <a:extLst>
                <a:ext uri="{FF2B5EF4-FFF2-40B4-BE49-F238E27FC236}">
                  <a16:creationId xmlns:a16="http://schemas.microsoft.com/office/drawing/2014/main" id="{1E6B901D-2969-42DA-94A6-6EC2DACB0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9" name="Rectangle 108">
            <a:extLst>
              <a:ext uri="{FF2B5EF4-FFF2-40B4-BE49-F238E27FC236}">
                <a16:creationId xmlns:a16="http://schemas.microsoft.com/office/drawing/2014/main" id="{37B6F41E-E0BC-4672-ABE6-34D62A4B6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1" name="Freeform 11">
            <a:extLst>
              <a:ext uri="{FF2B5EF4-FFF2-40B4-BE49-F238E27FC236}">
                <a16:creationId xmlns:a16="http://schemas.microsoft.com/office/drawing/2014/main" id="{8F973BFC-ADA9-4D62-A2B2-FA167066B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0EFB31AD-10EB-4452-8629-7755CD51A00D}"/>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200" dirty="0"/>
              <a:t>The civil Right Movement</a:t>
            </a:r>
          </a:p>
        </p:txBody>
      </p:sp>
      <p:sp>
        <p:nvSpPr>
          <p:cNvPr id="4" name="Text Placeholder 3">
            <a:extLst>
              <a:ext uri="{FF2B5EF4-FFF2-40B4-BE49-F238E27FC236}">
                <a16:creationId xmlns:a16="http://schemas.microsoft.com/office/drawing/2014/main" id="{9053FE08-143D-4C4B-A29F-8C7D9CE832A8}"/>
              </a:ext>
            </a:extLst>
          </p:cNvPr>
          <p:cNvSpPr>
            <a:spLocks noGrp="1"/>
          </p:cNvSpPr>
          <p:nvPr>
            <p:ph type="body" sz="half" idx="2"/>
          </p:nvPr>
        </p:nvSpPr>
        <p:spPr>
          <a:xfrm>
            <a:off x="867293" y="2123439"/>
            <a:ext cx="4957435" cy="4107325"/>
          </a:xfrm>
        </p:spPr>
        <p:txBody>
          <a:bodyPr vert="horz" lIns="91440" tIns="45720" rIns="91440" bIns="45720" rtlCol="0">
            <a:normAutofit fontScale="92500" lnSpcReduction="10000"/>
          </a:bodyPr>
          <a:lstStyle/>
          <a:p>
            <a:pPr>
              <a:lnSpc>
                <a:spcPct val="90000"/>
              </a:lnSpc>
              <a:buFont typeface="Wingdings 3" charset="2"/>
              <a:buChar char=""/>
            </a:pPr>
            <a:r>
              <a:rPr lang="en-CA" sz="1500" dirty="0">
                <a:solidFill>
                  <a:srgbClr val="000000"/>
                </a:solidFill>
              </a:rPr>
              <a:t>The African-American Civil Rights Movement was an ongoing fight for racial equality that took place for over 100 years after the Civil War. Leaders such as Martin Luther King, Jr., Booker T. Washington, and Rosa Parks paved the way for non-violent protests which led to changes in the law. When most people talk about the "Civil Rights Movement" they are talking about the protests in the 1950s and 1960s that led to the Civil Rights Act of 1964.</a:t>
            </a:r>
          </a:p>
          <a:p>
            <a:pPr>
              <a:lnSpc>
                <a:spcPct val="90000"/>
              </a:lnSpc>
              <a:buFont typeface="Wingdings 3" charset="2"/>
              <a:buChar char=""/>
            </a:pPr>
            <a:r>
              <a:rPr lang="en-CA" dirty="0"/>
              <a:t>In 1964, the Civil Rights Act was signed into law by </a:t>
            </a:r>
            <a:r>
              <a:rPr lang="en-CA" dirty="0">
                <a:solidFill>
                  <a:schemeClr val="tx1"/>
                </a:solidFill>
                <a:hlinkClick r:id="rId2">
                  <a:extLst>
                    <a:ext uri="{A12FA001-AC4F-418D-AE19-62706E023703}">
                      <ahyp:hlinkClr xmlns:ahyp="http://schemas.microsoft.com/office/drawing/2018/hyperlinkcolor" val="tx"/>
                    </a:ext>
                  </a:extLst>
                </a:hlinkClick>
              </a:rPr>
              <a:t>President Lyndon Johnson</a:t>
            </a:r>
            <a:r>
              <a:rPr lang="en-CA" dirty="0"/>
              <a:t>. This act outlawed segregation and the Jim Crow laws of the south. It also outlawed discrimination based on race, national background, and gender. Although there were still many issues, this law gave the NAACP and other organizations a strong base on which to fight discrimination in the courts.</a:t>
            </a:r>
          </a:p>
          <a:p>
            <a:pPr>
              <a:lnSpc>
                <a:spcPct val="90000"/>
              </a:lnSpc>
              <a:buFont typeface="Wingdings 3" charset="2"/>
              <a:buChar char=""/>
            </a:pPr>
            <a:r>
              <a:rPr lang="en-CA" dirty="0"/>
              <a:t>In 1965, another law was passed called the Voting Rights Act. This law said that citizens could not be denied the right to vote based on their race. It outlawed literacy tests (a requirement that people be able to read) and poll taxes (a fee that people had to pay to vote).</a:t>
            </a:r>
            <a:endParaRPr lang="en-CA" sz="1500" dirty="0">
              <a:solidFill>
                <a:srgbClr val="000000"/>
              </a:solidFill>
            </a:endParaRPr>
          </a:p>
          <a:p>
            <a:pPr>
              <a:lnSpc>
                <a:spcPct val="90000"/>
              </a:lnSpc>
            </a:pPr>
            <a:endParaRPr lang="en-US" sz="1500" dirty="0">
              <a:solidFill>
                <a:srgbClr val="000000"/>
              </a:solidFill>
            </a:endParaRPr>
          </a:p>
        </p:txBody>
      </p:sp>
      <p:pic>
        <p:nvPicPr>
          <p:cNvPr id="8202" name="Picture 10" descr="Image result for civil right movement">
            <a:extLst>
              <a:ext uri="{FF2B5EF4-FFF2-40B4-BE49-F238E27FC236}">
                <a16:creationId xmlns:a16="http://schemas.microsoft.com/office/drawing/2014/main" id="{032BB8AC-A3E9-40B6-A089-67F0AD62C3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35" r="24705" b="2"/>
          <a:stretch/>
        </p:blipFill>
        <p:spPr bwMode="auto">
          <a:xfrm>
            <a:off x="6091919" y="623187"/>
            <a:ext cx="2640877" cy="528803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civil right movement">
            <a:extLst>
              <a:ext uri="{FF2B5EF4-FFF2-40B4-BE49-F238E27FC236}">
                <a16:creationId xmlns:a16="http://schemas.microsoft.com/office/drawing/2014/main" id="{0964D3E0-FAA6-4F37-8E89-2A663D4C39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572" r="16608" b="4"/>
          <a:stretch/>
        </p:blipFill>
        <p:spPr bwMode="auto">
          <a:xfrm>
            <a:off x="8896519" y="623190"/>
            <a:ext cx="2647024" cy="2563582"/>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Image result for civil right movement">
            <a:extLst>
              <a:ext uri="{FF2B5EF4-FFF2-40B4-BE49-F238E27FC236}">
                <a16:creationId xmlns:a16="http://schemas.microsoft.com/office/drawing/2014/main" id="{915BFF43-CA7C-4134-BBE8-10CE98CA622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939" r="15848" b="1"/>
          <a:stretch/>
        </p:blipFill>
        <p:spPr bwMode="auto">
          <a:xfrm>
            <a:off x="8896516" y="3347641"/>
            <a:ext cx="2647024" cy="2563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63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7178" name="Group 104">
            <a:extLst>
              <a:ext uri="{FF2B5EF4-FFF2-40B4-BE49-F238E27FC236}">
                <a16:creationId xmlns:a16="http://schemas.microsoft.com/office/drawing/2014/main" id="{E6C272DE-B6B7-405A-9BDC-7D5D8FB417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9" name="Freeform 11">
              <a:extLst>
                <a:ext uri="{FF2B5EF4-FFF2-40B4-BE49-F238E27FC236}">
                  <a16:creationId xmlns:a16="http://schemas.microsoft.com/office/drawing/2014/main" id="{A1D08854-5B42-4098-B58D-4EE4E9143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3" name="Freeform 12">
              <a:extLst>
                <a:ext uri="{FF2B5EF4-FFF2-40B4-BE49-F238E27FC236}">
                  <a16:creationId xmlns:a16="http://schemas.microsoft.com/office/drawing/2014/main" id="{3AE8EE30-403F-414C-B358-14393FCE2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5" name="Freeform 13">
              <a:extLst>
                <a:ext uri="{FF2B5EF4-FFF2-40B4-BE49-F238E27FC236}">
                  <a16:creationId xmlns:a16="http://schemas.microsoft.com/office/drawing/2014/main" id="{97B1A4E5-0D83-4903-84AA-FDA1FA00A2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7" name="Freeform 14">
              <a:extLst>
                <a:ext uri="{FF2B5EF4-FFF2-40B4-BE49-F238E27FC236}">
                  <a16:creationId xmlns:a16="http://schemas.microsoft.com/office/drawing/2014/main" id="{B6034243-9EE1-444F-8D6C-111A459D88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8" name="Freeform 15">
              <a:extLst>
                <a:ext uri="{FF2B5EF4-FFF2-40B4-BE49-F238E27FC236}">
                  <a16:creationId xmlns:a16="http://schemas.microsoft.com/office/drawing/2014/main" id="{2ED723FA-3484-485B-BF2E-AB67BDC36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9" name="Freeform 16">
              <a:extLst>
                <a:ext uri="{FF2B5EF4-FFF2-40B4-BE49-F238E27FC236}">
                  <a16:creationId xmlns:a16="http://schemas.microsoft.com/office/drawing/2014/main" id="{3DF7D3DF-D9E3-4D61-8029-F921D293E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0" name="Freeform 17">
              <a:extLst>
                <a:ext uri="{FF2B5EF4-FFF2-40B4-BE49-F238E27FC236}">
                  <a16:creationId xmlns:a16="http://schemas.microsoft.com/office/drawing/2014/main" id="{2F82A85C-9423-4839-B558-E1BBFD8AE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41" name="Freeform 18">
              <a:extLst>
                <a:ext uri="{FF2B5EF4-FFF2-40B4-BE49-F238E27FC236}">
                  <a16:creationId xmlns:a16="http://schemas.microsoft.com/office/drawing/2014/main" id="{1FC9A848-A10B-405E-BEB7-0B02BAEC9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42" name="Freeform 19">
              <a:extLst>
                <a:ext uri="{FF2B5EF4-FFF2-40B4-BE49-F238E27FC236}">
                  <a16:creationId xmlns:a16="http://schemas.microsoft.com/office/drawing/2014/main" id="{09B7816E-B299-4266-9B7F-A47F8D197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43" name="Freeform 20">
              <a:extLst>
                <a:ext uri="{FF2B5EF4-FFF2-40B4-BE49-F238E27FC236}">
                  <a16:creationId xmlns:a16="http://schemas.microsoft.com/office/drawing/2014/main" id="{271FD23E-535A-43FD-8866-048BF57ED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44" name="Freeform 21">
              <a:extLst>
                <a:ext uri="{FF2B5EF4-FFF2-40B4-BE49-F238E27FC236}">
                  <a16:creationId xmlns:a16="http://schemas.microsoft.com/office/drawing/2014/main" id="{6E0C4250-B083-42BD-84C8-80BF2C21B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45" name="Freeform 22">
              <a:extLst>
                <a:ext uri="{FF2B5EF4-FFF2-40B4-BE49-F238E27FC236}">
                  <a16:creationId xmlns:a16="http://schemas.microsoft.com/office/drawing/2014/main" id="{560741F1-09DB-41BE-9FA2-8B86AAEB5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179" name="Group 145">
            <a:extLst>
              <a:ext uri="{FF2B5EF4-FFF2-40B4-BE49-F238E27FC236}">
                <a16:creationId xmlns:a16="http://schemas.microsoft.com/office/drawing/2014/main" id="{A61D1718-D318-4F77-BF01-1BCF092517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147" name="Freeform 27">
              <a:extLst>
                <a:ext uri="{FF2B5EF4-FFF2-40B4-BE49-F238E27FC236}">
                  <a16:creationId xmlns:a16="http://schemas.microsoft.com/office/drawing/2014/main" id="{C830BD58-7F18-4196-A441-B680AFBBA3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48" name="Freeform 28">
              <a:extLst>
                <a:ext uri="{FF2B5EF4-FFF2-40B4-BE49-F238E27FC236}">
                  <a16:creationId xmlns:a16="http://schemas.microsoft.com/office/drawing/2014/main" id="{F32DD66B-F55C-4E6B-9003-157EF664E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49" name="Freeform 29">
              <a:extLst>
                <a:ext uri="{FF2B5EF4-FFF2-40B4-BE49-F238E27FC236}">
                  <a16:creationId xmlns:a16="http://schemas.microsoft.com/office/drawing/2014/main" id="{D9E15ED7-D992-4244-A00D-E716F944A5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50" name="Freeform 30">
              <a:extLst>
                <a:ext uri="{FF2B5EF4-FFF2-40B4-BE49-F238E27FC236}">
                  <a16:creationId xmlns:a16="http://schemas.microsoft.com/office/drawing/2014/main" id="{3253EA87-0EBA-4979-81D8-2D5AD4DB3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1" name="Freeform 31">
              <a:extLst>
                <a:ext uri="{FF2B5EF4-FFF2-40B4-BE49-F238E27FC236}">
                  <a16:creationId xmlns:a16="http://schemas.microsoft.com/office/drawing/2014/main" id="{4A618276-4EA5-4377-BA60-AC223BC67D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52" name="Freeform 32">
              <a:extLst>
                <a:ext uri="{FF2B5EF4-FFF2-40B4-BE49-F238E27FC236}">
                  <a16:creationId xmlns:a16="http://schemas.microsoft.com/office/drawing/2014/main" id="{CAD2B07F-709A-4D37-B69D-B8D546717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53" name="Freeform 33">
              <a:extLst>
                <a:ext uri="{FF2B5EF4-FFF2-40B4-BE49-F238E27FC236}">
                  <a16:creationId xmlns:a16="http://schemas.microsoft.com/office/drawing/2014/main" id="{2094E752-A514-455B-81C7-83298133BC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54" name="Freeform 34">
              <a:extLst>
                <a:ext uri="{FF2B5EF4-FFF2-40B4-BE49-F238E27FC236}">
                  <a16:creationId xmlns:a16="http://schemas.microsoft.com/office/drawing/2014/main" id="{ABD0AA33-C594-4653-B397-8B9D991E22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55" name="Freeform 35">
              <a:extLst>
                <a:ext uri="{FF2B5EF4-FFF2-40B4-BE49-F238E27FC236}">
                  <a16:creationId xmlns:a16="http://schemas.microsoft.com/office/drawing/2014/main" id="{753FD61D-09B4-4490-853B-4186130DF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56" name="Freeform 36">
              <a:extLst>
                <a:ext uri="{FF2B5EF4-FFF2-40B4-BE49-F238E27FC236}">
                  <a16:creationId xmlns:a16="http://schemas.microsoft.com/office/drawing/2014/main" id="{1FDD3CB9-2289-4417-B5EB-420B8AA13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57" name="Freeform 37">
              <a:extLst>
                <a:ext uri="{FF2B5EF4-FFF2-40B4-BE49-F238E27FC236}">
                  <a16:creationId xmlns:a16="http://schemas.microsoft.com/office/drawing/2014/main" id="{A798AD02-A8D5-415F-885C-008316A39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58" name="Freeform 38">
              <a:extLst>
                <a:ext uri="{FF2B5EF4-FFF2-40B4-BE49-F238E27FC236}">
                  <a16:creationId xmlns:a16="http://schemas.microsoft.com/office/drawing/2014/main" id="{1E6B901D-2969-42DA-94A6-6EC2DACB0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180" name="Rectangle 158">
            <a:extLst>
              <a:ext uri="{FF2B5EF4-FFF2-40B4-BE49-F238E27FC236}">
                <a16:creationId xmlns:a16="http://schemas.microsoft.com/office/drawing/2014/main" id="{37B6F41E-E0BC-4672-ABE6-34D62A4B6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181" name="Freeform 11">
            <a:extLst>
              <a:ext uri="{FF2B5EF4-FFF2-40B4-BE49-F238E27FC236}">
                <a16:creationId xmlns:a16="http://schemas.microsoft.com/office/drawing/2014/main" id="{8F973BFC-ADA9-4D62-A2B2-FA167066B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C9E91C42-1B6E-4620-A988-2BF5549B36ED}"/>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200"/>
              <a:t>The Moral Majority</a:t>
            </a:r>
            <a:endParaRPr lang="en-US" sz="3200" dirty="0"/>
          </a:p>
        </p:txBody>
      </p:sp>
      <p:sp>
        <p:nvSpPr>
          <p:cNvPr id="4" name="Text Placeholder 3">
            <a:extLst>
              <a:ext uri="{FF2B5EF4-FFF2-40B4-BE49-F238E27FC236}">
                <a16:creationId xmlns:a16="http://schemas.microsoft.com/office/drawing/2014/main" id="{B32DE71C-6844-40F9-8641-4888188C1F4E}"/>
              </a:ext>
            </a:extLst>
          </p:cNvPr>
          <p:cNvSpPr>
            <a:spLocks noGrp="1"/>
          </p:cNvSpPr>
          <p:nvPr>
            <p:ph type="body" sz="half" idx="2"/>
          </p:nvPr>
        </p:nvSpPr>
        <p:spPr>
          <a:xfrm>
            <a:off x="1683956" y="2133600"/>
            <a:ext cx="4140772" cy="3777622"/>
          </a:xfrm>
        </p:spPr>
        <p:txBody>
          <a:bodyPr vert="horz" lIns="91440" tIns="45720" rIns="91440" bIns="45720" rtlCol="0">
            <a:normAutofit/>
          </a:bodyPr>
          <a:lstStyle/>
          <a:p>
            <a:pPr>
              <a:buFont typeface="Wingdings 3" charset="2"/>
              <a:buChar char=""/>
            </a:pPr>
            <a:r>
              <a:rPr lang="en-US" sz="1600" dirty="0">
                <a:solidFill>
                  <a:srgbClr val="000000"/>
                </a:solidFill>
              </a:rPr>
              <a:t>The Moral Majority was a prominent American political organization associated with the Christian right and Republican Party. It was founded in 1979 by Baptist minister Jerry Falwell and associates and dissolved in the late 1980s. It played a key role in the mobilization of conservative Christians as a political force and particularly in Republican presidential victories throughout the 1980s.</a:t>
            </a:r>
          </a:p>
          <a:p>
            <a:pPr>
              <a:buFont typeface="Wingdings 3" charset="2"/>
              <a:buChar char=""/>
            </a:pPr>
            <a:endParaRPr lang="en-US" sz="1600" dirty="0">
              <a:solidFill>
                <a:srgbClr val="000000"/>
              </a:solidFill>
            </a:endParaRPr>
          </a:p>
          <a:p>
            <a:pPr>
              <a:buFont typeface="Wingdings 3" charset="2"/>
              <a:buChar char=""/>
            </a:pPr>
            <a:endParaRPr lang="en-US" sz="1600" dirty="0">
              <a:solidFill>
                <a:srgbClr val="000000"/>
              </a:solidFill>
            </a:endParaRPr>
          </a:p>
          <a:p>
            <a:pPr>
              <a:buFont typeface="Wingdings 3" charset="2"/>
              <a:buChar char=""/>
            </a:pPr>
            <a:endParaRPr lang="en-US" sz="1600" dirty="0">
              <a:solidFill>
                <a:srgbClr val="000000"/>
              </a:solidFill>
            </a:endParaRPr>
          </a:p>
          <a:p>
            <a:pPr>
              <a:buFont typeface="Wingdings 3" charset="2"/>
              <a:buChar char=""/>
            </a:pPr>
            <a:endParaRPr lang="en-US" sz="1600" dirty="0">
              <a:solidFill>
                <a:srgbClr val="000000"/>
              </a:solidFill>
            </a:endParaRPr>
          </a:p>
          <a:p>
            <a:pPr>
              <a:buFont typeface="Wingdings 3" charset="2"/>
              <a:buChar char=""/>
            </a:pPr>
            <a:endParaRPr lang="en-US" sz="1600" dirty="0">
              <a:solidFill>
                <a:srgbClr val="000000"/>
              </a:solidFill>
            </a:endParaRPr>
          </a:p>
        </p:txBody>
      </p:sp>
      <p:pic>
        <p:nvPicPr>
          <p:cNvPr id="7" name="Picture 10" descr="See the source image">
            <a:extLst>
              <a:ext uri="{FF2B5EF4-FFF2-40B4-BE49-F238E27FC236}">
                <a16:creationId xmlns:a16="http://schemas.microsoft.com/office/drawing/2014/main" id="{21DB6BF9-1D7C-4032-B5D0-4D77CAA53E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39" r="47206" b="1"/>
          <a:stretch/>
        </p:blipFill>
        <p:spPr bwMode="auto">
          <a:xfrm>
            <a:off x="6091919" y="623187"/>
            <a:ext cx="2640877" cy="528803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the moral majority">
            <a:extLst>
              <a:ext uri="{FF2B5EF4-FFF2-40B4-BE49-F238E27FC236}">
                <a16:creationId xmlns:a16="http://schemas.microsoft.com/office/drawing/2014/main" id="{72708ECA-FEBD-4519-A054-79A1F396E0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518" r="13367" b="1"/>
          <a:stretch/>
        </p:blipFill>
        <p:spPr bwMode="auto">
          <a:xfrm>
            <a:off x="8896519" y="623190"/>
            <a:ext cx="2647024" cy="256358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wall separation chuch and state broken">
            <a:extLst>
              <a:ext uri="{FF2B5EF4-FFF2-40B4-BE49-F238E27FC236}">
                <a16:creationId xmlns:a16="http://schemas.microsoft.com/office/drawing/2014/main" id="{E94EB649-6E22-449B-ACEA-D500354524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024" r="13315" b="5"/>
          <a:stretch/>
        </p:blipFill>
        <p:spPr bwMode="auto">
          <a:xfrm>
            <a:off x="8896516" y="3347641"/>
            <a:ext cx="2647024" cy="2563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634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245B051-1F1B-4D61-A6E6-EB86C8B09D79}"/>
              </a:ext>
            </a:extLst>
          </p:cNvPr>
          <p:cNvCxnSpPr>
            <a:cxnSpLocks/>
          </p:cNvCxnSpPr>
          <p:nvPr/>
        </p:nvCxnSpPr>
        <p:spPr>
          <a:xfrm>
            <a:off x="2657475" y="4095750"/>
            <a:ext cx="8086725" cy="9525"/>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EC25766A-AAA6-4F62-9823-223E44C0AF8F}"/>
              </a:ext>
            </a:extLst>
          </p:cNvPr>
          <p:cNvCxnSpPr>
            <a:cxnSpLocks/>
          </p:cNvCxnSpPr>
          <p:nvPr/>
        </p:nvCxnSpPr>
        <p:spPr>
          <a:xfrm>
            <a:off x="2657475" y="3362325"/>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AC686EB-47F2-464A-A980-980A44DBF8ED}"/>
              </a:ext>
            </a:extLst>
          </p:cNvPr>
          <p:cNvCxnSpPr>
            <a:cxnSpLocks/>
          </p:cNvCxnSpPr>
          <p:nvPr/>
        </p:nvCxnSpPr>
        <p:spPr>
          <a:xfrm>
            <a:off x="4124325" y="3362325"/>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3FE3210-FC5C-4615-ADA4-75CBF7FA5FF4}"/>
              </a:ext>
            </a:extLst>
          </p:cNvPr>
          <p:cNvCxnSpPr>
            <a:cxnSpLocks/>
          </p:cNvCxnSpPr>
          <p:nvPr/>
        </p:nvCxnSpPr>
        <p:spPr>
          <a:xfrm>
            <a:off x="5638800" y="3362323"/>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F4F3038-AEB7-41A1-9A81-D0F9C5DF1BBC}"/>
              </a:ext>
            </a:extLst>
          </p:cNvPr>
          <p:cNvCxnSpPr>
            <a:cxnSpLocks/>
          </p:cNvCxnSpPr>
          <p:nvPr/>
        </p:nvCxnSpPr>
        <p:spPr>
          <a:xfrm>
            <a:off x="7258050" y="3371849"/>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836D05A-BF29-4782-A8A1-16C1003F1B0E}"/>
              </a:ext>
            </a:extLst>
          </p:cNvPr>
          <p:cNvCxnSpPr>
            <a:cxnSpLocks/>
          </p:cNvCxnSpPr>
          <p:nvPr/>
        </p:nvCxnSpPr>
        <p:spPr>
          <a:xfrm>
            <a:off x="8924925" y="3371849"/>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A50C81B-FA23-49FC-AFC7-CBD712B15E61}"/>
              </a:ext>
            </a:extLst>
          </p:cNvPr>
          <p:cNvCxnSpPr>
            <a:cxnSpLocks/>
          </p:cNvCxnSpPr>
          <p:nvPr/>
        </p:nvCxnSpPr>
        <p:spPr>
          <a:xfrm>
            <a:off x="10744200" y="3362325"/>
            <a:ext cx="0" cy="733425"/>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D30E9FBE-AE42-4931-885A-C152423C256D}"/>
              </a:ext>
            </a:extLst>
          </p:cNvPr>
          <p:cNvSpPr txBox="1"/>
          <p:nvPr/>
        </p:nvSpPr>
        <p:spPr>
          <a:xfrm>
            <a:off x="2109791" y="2752725"/>
            <a:ext cx="1095367" cy="646331"/>
          </a:xfrm>
          <a:prstGeom prst="rect">
            <a:avLst/>
          </a:prstGeom>
          <a:noFill/>
        </p:spPr>
        <p:txBody>
          <a:bodyPr wrap="square" rtlCol="0">
            <a:spAutoFit/>
          </a:bodyPr>
          <a:lstStyle/>
          <a:p>
            <a:r>
              <a:rPr lang="en-CA" dirty="0"/>
              <a:t>Ronald Reagan</a:t>
            </a:r>
          </a:p>
        </p:txBody>
      </p:sp>
      <p:sp>
        <p:nvSpPr>
          <p:cNvPr id="17" name="TextBox 16">
            <a:extLst>
              <a:ext uri="{FF2B5EF4-FFF2-40B4-BE49-F238E27FC236}">
                <a16:creationId xmlns:a16="http://schemas.microsoft.com/office/drawing/2014/main" id="{43A38C14-AEDA-4794-A0A3-5ED30A67DBD0}"/>
              </a:ext>
            </a:extLst>
          </p:cNvPr>
          <p:cNvSpPr txBox="1"/>
          <p:nvPr/>
        </p:nvSpPr>
        <p:spPr>
          <a:xfrm>
            <a:off x="10291766" y="2725518"/>
            <a:ext cx="1095367" cy="646331"/>
          </a:xfrm>
          <a:prstGeom prst="rect">
            <a:avLst/>
          </a:prstGeom>
          <a:noFill/>
        </p:spPr>
        <p:txBody>
          <a:bodyPr wrap="square" rtlCol="0">
            <a:spAutoFit/>
          </a:bodyPr>
          <a:lstStyle/>
          <a:p>
            <a:r>
              <a:rPr lang="en-CA" dirty="0"/>
              <a:t>Donald J. Trump</a:t>
            </a:r>
          </a:p>
        </p:txBody>
      </p:sp>
      <p:sp>
        <p:nvSpPr>
          <p:cNvPr id="18" name="TextBox 17">
            <a:extLst>
              <a:ext uri="{FF2B5EF4-FFF2-40B4-BE49-F238E27FC236}">
                <a16:creationId xmlns:a16="http://schemas.microsoft.com/office/drawing/2014/main" id="{59FFE062-9523-4521-8CCC-9570312A3D1B}"/>
              </a:ext>
            </a:extLst>
          </p:cNvPr>
          <p:cNvSpPr txBox="1"/>
          <p:nvPr/>
        </p:nvSpPr>
        <p:spPr>
          <a:xfrm>
            <a:off x="8439160" y="2681971"/>
            <a:ext cx="1095367" cy="646331"/>
          </a:xfrm>
          <a:prstGeom prst="rect">
            <a:avLst/>
          </a:prstGeom>
          <a:noFill/>
        </p:spPr>
        <p:txBody>
          <a:bodyPr wrap="square" rtlCol="0">
            <a:spAutoFit/>
          </a:bodyPr>
          <a:lstStyle/>
          <a:p>
            <a:r>
              <a:rPr lang="en-CA" dirty="0"/>
              <a:t>Barack</a:t>
            </a:r>
          </a:p>
          <a:p>
            <a:r>
              <a:rPr lang="en-CA" dirty="0"/>
              <a:t>Obama</a:t>
            </a:r>
          </a:p>
        </p:txBody>
      </p:sp>
      <p:sp>
        <p:nvSpPr>
          <p:cNvPr id="19" name="TextBox 18">
            <a:extLst>
              <a:ext uri="{FF2B5EF4-FFF2-40B4-BE49-F238E27FC236}">
                <a16:creationId xmlns:a16="http://schemas.microsoft.com/office/drawing/2014/main" id="{859B6430-9B94-42CE-9690-7E5B849C56DD}"/>
              </a:ext>
            </a:extLst>
          </p:cNvPr>
          <p:cNvSpPr txBox="1"/>
          <p:nvPr/>
        </p:nvSpPr>
        <p:spPr>
          <a:xfrm>
            <a:off x="6679414" y="2725517"/>
            <a:ext cx="1095367" cy="646331"/>
          </a:xfrm>
          <a:prstGeom prst="rect">
            <a:avLst/>
          </a:prstGeom>
          <a:noFill/>
        </p:spPr>
        <p:txBody>
          <a:bodyPr wrap="square" rtlCol="0">
            <a:spAutoFit/>
          </a:bodyPr>
          <a:lstStyle/>
          <a:p>
            <a:r>
              <a:rPr lang="en-CA" dirty="0"/>
              <a:t>George W. Bush</a:t>
            </a:r>
          </a:p>
        </p:txBody>
      </p:sp>
      <p:sp>
        <p:nvSpPr>
          <p:cNvPr id="20" name="TextBox 19">
            <a:extLst>
              <a:ext uri="{FF2B5EF4-FFF2-40B4-BE49-F238E27FC236}">
                <a16:creationId xmlns:a16="http://schemas.microsoft.com/office/drawing/2014/main" id="{0F921737-EE32-49D7-BB14-E9FD5C2FA192}"/>
              </a:ext>
            </a:extLst>
          </p:cNvPr>
          <p:cNvSpPr txBox="1"/>
          <p:nvPr/>
        </p:nvSpPr>
        <p:spPr>
          <a:xfrm>
            <a:off x="5063940" y="2715991"/>
            <a:ext cx="1095367" cy="646331"/>
          </a:xfrm>
          <a:prstGeom prst="rect">
            <a:avLst/>
          </a:prstGeom>
          <a:noFill/>
        </p:spPr>
        <p:txBody>
          <a:bodyPr wrap="square" rtlCol="0">
            <a:spAutoFit/>
          </a:bodyPr>
          <a:lstStyle/>
          <a:p>
            <a:pPr algn="ctr"/>
            <a:r>
              <a:rPr lang="en-CA" dirty="0"/>
              <a:t>Bill Clinton</a:t>
            </a:r>
          </a:p>
        </p:txBody>
      </p:sp>
      <p:sp>
        <p:nvSpPr>
          <p:cNvPr id="21" name="TextBox 20">
            <a:extLst>
              <a:ext uri="{FF2B5EF4-FFF2-40B4-BE49-F238E27FC236}">
                <a16:creationId xmlns:a16="http://schemas.microsoft.com/office/drawing/2014/main" id="{89EF5E9F-F78E-47FF-9EAE-0CA2A29ACA20}"/>
              </a:ext>
            </a:extLst>
          </p:cNvPr>
          <p:cNvSpPr txBox="1"/>
          <p:nvPr/>
        </p:nvSpPr>
        <p:spPr>
          <a:xfrm>
            <a:off x="3499851" y="2706469"/>
            <a:ext cx="1269195" cy="646331"/>
          </a:xfrm>
          <a:prstGeom prst="rect">
            <a:avLst/>
          </a:prstGeom>
          <a:noFill/>
        </p:spPr>
        <p:txBody>
          <a:bodyPr wrap="square" rtlCol="0">
            <a:spAutoFit/>
          </a:bodyPr>
          <a:lstStyle/>
          <a:p>
            <a:r>
              <a:rPr lang="en-CA" dirty="0"/>
              <a:t>George H.W Bush</a:t>
            </a:r>
          </a:p>
        </p:txBody>
      </p:sp>
      <p:sp>
        <p:nvSpPr>
          <p:cNvPr id="15" name="Arc 14">
            <a:extLst>
              <a:ext uri="{FF2B5EF4-FFF2-40B4-BE49-F238E27FC236}">
                <a16:creationId xmlns:a16="http://schemas.microsoft.com/office/drawing/2014/main" id="{5456A5EE-C2F8-824D-85A3-64DC37031480}"/>
              </a:ext>
            </a:extLst>
          </p:cNvPr>
          <p:cNvSpPr/>
          <p:nvPr/>
        </p:nvSpPr>
        <p:spPr>
          <a:xfrm rot="10800000">
            <a:off x="5611621" y="3738559"/>
            <a:ext cx="3313299" cy="1090615"/>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
        <p:nvSpPr>
          <p:cNvPr id="22" name="TextBox 21">
            <a:extLst>
              <a:ext uri="{FF2B5EF4-FFF2-40B4-BE49-F238E27FC236}">
                <a16:creationId xmlns:a16="http://schemas.microsoft.com/office/drawing/2014/main" id="{86C279EA-530D-4B60-ABC1-D60A58F368AF}"/>
              </a:ext>
            </a:extLst>
          </p:cNvPr>
          <p:cNvSpPr txBox="1"/>
          <p:nvPr/>
        </p:nvSpPr>
        <p:spPr>
          <a:xfrm>
            <a:off x="5062143" y="4077635"/>
            <a:ext cx="1340038" cy="369332"/>
          </a:xfrm>
          <a:prstGeom prst="rect">
            <a:avLst/>
          </a:prstGeom>
          <a:noFill/>
        </p:spPr>
        <p:txBody>
          <a:bodyPr wrap="square" rtlCol="0">
            <a:spAutoFit/>
          </a:bodyPr>
          <a:lstStyle/>
          <a:p>
            <a:r>
              <a:rPr lang="en-CA" dirty="0"/>
              <a:t>Democrat</a:t>
            </a:r>
          </a:p>
        </p:txBody>
      </p:sp>
      <p:sp>
        <p:nvSpPr>
          <p:cNvPr id="23" name="TextBox 22">
            <a:extLst>
              <a:ext uri="{FF2B5EF4-FFF2-40B4-BE49-F238E27FC236}">
                <a16:creationId xmlns:a16="http://schemas.microsoft.com/office/drawing/2014/main" id="{86E7B3E1-A027-45DA-9E70-8E42D3213ACD}"/>
              </a:ext>
            </a:extLst>
          </p:cNvPr>
          <p:cNvSpPr txBox="1"/>
          <p:nvPr/>
        </p:nvSpPr>
        <p:spPr>
          <a:xfrm>
            <a:off x="8439160" y="4056392"/>
            <a:ext cx="1340038" cy="369332"/>
          </a:xfrm>
          <a:prstGeom prst="rect">
            <a:avLst/>
          </a:prstGeom>
          <a:noFill/>
        </p:spPr>
        <p:txBody>
          <a:bodyPr wrap="square" rtlCol="0">
            <a:spAutoFit/>
          </a:bodyPr>
          <a:lstStyle/>
          <a:p>
            <a:r>
              <a:rPr lang="en-CA" dirty="0"/>
              <a:t>Democrat</a:t>
            </a:r>
          </a:p>
        </p:txBody>
      </p:sp>
      <p:sp>
        <p:nvSpPr>
          <p:cNvPr id="24" name="Arc 23">
            <a:extLst>
              <a:ext uri="{FF2B5EF4-FFF2-40B4-BE49-F238E27FC236}">
                <a16:creationId xmlns:a16="http://schemas.microsoft.com/office/drawing/2014/main" id="{B082794E-3D20-4A26-B777-3CD037551382}"/>
              </a:ext>
            </a:extLst>
          </p:cNvPr>
          <p:cNvSpPr/>
          <p:nvPr/>
        </p:nvSpPr>
        <p:spPr>
          <a:xfrm rot="10800000">
            <a:off x="4075511" y="3729031"/>
            <a:ext cx="3182525" cy="1057333"/>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
        <p:nvSpPr>
          <p:cNvPr id="25" name="TextBox 24">
            <a:extLst>
              <a:ext uri="{FF2B5EF4-FFF2-40B4-BE49-F238E27FC236}">
                <a16:creationId xmlns:a16="http://schemas.microsoft.com/office/drawing/2014/main" id="{CB0978EB-315B-4B46-B83B-C603CFEDD3B7}"/>
              </a:ext>
            </a:extLst>
          </p:cNvPr>
          <p:cNvSpPr txBox="1"/>
          <p:nvPr/>
        </p:nvSpPr>
        <p:spPr>
          <a:xfrm>
            <a:off x="3527936" y="4819651"/>
            <a:ext cx="1340038" cy="923330"/>
          </a:xfrm>
          <a:prstGeom prst="rect">
            <a:avLst/>
          </a:prstGeom>
          <a:noFill/>
        </p:spPr>
        <p:txBody>
          <a:bodyPr wrap="square" rtlCol="0">
            <a:spAutoFit/>
          </a:bodyPr>
          <a:lstStyle/>
          <a:p>
            <a:r>
              <a:rPr lang="en-CA" dirty="0"/>
              <a:t>Iraq War</a:t>
            </a:r>
          </a:p>
          <a:p>
            <a:r>
              <a:rPr lang="en-CA" dirty="0"/>
              <a:t>Based on lie</a:t>
            </a:r>
          </a:p>
        </p:txBody>
      </p:sp>
      <p:sp>
        <p:nvSpPr>
          <p:cNvPr id="26" name="TextBox 25">
            <a:extLst>
              <a:ext uri="{FF2B5EF4-FFF2-40B4-BE49-F238E27FC236}">
                <a16:creationId xmlns:a16="http://schemas.microsoft.com/office/drawing/2014/main" id="{AF061746-731F-445D-B181-39BA9028E178}"/>
              </a:ext>
            </a:extLst>
          </p:cNvPr>
          <p:cNvSpPr txBox="1"/>
          <p:nvPr/>
        </p:nvSpPr>
        <p:spPr>
          <a:xfrm>
            <a:off x="6402181" y="4878327"/>
            <a:ext cx="1340038" cy="923330"/>
          </a:xfrm>
          <a:prstGeom prst="rect">
            <a:avLst/>
          </a:prstGeom>
          <a:noFill/>
        </p:spPr>
        <p:txBody>
          <a:bodyPr wrap="square" rtlCol="0">
            <a:spAutoFit/>
          </a:bodyPr>
          <a:lstStyle/>
          <a:p>
            <a:r>
              <a:rPr lang="en-CA" dirty="0"/>
              <a:t>Iraq War Based on</a:t>
            </a:r>
          </a:p>
          <a:p>
            <a:r>
              <a:rPr lang="en-CA" dirty="0"/>
              <a:t>lie</a:t>
            </a:r>
          </a:p>
        </p:txBody>
      </p:sp>
      <p:cxnSp>
        <p:nvCxnSpPr>
          <p:cNvPr id="3" name="Straight Connector 2">
            <a:extLst>
              <a:ext uri="{FF2B5EF4-FFF2-40B4-BE49-F238E27FC236}">
                <a16:creationId xmlns:a16="http://schemas.microsoft.com/office/drawing/2014/main" id="{F49C2142-6AF0-4047-8B32-DAA6B00D8E6C}"/>
              </a:ext>
            </a:extLst>
          </p:cNvPr>
          <p:cNvCxnSpPr/>
          <p:nvPr/>
        </p:nvCxnSpPr>
        <p:spPr>
          <a:xfrm>
            <a:off x="4124325" y="4241058"/>
            <a:ext cx="0" cy="63726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1E3E71A4-6A8E-4A2E-AAE4-FE745A6A81EB}"/>
              </a:ext>
            </a:extLst>
          </p:cNvPr>
          <p:cNvCxnSpPr>
            <a:cxnSpLocks/>
          </p:cNvCxnSpPr>
          <p:nvPr/>
        </p:nvCxnSpPr>
        <p:spPr>
          <a:xfrm flipH="1">
            <a:off x="7227097" y="4182382"/>
            <a:ext cx="9525" cy="82193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Arc 27">
            <a:extLst>
              <a:ext uri="{FF2B5EF4-FFF2-40B4-BE49-F238E27FC236}">
                <a16:creationId xmlns:a16="http://schemas.microsoft.com/office/drawing/2014/main" id="{61056297-6958-4F51-95AE-A79398D037E3}"/>
              </a:ext>
            </a:extLst>
          </p:cNvPr>
          <p:cNvSpPr/>
          <p:nvPr/>
        </p:nvSpPr>
        <p:spPr>
          <a:xfrm rot="10800000">
            <a:off x="2657474" y="3588066"/>
            <a:ext cx="8077171" cy="1290261"/>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
        <p:nvSpPr>
          <p:cNvPr id="29" name="TextBox 28">
            <a:extLst>
              <a:ext uri="{FF2B5EF4-FFF2-40B4-BE49-F238E27FC236}">
                <a16:creationId xmlns:a16="http://schemas.microsoft.com/office/drawing/2014/main" id="{82954FBE-FCE8-4DF0-A250-4010B0A35CB1}"/>
              </a:ext>
            </a:extLst>
          </p:cNvPr>
          <p:cNvSpPr txBox="1"/>
          <p:nvPr/>
        </p:nvSpPr>
        <p:spPr>
          <a:xfrm>
            <a:off x="1653425" y="4048531"/>
            <a:ext cx="1588648" cy="369332"/>
          </a:xfrm>
          <a:prstGeom prst="rect">
            <a:avLst/>
          </a:prstGeom>
          <a:noFill/>
        </p:spPr>
        <p:txBody>
          <a:bodyPr wrap="square" rtlCol="0">
            <a:spAutoFit/>
          </a:bodyPr>
          <a:lstStyle/>
          <a:p>
            <a:r>
              <a:rPr lang="en-CA" dirty="0"/>
              <a:t>Republican</a:t>
            </a:r>
          </a:p>
        </p:txBody>
      </p:sp>
      <p:sp>
        <p:nvSpPr>
          <p:cNvPr id="30" name="TextBox 29">
            <a:extLst>
              <a:ext uri="{FF2B5EF4-FFF2-40B4-BE49-F238E27FC236}">
                <a16:creationId xmlns:a16="http://schemas.microsoft.com/office/drawing/2014/main" id="{21FA85D9-B914-4064-9572-5D61BD7E8539}"/>
              </a:ext>
            </a:extLst>
          </p:cNvPr>
          <p:cNvSpPr txBox="1"/>
          <p:nvPr/>
        </p:nvSpPr>
        <p:spPr>
          <a:xfrm>
            <a:off x="1611334" y="4528769"/>
            <a:ext cx="1251256" cy="369332"/>
          </a:xfrm>
          <a:prstGeom prst="rect">
            <a:avLst/>
          </a:prstGeom>
          <a:noFill/>
        </p:spPr>
        <p:txBody>
          <a:bodyPr wrap="square" rtlCol="0">
            <a:spAutoFit/>
          </a:bodyPr>
          <a:lstStyle/>
          <a:p>
            <a:r>
              <a:rPr lang="en-CA" dirty="0"/>
              <a:t>Celebrity</a:t>
            </a:r>
          </a:p>
        </p:txBody>
      </p:sp>
      <p:sp>
        <p:nvSpPr>
          <p:cNvPr id="31" name="TextBox 30">
            <a:extLst>
              <a:ext uri="{FF2B5EF4-FFF2-40B4-BE49-F238E27FC236}">
                <a16:creationId xmlns:a16="http://schemas.microsoft.com/office/drawing/2014/main" id="{27CB4016-C9EB-47B4-9732-0026D859FF90}"/>
              </a:ext>
            </a:extLst>
          </p:cNvPr>
          <p:cNvSpPr txBox="1"/>
          <p:nvPr/>
        </p:nvSpPr>
        <p:spPr>
          <a:xfrm>
            <a:off x="1562100" y="4895522"/>
            <a:ext cx="1522273" cy="369332"/>
          </a:xfrm>
          <a:prstGeom prst="rect">
            <a:avLst/>
          </a:prstGeom>
          <a:noFill/>
        </p:spPr>
        <p:txBody>
          <a:bodyPr wrap="square" rtlCol="0">
            <a:spAutoFit/>
          </a:bodyPr>
          <a:lstStyle/>
          <a:p>
            <a:r>
              <a:rPr lang="en-CA" dirty="0"/>
              <a:t>Jerry Falwell</a:t>
            </a:r>
          </a:p>
        </p:txBody>
      </p:sp>
      <p:sp>
        <p:nvSpPr>
          <p:cNvPr id="32" name="TextBox 31">
            <a:extLst>
              <a:ext uri="{FF2B5EF4-FFF2-40B4-BE49-F238E27FC236}">
                <a16:creationId xmlns:a16="http://schemas.microsoft.com/office/drawing/2014/main" id="{02CBBFD5-0C70-421A-817D-8B9B4DB36522}"/>
              </a:ext>
            </a:extLst>
          </p:cNvPr>
          <p:cNvSpPr txBox="1"/>
          <p:nvPr/>
        </p:nvSpPr>
        <p:spPr>
          <a:xfrm>
            <a:off x="1562100" y="5386012"/>
            <a:ext cx="1522273" cy="646331"/>
          </a:xfrm>
          <a:prstGeom prst="rect">
            <a:avLst/>
          </a:prstGeom>
          <a:noFill/>
        </p:spPr>
        <p:txBody>
          <a:bodyPr wrap="square" rtlCol="0">
            <a:spAutoFit/>
          </a:bodyPr>
          <a:lstStyle/>
          <a:p>
            <a:r>
              <a:rPr lang="en-CA" dirty="0"/>
              <a:t>White Nationalism</a:t>
            </a:r>
          </a:p>
        </p:txBody>
      </p:sp>
    </p:spTree>
    <p:extLst>
      <p:ext uri="{BB962C8B-B14F-4D97-AF65-F5344CB8AC3E}">
        <p14:creationId xmlns:p14="http://schemas.microsoft.com/office/powerpoint/2010/main" val="3157829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40F598D0-0F0E-4968-B1D9-18A8CA1544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8" name="Freeform 11">
              <a:extLst>
                <a:ext uri="{FF2B5EF4-FFF2-40B4-BE49-F238E27FC236}">
                  <a16:creationId xmlns:a16="http://schemas.microsoft.com/office/drawing/2014/main" id="{9ED33622-15D2-4E4B-BD6A-604E6F0C2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9" name="Freeform 12">
              <a:extLst>
                <a:ext uri="{FF2B5EF4-FFF2-40B4-BE49-F238E27FC236}">
                  <a16:creationId xmlns:a16="http://schemas.microsoft.com/office/drawing/2014/main" id="{8F2B4AA9-8625-42A4-A35C-D08B4B597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0" name="Freeform 13">
              <a:extLst>
                <a:ext uri="{FF2B5EF4-FFF2-40B4-BE49-F238E27FC236}">
                  <a16:creationId xmlns:a16="http://schemas.microsoft.com/office/drawing/2014/main" id="{8DC48271-8FB3-41F6-B59C-9B259D3D8D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1" name="Freeform 14">
              <a:extLst>
                <a:ext uri="{FF2B5EF4-FFF2-40B4-BE49-F238E27FC236}">
                  <a16:creationId xmlns:a16="http://schemas.microsoft.com/office/drawing/2014/main" id="{BB796F2E-8BC6-4BC1-8654-F3CAC4E0F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2" name="Freeform 15">
              <a:extLst>
                <a:ext uri="{FF2B5EF4-FFF2-40B4-BE49-F238E27FC236}">
                  <a16:creationId xmlns:a16="http://schemas.microsoft.com/office/drawing/2014/main" id="{CE77FC17-3BC6-42D4-9763-2752F87FB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3" name="Freeform 16">
              <a:extLst>
                <a:ext uri="{FF2B5EF4-FFF2-40B4-BE49-F238E27FC236}">
                  <a16:creationId xmlns:a16="http://schemas.microsoft.com/office/drawing/2014/main" id="{4918A71A-AED7-4F14-9BB0-D0C219571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4" name="Freeform 17">
              <a:extLst>
                <a:ext uri="{FF2B5EF4-FFF2-40B4-BE49-F238E27FC236}">
                  <a16:creationId xmlns:a16="http://schemas.microsoft.com/office/drawing/2014/main" id="{9B21D4F9-D813-4E4F-A3E3-4F107BBA9D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45" name="Freeform 18">
              <a:extLst>
                <a:ext uri="{FF2B5EF4-FFF2-40B4-BE49-F238E27FC236}">
                  <a16:creationId xmlns:a16="http://schemas.microsoft.com/office/drawing/2014/main" id="{4DEC9723-DD9D-46D0-A2F5-241C76034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46" name="Freeform 19">
              <a:extLst>
                <a:ext uri="{FF2B5EF4-FFF2-40B4-BE49-F238E27FC236}">
                  <a16:creationId xmlns:a16="http://schemas.microsoft.com/office/drawing/2014/main" id="{82979E29-0BC5-4E7B-99A9-47B6E3DDC7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47" name="Freeform 20">
              <a:extLst>
                <a:ext uri="{FF2B5EF4-FFF2-40B4-BE49-F238E27FC236}">
                  <a16:creationId xmlns:a16="http://schemas.microsoft.com/office/drawing/2014/main" id="{5F769BCF-F673-4CFF-8A95-87A84F25B2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48" name="Freeform 21">
              <a:extLst>
                <a:ext uri="{FF2B5EF4-FFF2-40B4-BE49-F238E27FC236}">
                  <a16:creationId xmlns:a16="http://schemas.microsoft.com/office/drawing/2014/main" id="{0AAD3DF5-7E6E-4407-B68B-38D6A7180C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49" name="Freeform 22">
              <a:extLst>
                <a:ext uri="{FF2B5EF4-FFF2-40B4-BE49-F238E27FC236}">
                  <a16:creationId xmlns:a16="http://schemas.microsoft.com/office/drawing/2014/main" id="{4113E7BF-10C7-4448-8E77-E13F7D157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51" name="Group 150">
            <a:extLst>
              <a:ext uri="{FF2B5EF4-FFF2-40B4-BE49-F238E27FC236}">
                <a16:creationId xmlns:a16="http://schemas.microsoft.com/office/drawing/2014/main" id="{A45A5D64-394A-4ABB-938B-187FE2880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152" name="Freeform 27">
              <a:extLst>
                <a:ext uri="{FF2B5EF4-FFF2-40B4-BE49-F238E27FC236}">
                  <a16:creationId xmlns:a16="http://schemas.microsoft.com/office/drawing/2014/main" id="{6DA75D72-CB63-467A-B30B-407ECBAFE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53" name="Freeform 28">
              <a:extLst>
                <a:ext uri="{FF2B5EF4-FFF2-40B4-BE49-F238E27FC236}">
                  <a16:creationId xmlns:a16="http://schemas.microsoft.com/office/drawing/2014/main" id="{72EF1374-F5FE-4D95-8998-6219AB8D9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54" name="Freeform 29">
              <a:extLst>
                <a:ext uri="{FF2B5EF4-FFF2-40B4-BE49-F238E27FC236}">
                  <a16:creationId xmlns:a16="http://schemas.microsoft.com/office/drawing/2014/main" id="{F9189B74-0722-49CD-B74C-828181E22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55" name="Freeform 30">
              <a:extLst>
                <a:ext uri="{FF2B5EF4-FFF2-40B4-BE49-F238E27FC236}">
                  <a16:creationId xmlns:a16="http://schemas.microsoft.com/office/drawing/2014/main" id="{BFD4E0E1-0114-47F7-84AA-DDE8D9AF1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6" name="Freeform 31">
              <a:extLst>
                <a:ext uri="{FF2B5EF4-FFF2-40B4-BE49-F238E27FC236}">
                  <a16:creationId xmlns:a16="http://schemas.microsoft.com/office/drawing/2014/main" id="{C16F5C4C-7D4C-49ED-B130-1F398AB83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57" name="Freeform 32">
              <a:extLst>
                <a:ext uri="{FF2B5EF4-FFF2-40B4-BE49-F238E27FC236}">
                  <a16:creationId xmlns:a16="http://schemas.microsoft.com/office/drawing/2014/main" id="{D308A7F6-F8C6-42AE-971E-CB028A9C3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58" name="Freeform 33">
              <a:extLst>
                <a:ext uri="{FF2B5EF4-FFF2-40B4-BE49-F238E27FC236}">
                  <a16:creationId xmlns:a16="http://schemas.microsoft.com/office/drawing/2014/main" id="{306C015B-8BC9-4594-9D06-8521B4A64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59" name="Freeform 34">
              <a:extLst>
                <a:ext uri="{FF2B5EF4-FFF2-40B4-BE49-F238E27FC236}">
                  <a16:creationId xmlns:a16="http://schemas.microsoft.com/office/drawing/2014/main" id="{8A8EBD12-7A6A-45F8-B659-E43EF19B2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60" name="Freeform 35">
              <a:extLst>
                <a:ext uri="{FF2B5EF4-FFF2-40B4-BE49-F238E27FC236}">
                  <a16:creationId xmlns:a16="http://schemas.microsoft.com/office/drawing/2014/main" id="{819856B3-6DAB-4B2F-9E37-5081209E4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61" name="Freeform 36">
              <a:extLst>
                <a:ext uri="{FF2B5EF4-FFF2-40B4-BE49-F238E27FC236}">
                  <a16:creationId xmlns:a16="http://schemas.microsoft.com/office/drawing/2014/main" id="{949D6AD6-7E14-477A-BEA1-DE6386908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62" name="Freeform 37">
              <a:extLst>
                <a:ext uri="{FF2B5EF4-FFF2-40B4-BE49-F238E27FC236}">
                  <a16:creationId xmlns:a16="http://schemas.microsoft.com/office/drawing/2014/main" id="{9C284209-3117-4AAD-B8F6-A9816FB7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63" name="Freeform 38">
              <a:extLst>
                <a:ext uri="{FF2B5EF4-FFF2-40B4-BE49-F238E27FC236}">
                  <a16:creationId xmlns:a16="http://schemas.microsoft.com/office/drawing/2014/main" id="{29E1D2FF-07FA-46E2-8D64-F666BBFC9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65" name="Rectangle 164">
            <a:extLst>
              <a:ext uri="{FF2B5EF4-FFF2-40B4-BE49-F238E27FC236}">
                <a16:creationId xmlns:a16="http://schemas.microsoft.com/office/drawing/2014/main" id="{D927AF5C-4415-4C75-96FF-D34E2CF73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7" name="Freeform 11">
            <a:extLst>
              <a:ext uri="{FF2B5EF4-FFF2-40B4-BE49-F238E27FC236}">
                <a16:creationId xmlns:a16="http://schemas.microsoft.com/office/drawing/2014/main" id="{DCCE0A12-FB20-4549-A76B-194AB069C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E70AF491-B794-4236-963C-34A2326CDFFF}"/>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200" dirty="0"/>
              <a:t>World Systems</a:t>
            </a:r>
          </a:p>
        </p:txBody>
      </p:sp>
      <p:sp>
        <p:nvSpPr>
          <p:cNvPr id="4" name="Text Placeholder 3">
            <a:extLst>
              <a:ext uri="{FF2B5EF4-FFF2-40B4-BE49-F238E27FC236}">
                <a16:creationId xmlns:a16="http://schemas.microsoft.com/office/drawing/2014/main" id="{9EBB4C9A-069F-4049-90D7-F44B5171FEA9}"/>
              </a:ext>
            </a:extLst>
          </p:cNvPr>
          <p:cNvSpPr>
            <a:spLocks noGrp="1"/>
          </p:cNvSpPr>
          <p:nvPr>
            <p:ph type="body" sz="half" idx="2"/>
          </p:nvPr>
        </p:nvSpPr>
        <p:spPr>
          <a:xfrm>
            <a:off x="1683956" y="2133600"/>
            <a:ext cx="4140772" cy="3777622"/>
          </a:xfrm>
        </p:spPr>
        <p:txBody>
          <a:bodyPr vert="horz" lIns="91440" tIns="45720" rIns="91440" bIns="45720" rtlCol="0">
            <a:normAutofit/>
          </a:bodyPr>
          <a:lstStyle/>
          <a:p>
            <a:pPr>
              <a:lnSpc>
                <a:spcPct val="90000"/>
              </a:lnSpc>
              <a:buFont typeface="Wingdings 3" charset="2"/>
              <a:buChar char=""/>
            </a:pPr>
            <a:r>
              <a:rPr lang="en-US" sz="1100" b="1" dirty="0">
                <a:solidFill>
                  <a:srgbClr val="000000"/>
                </a:solidFill>
              </a:rPr>
              <a:t>Unilateralism</a:t>
            </a:r>
          </a:p>
          <a:p>
            <a:pPr>
              <a:lnSpc>
                <a:spcPct val="90000"/>
              </a:lnSpc>
              <a:buFont typeface="Wingdings 3" charset="2"/>
              <a:buChar char=""/>
            </a:pPr>
            <a:r>
              <a:rPr lang="en-US" sz="1100" dirty="0">
                <a:solidFill>
                  <a:srgbClr val="000000"/>
                </a:solidFill>
              </a:rPr>
              <a:t>when there is one superpower who is in control of all the nations. This type of system can lead to dictatorship.</a:t>
            </a:r>
          </a:p>
          <a:p>
            <a:pPr>
              <a:lnSpc>
                <a:spcPct val="90000"/>
              </a:lnSpc>
              <a:buFont typeface="Wingdings 3" charset="2"/>
              <a:buChar char=""/>
            </a:pPr>
            <a:r>
              <a:rPr lang="en-US" sz="1100" b="1" i="1" dirty="0">
                <a:solidFill>
                  <a:srgbClr val="000000"/>
                </a:solidFill>
              </a:rPr>
              <a:t>Bilateralism</a:t>
            </a:r>
            <a:r>
              <a:rPr lang="en-US" sz="1100" dirty="0">
                <a:solidFill>
                  <a:srgbClr val="000000"/>
                </a:solidFill>
              </a:rPr>
              <a:t>.</a:t>
            </a:r>
          </a:p>
          <a:p>
            <a:pPr>
              <a:lnSpc>
                <a:spcPct val="90000"/>
              </a:lnSpc>
              <a:buFont typeface="Wingdings 3" charset="2"/>
              <a:buChar char=""/>
            </a:pPr>
            <a:r>
              <a:rPr lang="en-US" sz="1100" dirty="0">
                <a:solidFill>
                  <a:srgbClr val="000000"/>
                </a:solidFill>
              </a:rPr>
              <a:t>when you have 2 superpowers are in control and all the other nations are under the hand of one of the two superpowers. The two superpowers are not friendly to one another because they seek to control the nations their own ways.</a:t>
            </a:r>
          </a:p>
          <a:p>
            <a:pPr>
              <a:lnSpc>
                <a:spcPct val="90000"/>
              </a:lnSpc>
              <a:buFont typeface="Wingdings 3" charset="2"/>
              <a:buChar char=""/>
            </a:pPr>
            <a:r>
              <a:rPr lang="en-US" sz="1100" b="1" dirty="0">
                <a:solidFill>
                  <a:srgbClr val="000000"/>
                </a:solidFill>
              </a:rPr>
              <a:t>Multilateralism</a:t>
            </a:r>
          </a:p>
          <a:p>
            <a:pPr>
              <a:lnSpc>
                <a:spcPct val="90000"/>
              </a:lnSpc>
              <a:buFont typeface="Wingdings 3" charset="2"/>
              <a:buChar char=""/>
            </a:pPr>
            <a:r>
              <a:rPr lang="en-US" sz="1100" dirty="0">
                <a:solidFill>
                  <a:srgbClr val="000000"/>
                </a:solidFill>
              </a:rPr>
              <a:t>when you have many nations working together. Today we use the term globalism. This system is the best because there is not a nation above another one to try to gain control of others. This is what do the United Nations or the European Nations. Many think this system is bad, but it allows nations to have accountability and run the world affairs. Nations cannot do what they want otherwise they get sanctions. If it is unilateral, you end up with nationalism which most of the time finishes as a dictatorship.</a:t>
            </a:r>
          </a:p>
          <a:p>
            <a:pPr>
              <a:lnSpc>
                <a:spcPct val="90000"/>
              </a:lnSpc>
              <a:buFont typeface="Wingdings 3" charset="2"/>
              <a:buChar char=""/>
            </a:pPr>
            <a:endParaRPr lang="en-US" sz="1100" dirty="0">
              <a:solidFill>
                <a:srgbClr val="000000"/>
              </a:solidFill>
            </a:endParaRPr>
          </a:p>
          <a:p>
            <a:pPr>
              <a:lnSpc>
                <a:spcPct val="90000"/>
              </a:lnSpc>
              <a:buFont typeface="Wingdings 3" charset="2"/>
              <a:buChar char=""/>
            </a:pPr>
            <a:endParaRPr lang="en-US" sz="1100" dirty="0">
              <a:solidFill>
                <a:srgbClr val="000000"/>
              </a:solidFill>
            </a:endParaRPr>
          </a:p>
        </p:txBody>
      </p:sp>
      <p:pic>
        <p:nvPicPr>
          <p:cNvPr id="9218" name="Picture 2" descr="Image result for multilateralism">
            <a:extLst>
              <a:ext uri="{FF2B5EF4-FFF2-40B4-BE49-F238E27FC236}">
                <a16:creationId xmlns:a16="http://schemas.microsoft.com/office/drawing/2014/main" id="{01D2CCA1-4AEA-4209-8A75-73733B2D7D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421" r="16369" b="1"/>
          <a:stretch/>
        </p:blipFill>
        <p:spPr bwMode="auto">
          <a:xfrm>
            <a:off x="10373360" y="779026"/>
            <a:ext cx="1818640" cy="528803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ee the source image">
            <a:extLst>
              <a:ext uri="{FF2B5EF4-FFF2-40B4-BE49-F238E27FC236}">
                <a16:creationId xmlns:a16="http://schemas.microsoft.com/office/drawing/2014/main" id="{8BC3250F-2730-4ED3-B996-1FEE4924C9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131" r="40592"/>
          <a:stretch/>
        </p:blipFill>
        <p:spPr bwMode="auto">
          <a:xfrm>
            <a:off x="8553415" y="793936"/>
            <a:ext cx="1818641" cy="5288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50FC64B-D4D6-49EF-892C-7C700D5CF85F}"/>
              </a:ext>
            </a:extLst>
          </p:cNvPr>
          <p:cNvSpPr txBox="1"/>
          <p:nvPr/>
        </p:nvSpPr>
        <p:spPr>
          <a:xfrm>
            <a:off x="10403925" y="345043"/>
            <a:ext cx="1816953" cy="369332"/>
          </a:xfrm>
          <a:prstGeom prst="rect">
            <a:avLst/>
          </a:prstGeom>
          <a:noFill/>
        </p:spPr>
        <p:txBody>
          <a:bodyPr wrap="square" rtlCol="0">
            <a:spAutoFit/>
          </a:bodyPr>
          <a:lstStyle/>
          <a:p>
            <a:pPr>
              <a:spcAft>
                <a:spcPts val="600"/>
              </a:spcAft>
            </a:pPr>
            <a:r>
              <a:rPr lang="en-US" b="1" dirty="0">
                <a:ln w="22225">
                  <a:solidFill>
                    <a:schemeClr val="accent2"/>
                  </a:solidFill>
                  <a:prstDash val="solid"/>
                </a:ln>
                <a:solidFill>
                  <a:schemeClr val="accent2">
                    <a:lumMod val="40000"/>
                    <a:lumOff val="60000"/>
                  </a:schemeClr>
                </a:solidFill>
              </a:rPr>
              <a:t>Multilateralism</a:t>
            </a:r>
            <a:endParaRPr lang="en-CA" b="1" dirty="0">
              <a:ln w="22225">
                <a:solidFill>
                  <a:schemeClr val="accent2"/>
                </a:solidFill>
                <a:prstDash val="solid"/>
              </a:ln>
              <a:solidFill>
                <a:schemeClr val="accent2">
                  <a:lumMod val="40000"/>
                  <a:lumOff val="60000"/>
                </a:schemeClr>
              </a:solidFill>
            </a:endParaRPr>
          </a:p>
        </p:txBody>
      </p:sp>
      <p:sp>
        <p:nvSpPr>
          <p:cNvPr id="67" name="TextBox 66">
            <a:extLst>
              <a:ext uri="{FF2B5EF4-FFF2-40B4-BE49-F238E27FC236}">
                <a16:creationId xmlns:a16="http://schemas.microsoft.com/office/drawing/2014/main" id="{F6AA30C5-39CE-4909-91AA-F5B6CB0C2FCD}"/>
              </a:ext>
            </a:extLst>
          </p:cNvPr>
          <p:cNvSpPr txBox="1"/>
          <p:nvPr/>
        </p:nvSpPr>
        <p:spPr>
          <a:xfrm>
            <a:off x="8767925" y="377369"/>
            <a:ext cx="1636000" cy="369332"/>
          </a:xfrm>
          <a:prstGeom prst="rect">
            <a:avLst/>
          </a:prstGeom>
          <a:noFill/>
        </p:spPr>
        <p:txBody>
          <a:bodyPr wrap="square" rtlCol="0">
            <a:spAutoFit/>
          </a:bodyPr>
          <a:lstStyle/>
          <a:p>
            <a:pPr>
              <a:spcAft>
                <a:spcPts val="600"/>
              </a:spcAft>
            </a:pPr>
            <a:r>
              <a:rPr lang="en-US" b="1" dirty="0">
                <a:ln w="22225">
                  <a:solidFill>
                    <a:schemeClr val="accent2"/>
                  </a:solidFill>
                  <a:prstDash val="solid"/>
                </a:ln>
                <a:solidFill>
                  <a:schemeClr val="accent2">
                    <a:lumMod val="40000"/>
                    <a:lumOff val="60000"/>
                  </a:schemeClr>
                </a:solidFill>
              </a:rPr>
              <a:t>Bilateralism</a:t>
            </a:r>
            <a:endParaRPr lang="en-CA" b="1" dirty="0">
              <a:ln w="22225">
                <a:solidFill>
                  <a:schemeClr val="accent2"/>
                </a:solidFill>
                <a:prstDash val="solid"/>
              </a:ln>
              <a:solidFill>
                <a:schemeClr val="accent2">
                  <a:lumMod val="40000"/>
                  <a:lumOff val="60000"/>
                </a:schemeClr>
              </a:solidFill>
            </a:endParaRPr>
          </a:p>
        </p:txBody>
      </p:sp>
      <p:sp>
        <p:nvSpPr>
          <p:cNvPr id="68" name="TextBox 67">
            <a:extLst>
              <a:ext uri="{FF2B5EF4-FFF2-40B4-BE49-F238E27FC236}">
                <a16:creationId xmlns:a16="http://schemas.microsoft.com/office/drawing/2014/main" id="{C87AF87B-2044-4F25-A101-2A4B380F2AA2}"/>
              </a:ext>
            </a:extLst>
          </p:cNvPr>
          <p:cNvSpPr txBox="1"/>
          <p:nvPr/>
        </p:nvSpPr>
        <p:spPr>
          <a:xfrm>
            <a:off x="6721508" y="379853"/>
            <a:ext cx="1624409" cy="369332"/>
          </a:xfrm>
          <a:prstGeom prst="rect">
            <a:avLst/>
          </a:prstGeom>
          <a:noFill/>
        </p:spPr>
        <p:txBody>
          <a:bodyPr wrap="square" rtlCol="0">
            <a:spAutoFit/>
          </a:bodyPr>
          <a:lstStyle/>
          <a:p>
            <a:pPr>
              <a:spcAft>
                <a:spcPts val="600"/>
              </a:spcAft>
            </a:pPr>
            <a:r>
              <a:rPr lang="en-US" b="1" dirty="0">
                <a:ln w="22225">
                  <a:solidFill>
                    <a:schemeClr val="accent2"/>
                  </a:solidFill>
                  <a:prstDash val="solid"/>
                </a:ln>
                <a:solidFill>
                  <a:schemeClr val="accent2">
                    <a:lumMod val="40000"/>
                    <a:lumOff val="60000"/>
                  </a:schemeClr>
                </a:solidFill>
              </a:rPr>
              <a:t>Unilateralism</a:t>
            </a:r>
            <a:endParaRPr lang="en-CA" b="1" dirty="0">
              <a:ln w="22225">
                <a:solidFill>
                  <a:schemeClr val="accent2"/>
                </a:solidFill>
                <a:prstDash val="solid"/>
              </a:ln>
              <a:solidFill>
                <a:schemeClr val="accent2">
                  <a:lumMod val="40000"/>
                  <a:lumOff val="60000"/>
                </a:schemeClr>
              </a:solidFill>
            </a:endParaRPr>
          </a:p>
        </p:txBody>
      </p:sp>
      <p:pic>
        <p:nvPicPr>
          <p:cNvPr id="9222" name="Picture 6" descr="Image result for unilateralism ">
            <a:extLst>
              <a:ext uri="{FF2B5EF4-FFF2-40B4-BE49-F238E27FC236}">
                <a16:creationId xmlns:a16="http://schemas.microsoft.com/office/drawing/2014/main" id="{DA9C8252-0BB8-4ED2-B3AB-BD1A4D1C2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957" y="793936"/>
            <a:ext cx="1997512" cy="5273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373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031" name="Group 191">
            <a:extLst>
              <a:ext uri="{FF2B5EF4-FFF2-40B4-BE49-F238E27FC236}">
                <a16:creationId xmlns:a16="http://schemas.microsoft.com/office/drawing/2014/main" id="{6884825E-EC03-4722-8283-74EC8EECC4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93" name="Freeform 11">
              <a:extLst>
                <a:ext uri="{FF2B5EF4-FFF2-40B4-BE49-F238E27FC236}">
                  <a16:creationId xmlns:a16="http://schemas.microsoft.com/office/drawing/2014/main" id="{C04A4164-FDD3-4AE9-8129-4E1B921E2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94" name="Freeform 12">
              <a:extLst>
                <a:ext uri="{FF2B5EF4-FFF2-40B4-BE49-F238E27FC236}">
                  <a16:creationId xmlns:a16="http://schemas.microsoft.com/office/drawing/2014/main" id="{242BA971-550B-4D73-A876-FA172A0C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95" name="Freeform 13">
              <a:extLst>
                <a:ext uri="{FF2B5EF4-FFF2-40B4-BE49-F238E27FC236}">
                  <a16:creationId xmlns:a16="http://schemas.microsoft.com/office/drawing/2014/main" id="{F52F4EE2-AD57-433A-87C2-B1418FE22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6" name="Freeform 14">
              <a:extLst>
                <a:ext uri="{FF2B5EF4-FFF2-40B4-BE49-F238E27FC236}">
                  <a16:creationId xmlns:a16="http://schemas.microsoft.com/office/drawing/2014/main" id="{418466F3-BDB0-4394-BA4A-CF39BF6900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97" name="Freeform 15">
              <a:extLst>
                <a:ext uri="{FF2B5EF4-FFF2-40B4-BE49-F238E27FC236}">
                  <a16:creationId xmlns:a16="http://schemas.microsoft.com/office/drawing/2014/main" id="{9B5012CA-30F7-4EAF-9345-0EC48D013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8" name="Freeform 16">
              <a:extLst>
                <a:ext uri="{FF2B5EF4-FFF2-40B4-BE49-F238E27FC236}">
                  <a16:creationId xmlns:a16="http://schemas.microsoft.com/office/drawing/2014/main" id="{F1CEB021-8D0F-48F1-947A-7F206BE2D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9" name="Freeform 17">
              <a:extLst>
                <a:ext uri="{FF2B5EF4-FFF2-40B4-BE49-F238E27FC236}">
                  <a16:creationId xmlns:a16="http://schemas.microsoft.com/office/drawing/2014/main" id="{03D5F265-52CB-44C4-AC6C-690E2BAFF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0" name="Freeform 18">
              <a:extLst>
                <a:ext uri="{FF2B5EF4-FFF2-40B4-BE49-F238E27FC236}">
                  <a16:creationId xmlns:a16="http://schemas.microsoft.com/office/drawing/2014/main" id="{AC865DC3-14CF-426B-B727-540299B5F8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1" name="Freeform 19">
              <a:extLst>
                <a:ext uri="{FF2B5EF4-FFF2-40B4-BE49-F238E27FC236}">
                  <a16:creationId xmlns:a16="http://schemas.microsoft.com/office/drawing/2014/main" id="{28D0689D-31AE-4EAE-8B89-90DCD47F1B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2" name="Freeform 20">
              <a:extLst>
                <a:ext uri="{FF2B5EF4-FFF2-40B4-BE49-F238E27FC236}">
                  <a16:creationId xmlns:a16="http://schemas.microsoft.com/office/drawing/2014/main" id="{17172BB3-0B74-4B5A-B1FC-09313DAC3C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3" name="Freeform 21">
              <a:extLst>
                <a:ext uri="{FF2B5EF4-FFF2-40B4-BE49-F238E27FC236}">
                  <a16:creationId xmlns:a16="http://schemas.microsoft.com/office/drawing/2014/main" id="{24BF584C-D8EA-4C47-98AB-CDD5EB007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4" name="Freeform 22">
              <a:extLst>
                <a:ext uri="{FF2B5EF4-FFF2-40B4-BE49-F238E27FC236}">
                  <a16:creationId xmlns:a16="http://schemas.microsoft.com/office/drawing/2014/main" id="{124EB1F1-5E4E-4599-A171-9D7792022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32" name="Group 204">
            <a:extLst>
              <a:ext uri="{FF2B5EF4-FFF2-40B4-BE49-F238E27FC236}">
                <a16:creationId xmlns:a16="http://schemas.microsoft.com/office/drawing/2014/main" id="{2209368F-1AD1-453A-8026-F04870973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06" name="Freeform 27">
              <a:extLst>
                <a:ext uri="{FF2B5EF4-FFF2-40B4-BE49-F238E27FC236}">
                  <a16:creationId xmlns:a16="http://schemas.microsoft.com/office/drawing/2014/main" id="{0E69BFA4-17AB-4ABA-8D3C-631A60BE0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07" name="Freeform 28">
              <a:extLst>
                <a:ext uri="{FF2B5EF4-FFF2-40B4-BE49-F238E27FC236}">
                  <a16:creationId xmlns:a16="http://schemas.microsoft.com/office/drawing/2014/main" id="{4292D11E-0C01-4D2E-B100-948220935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08" name="Freeform 29">
              <a:extLst>
                <a:ext uri="{FF2B5EF4-FFF2-40B4-BE49-F238E27FC236}">
                  <a16:creationId xmlns:a16="http://schemas.microsoft.com/office/drawing/2014/main" id="{A3A4E547-348A-4729-AC00-1E84D8AD92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09" name="Freeform 30">
              <a:extLst>
                <a:ext uri="{FF2B5EF4-FFF2-40B4-BE49-F238E27FC236}">
                  <a16:creationId xmlns:a16="http://schemas.microsoft.com/office/drawing/2014/main" id="{AE8EC33A-BF4E-4E28-A2F7-033DBBC9D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10" name="Freeform 31">
              <a:extLst>
                <a:ext uri="{FF2B5EF4-FFF2-40B4-BE49-F238E27FC236}">
                  <a16:creationId xmlns:a16="http://schemas.microsoft.com/office/drawing/2014/main" id="{38008CFA-8ADB-4AAB-8B54-AB4FE356C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11" name="Freeform 32">
              <a:extLst>
                <a:ext uri="{FF2B5EF4-FFF2-40B4-BE49-F238E27FC236}">
                  <a16:creationId xmlns:a16="http://schemas.microsoft.com/office/drawing/2014/main" id="{F204F925-C7EB-4729-AB29-7487C8ED83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12" name="Freeform 33">
              <a:extLst>
                <a:ext uri="{FF2B5EF4-FFF2-40B4-BE49-F238E27FC236}">
                  <a16:creationId xmlns:a16="http://schemas.microsoft.com/office/drawing/2014/main" id="{1B850771-3B79-4C27-9CC3-3CBFA90C0F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13" name="Freeform 34">
              <a:extLst>
                <a:ext uri="{FF2B5EF4-FFF2-40B4-BE49-F238E27FC236}">
                  <a16:creationId xmlns:a16="http://schemas.microsoft.com/office/drawing/2014/main" id="{565B2F18-C5EF-495D-AF6F-226B7CA9D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14" name="Freeform 35">
              <a:extLst>
                <a:ext uri="{FF2B5EF4-FFF2-40B4-BE49-F238E27FC236}">
                  <a16:creationId xmlns:a16="http://schemas.microsoft.com/office/drawing/2014/main" id="{BCA4A062-5E82-4F21-BEBB-7E3C4405CF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15" name="Freeform 36">
              <a:extLst>
                <a:ext uri="{FF2B5EF4-FFF2-40B4-BE49-F238E27FC236}">
                  <a16:creationId xmlns:a16="http://schemas.microsoft.com/office/drawing/2014/main" id="{85F9DBD7-D46E-42F2-96B1-B9EE44691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6" name="Freeform 37">
              <a:extLst>
                <a:ext uri="{FF2B5EF4-FFF2-40B4-BE49-F238E27FC236}">
                  <a16:creationId xmlns:a16="http://schemas.microsoft.com/office/drawing/2014/main" id="{098B143F-4C52-4FCA-AC4A-E9BEA91C73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17" name="Freeform 38">
              <a:extLst>
                <a:ext uri="{FF2B5EF4-FFF2-40B4-BE49-F238E27FC236}">
                  <a16:creationId xmlns:a16="http://schemas.microsoft.com/office/drawing/2014/main" id="{A3617AF3-1F02-4D51-9908-2C09CAAB0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33" name="Rectangle 217">
            <a:extLst>
              <a:ext uri="{FF2B5EF4-FFF2-40B4-BE49-F238E27FC236}">
                <a16:creationId xmlns:a16="http://schemas.microsoft.com/office/drawing/2014/main" id="{76CA6318-3044-4469-954D-B2AD9DE3B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4" name="Freeform 11">
            <a:extLst>
              <a:ext uri="{FF2B5EF4-FFF2-40B4-BE49-F238E27FC236}">
                <a16:creationId xmlns:a16="http://schemas.microsoft.com/office/drawing/2014/main" id="{A0AB96DE-D383-4C34-8E56-500D64DE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2FC3A761-2386-4979-AB5A-7C9B1A36C02E}"/>
              </a:ext>
            </a:extLst>
          </p:cNvPr>
          <p:cNvSpPr>
            <a:spLocks noGrp="1"/>
          </p:cNvSpPr>
          <p:nvPr>
            <p:ph type="title"/>
          </p:nvPr>
        </p:nvSpPr>
        <p:spPr>
          <a:xfrm>
            <a:off x="2592926" y="624110"/>
            <a:ext cx="4633466" cy="1280890"/>
          </a:xfrm>
        </p:spPr>
        <p:txBody>
          <a:bodyPr vert="horz" lIns="91440" tIns="45720" rIns="91440" bIns="45720" rtlCol="0" anchor="t">
            <a:normAutofit/>
          </a:bodyPr>
          <a:lstStyle/>
          <a:p>
            <a:r>
              <a:rPr lang="en-US" sz="3600"/>
              <a:t>New World Order</a:t>
            </a:r>
          </a:p>
        </p:txBody>
      </p:sp>
      <p:sp>
        <p:nvSpPr>
          <p:cNvPr id="4" name="Text Placeholder 3">
            <a:extLst>
              <a:ext uri="{FF2B5EF4-FFF2-40B4-BE49-F238E27FC236}">
                <a16:creationId xmlns:a16="http://schemas.microsoft.com/office/drawing/2014/main" id="{CAAB7DB0-3DD1-4889-8DEE-61DF35C47C5A}"/>
              </a:ext>
            </a:extLst>
          </p:cNvPr>
          <p:cNvSpPr>
            <a:spLocks noGrp="1"/>
          </p:cNvSpPr>
          <p:nvPr>
            <p:ph type="body" sz="half" idx="2"/>
          </p:nvPr>
        </p:nvSpPr>
        <p:spPr>
          <a:xfrm>
            <a:off x="2589213" y="2040467"/>
            <a:ext cx="4637179" cy="3870755"/>
          </a:xfrm>
        </p:spPr>
        <p:txBody>
          <a:bodyPr vert="horz" lIns="91440" tIns="45720" rIns="91440" bIns="45720" rtlCol="0">
            <a:normAutofit/>
          </a:bodyPr>
          <a:lstStyle/>
          <a:p>
            <a:pPr>
              <a:buFont typeface="Wingdings 3" charset="2"/>
              <a:buChar char=""/>
            </a:pPr>
            <a:r>
              <a:rPr lang="en-US" dirty="0"/>
              <a:t>Gorbachev says : </a:t>
            </a:r>
          </a:p>
          <a:p>
            <a:r>
              <a:rPr lang="en-CA" dirty="0">
                <a:latin typeface="Comic Sans MS"/>
                <a:ea typeface="Comic Sans MS"/>
                <a:cs typeface="Comic Sans MS"/>
                <a:sym typeface="Comic Sans MS"/>
              </a:rPr>
              <a:t>Further world progress is now possible only through the search for a consensus of all mankind, in movement toward </a:t>
            </a:r>
            <a:r>
              <a:rPr lang="en-CA" b="1" dirty="0">
                <a:latin typeface="Comic Sans MS"/>
                <a:ea typeface="Comic Sans MS"/>
                <a:cs typeface="Comic Sans MS"/>
                <a:sym typeface="Comic Sans MS"/>
              </a:rPr>
              <a:t>a new world order</a:t>
            </a:r>
            <a:r>
              <a:rPr lang="en-CA" dirty="0">
                <a:latin typeface="Comic Sans MS"/>
                <a:ea typeface="Comic Sans MS"/>
                <a:cs typeface="Comic Sans MS"/>
                <a:sym typeface="Comic Sans MS"/>
              </a:rPr>
              <a:t>. We have arrived at a frontier at which controlled spontaneity leads to a dead end. The world community must learn to shape and direct the process in such a way as to preserve civilization, to make it safe for all and more pleasant for normal life. It is a question of cooperation that could be more accurately called "co-creation" and "co-development." The formula of development "at another's expense" is becoming outdated. In light of present realities, genuine progress by infringing upon the rights and liberties of man and peoples, or at the expense of nature, is impossible.</a:t>
            </a:r>
          </a:p>
          <a:p>
            <a:endParaRPr lang="en-US" dirty="0"/>
          </a:p>
        </p:txBody>
      </p:sp>
      <p:pic>
        <p:nvPicPr>
          <p:cNvPr id="1026" name="Picture 2" descr="Image result for gorbachev new world order">
            <a:extLst>
              <a:ext uri="{FF2B5EF4-FFF2-40B4-BE49-F238E27FC236}">
                <a16:creationId xmlns:a16="http://schemas.microsoft.com/office/drawing/2014/main" id="{95182248-0E8D-4C83-A71F-8109C0AE20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865291" y="645106"/>
            <a:ext cx="3375049" cy="25415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orbachev new world order">
            <a:extLst>
              <a:ext uri="{FF2B5EF4-FFF2-40B4-BE49-F238E27FC236}">
                <a16:creationId xmlns:a16="http://schemas.microsoft.com/office/drawing/2014/main" id="{7247D22B-0CD3-4DBF-9E83-01E0BEC127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62087" y="3512233"/>
            <a:ext cx="3981455" cy="2219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748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2054" name="Group 72">
            <a:extLst>
              <a:ext uri="{FF2B5EF4-FFF2-40B4-BE49-F238E27FC236}">
                <a16:creationId xmlns:a16="http://schemas.microsoft.com/office/drawing/2014/main" id="{6884825E-EC03-4722-8283-74EC8EECC4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4" name="Freeform 11">
              <a:extLst>
                <a:ext uri="{FF2B5EF4-FFF2-40B4-BE49-F238E27FC236}">
                  <a16:creationId xmlns:a16="http://schemas.microsoft.com/office/drawing/2014/main" id="{C04A4164-FDD3-4AE9-8129-4E1B921E2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5" name="Freeform 12">
              <a:extLst>
                <a:ext uri="{FF2B5EF4-FFF2-40B4-BE49-F238E27FC236}">
                  <a16:creationId xmlns:a16="http://schemas.microsoft.com/office/drawing/2014/main" id="{242BA971-550B-4D73-A876-FA172A0C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6" name="Freeform 13">
              <a:extLst>
                <a:ext uri="{FF2B5EF4-FFF2-40B4-BE49-F238E27FC236}">
                  <a16:creationId xmlns:a16="http://schemas.microsoft.com/office/drawing/2014/main" id="{F52F4EE2-AD57-433A-87C2-B1418FE22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7" name="Freeform 14">
              <a:extLst>
                <a:ext uri="{FF2B5EF4-FFF2-40B4-BE49-F238E27FC236}">
                  <a16:creationId xmlns:a16="http://schemas.microsoft.com/office/drawing/2014/main" id="{418466F3-BDB0-4394-BA4A-CF39BF6900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8" name="Freeform 15">
              <a:extLst>
                <a:ext uri="{FF2B5EF4-FFF2-40B4-BE49-F238E27FC236}">
                  <a16:creationId xmlns:a16="http://schemas.microsoft.com/office/drawing/2014/main" id="{9B5012CA-30F7-4EAF-9345-0EC48D013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9" name="Freeform 16">
              <a:extLst>
                <a:ext uri="{FF2B5EF4-FFF2-40B4-BE49-F238E27FC236}">
                  <a16:creationId xmlns:a16="http://schemas.microsoft.com/office/drawing/2014/main" id="{F1CEB021-8D0F-48F1-947A-7F206BE2D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0" name="Freeform 17">
              <a:extLst>
                <a:ext uri="{FF2B5EF4-FFF2-40B4-BE49-F238E27FC236}">
                  <a16:creationId xmlns:a16="http://schemas.microsoft.com/office/drawing/2014/main" id="{03D5F265-52CB-44C4-AC6C-690E2BAFF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1" name="Freeform 18">
              <a:extLst>
                <a:ext uri="{FF2B5EF4-FFF2-40B4-BE49-F238E27FC236}">
                  <a16:creationId xmlns:a16="http://schemas.microsoft.com/office/drawing/2014/main" id="{AC865DC3-14CF-426B-B727-540299B5F8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2" name="Freeform 19">
              <a:extLst>
                <a:ext uri="{FF2B5EF4-FFF2-40B4-BE49-F238E27FC236}">
                  <a16:creationId xmlns:a16="http://schemas.microsoft.com/office/drawing/2014/main" id="{28D0689D-31AE-4EAE-8B89-90DCD47F1B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3" name="Freeform 20">
              <a:extLst>
                <a:ext uri="{FF2B5EF4-FFF2-40B4-BE49-F238E27FC236}">
                  <a16:creationId xmlns:a16="http://schemas.microsoft.com/office/drawing/2014/main" id="{17172BB3-0B74-4B5A-B1FC-09313DAC3C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4" name="Freeform 21">
              <a:extLst>
                <a:ext uri="{FF2B5EF4-FFF2-40B4-BE49-F238E27FC236}">
                  <a16:creationId xmlns:a16="http://schemas.microsoft.com/office/drawing/2014/main" id="{24BF584C-D8EA-4C47-98AB-CDD5EB007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5" name="Freeform 22">
              <a:extLst>
                <a:ext uri="{FF2B5EF4-FFF2-40B4-BE49-F238E27FC236}">
                  <a16:creationId xmlns:a16="http://schemas.microsoft.com/office/drawing/2014/main" id="{124EB1F1-5E4E-4599-A171-9D7792022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055" name="Group 86">
            <a:extLst>
              <a:ext uri="{FF2B5EF4-FFF2-40B4-BE49-F238E27FC236}">
                <a16:creationId xmlns:a16="http://schemas.microsoft.com/office/drawing/2014/main" id="{2209368F-1AD1-453A-8026-F04870973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88" name="Freeform 27">
              <a:extLst>
                <a:ext uri="{FF2B5EF4-FFF2-40B4-BE49-F238E27FC236}">
                  <a16:creationId xmlns:a16="http://schemas.microsoft.com/office/drawing/2014/main" id="{0E69BFA4-17AB-4ABA-8D3C-631A60BE0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9" name="Freeform 28">
              <a:extLst>
                <a:ext uri="{FF2B5EF4-FFF2-40B4-BE49-F238E27FC236}">
                  <a16:creationId xmlns:a16="http://schemas.microsoft.com/office/drawing/2014/main" id="{4292D11E-0C01-4D2E-B100-948220935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0" name="Freeform 29">
              <a:extLst>
                <a:ext uri="{FF2B5EF4-FFF2-40B4-BE49-F238E27FC236}">
                  <a16:creationId xmlns:a16="http://schemas.microsoft.com/office/drawing/2014/main" id="{A3A4E547-348A-4729-AC00-1E84D8AD92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1" name="Freeform 30">
              <a:extLst>
                <a:ext uri="{FF2B5EF4-FFF2-40B4-BE49-F238E27FC236}">
                  <a16:creationId xmlns:a16="http://schemas.microsoft.com/office/drawing/2014/main" id="{AE8EC33A-BF4E-4E28-A2F7-033DBBC9D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2" name="Freeform 31">
              <a:extLst>
                <a:ext uri="{FF2B5EF4-FFF2-40B4-BE49-F238E27FC236}">
                  <a16:creationId xmlns:a16="http://schemas.microsoft.com/office/drawing/2014/main" id="{38008CFA-8ADB-4AAB-8B54-AB4FE356C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3" name="Freeform 32">
              <a:extLst>
                <a:ext uri="{FF2B5EF4-FFF2-40B4-BE49-F238E27FC236}">
                  <a16:creationId xmlns:a16="http://schemas.microsoft.com/office/drawing/2014/main" id="{F204F925-C7EB-4729-AB29-7487C8ED83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4" name="Freeform 33">
              <a:extLst>
                <a:ext uri="{FF2B5EF4-FFF2-40B4-BE49-F238E27FC236}">
                  <a16:creationId xmlns:a16="http://schemas.microsoft.com/office/drawing/2014/main" id="{1B850771-3B79-4C27-9CC3-3CBFA90C0F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5" name="Freeform 34">
              <a:extLst>
                <a:ext uri="{FF2B5EF4-FFF2-40B4-BE49-F238E27FC236}">
                  <a16:creationId xmlns:a16="http://schemas.microsoft.com/office/drawing/2014/main" id="{565B2F18-C5EF-495D-AF6F-226B7CA9D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6" name="Freeform 35">
              <a:extLst>
                <a:ext uri="{FF2B5EF4-FFF2-40B4-BE49-F238E27FC236}">
                  <a16:creationId xmlns:a16="http://schemas.microsoft.com/office/drawing/2014/main" id="{BCA4A062-5E82-4F21-BEBB-7E3C4405CF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7" name="Freeform 36">
              <a:extLst>
                <a:ext uri="{FF2B5EF4-FFF2-40B4-BE49-F238E27FC236}">
                  <a16:creationId xmlns:a16="http://schemas.microsoft.com/office/drawing/2014/main" id="{85F9DBD7-D46E-42F2-96B1-B9EE44691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8" name="Freeform 37">
              <a:extLst>
                <a:ext uri="{FF2B5EF4-FFF2-40B4-BE49-F238E27FC236}">
                  <a16:creationId xmlns:a16="http://schemas.microsoft.com/office/drawing/2014/main" id="{098B143F-4C52-4FCA-AC4A-E9BEA91C73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9" name="Freeform 38">
              <a:extLst>
                <a:ext uri="{FF2B5EF4-FFF2-40B4-BE49-F238E27FC236}">
                  <a16:creationId xmlns:a16="http://schemas.microsoft.com/office/drawing/2014/main" id="{A3617AF3-1F02-4D51-9908-2C09CAAB0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056" name="Rectangle 100">
            <a:extLst>
              <a:ext uri="{FF2B5EF4-FFF2-40B4-BE49-F238E27FC236}">
                <a16:creationId xmlns:a16="http://schemas.microsoft.com/office/drawing/2014/main" id="{76CA6318-3044-4469-954D-B2AD9DE3B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7" name="Freeform 11">
            <a:extLst>
              <a:ext uri="{FF2B5EF4-FFF2-40B4-BE49-F238E27FC236}">
                <a16:creationId xmlns:a16="http://schemas.microsoft.com/office/drawing/2014/main" id="{A0AB96DE-D383-4C34-8E56-500D64DE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31C70859-8348-44B2-BC7A-75288811ECDB}"/>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200" dirty="0"/>
              <a:t>New World Order</a:t>
            </a:r>
          </a:p>
        </p:txBody>
      </p:sp>
      <p:sp>
        <p:nvSpPr>
          <p:cNvPr id="4" name="Text Placeholder 3">
            <a:extLst>
              <a:ext uri="{FF2B5EF4-FFF2-40B4-BE49-F238E27FC236}">
                <a16:creationId xmlns:a16="http://schemas.microsoft.com/office/drawing/2014/main" id="{57C6952D-8C9A-40A0-AF9C-24C349349301}"/>
              </a:ext>
            </a:extLst>
          </p:cNvPr>
          <p:cNvSpPr>
            <a:spLocks noGrp="1"/>
          </p:cNvSpPr>
          <p:nvPr>
            <p:ph type="body" sz="half" idx="2"/>
          </p:nvPr>
        </p:nvSpPr>
        <p:spPr>
          <a:xfrm>
            <a:off x="1683956" y="2133600"/>
            <a:ext cx="4140772" cy="3777622"/>
          </a:xfrm>
        </p:spPr>
        <p:txBody>
          <a:bodyPr vert="horz" lIns="91440" tIns="45720" rIns="91440" bIns="45720" rtlCol="0">
            <a:normAutofit/>
          </a:bodyPr>
          <a:lstStyle/>
          <a:p>
            <a:pPr>
              <a:buFont typeface="Wingdings 3" charset="2"/>
              <a:buChar char=""/>
            </a:pPr>
            <a:r>
              <a:rPr lang="en-US" sz="1600" dirty="0">
                <a:solidFill>
                  <a:srgbClr val="000000"/>
                </a:solidFill>
              </a:rPr>
              <a:t>George W. H. Bush says : 		</a:t>
            </a:r>
          </a:p>
          <a:p>
            <a:r>
              <a:rPr lang="en-CA" sz="1600" dirty="0">
                <a:latin typeface="Comic Sans MS"/>
                <a:ea typeface="Comic Sans MS"/>
                <a:cs typeface="Comic Sans MS"/>
                <a:sym typeface="Comic Sans MS"/>
              </a:rPr>
              <a:t>We stand today at a unique and extraordinary moment. The crisis in the Persian Gulf, as grave as it is, also offers a rare opportunity to move toward an historic period of cooperation. Out of these troubled times, our fifth objective — </a:t>
            </a:r>
            <a:r>
              <a:rPr lang="en-CA" sz="1600" b="1" dirty="0">
                <a:latin typeface="Comic Sans MS"/>
                <a:ea typeface="Comic Sans MS"/>
                <a:cs typeface="Comic Sans MS"/>
                <a:sym typeface="Comic Sans MS"/>
              </a:rPr>
              <a:t>a new world order </a:t>
            </a:r>
            <a:r>
              <a:rPr lang="en-CA" sz="1600" dirty="0">
                <a:latin typeface="Comic Sans MS"/>
                <a:ea typeface="Comic Sans MS"/>
                <a:cs typeface="Comic Sans MS"/>
                <a:sym typeface="Comic Sans MS"/>
              </a:rPr>
              <a:t>— can emerge: a new era — freer from the threat of terror, stronger in the pursuit of justice, and more secure in the quest for peace. An era in which the nations of the world, East and West, North and South, can prosper and live in harmony.</a:t>
            </a:r>
          </a:p>
          <a:p>
            <a:endParaRPr lang="en-US" sz="1600" dirty="0">
              <a:solidFill>
                <a:srgbClr val="000000"/>
              </a:solidFill>
            </a:endParaRPr>
          </a:p>
        </p:txBody>
      </p:sp>
      <p:pic>
        <p:nvPicPr>
          <p:cNvPr id="2050" name="Picture 2" descr="Image result for Bush new world order">
            <a:extLst>
              <a:ext uri="{FF2B5EF4-FFF2-40B4-BE49-F238E27FC236}">
                <a16:creationId xmlns:a16="http://schemas.microsoft.com/office/drawing/2014/main" id="{FFC1E3C0-C60E-48F4-9302-212AF4F68D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345803" y="679528"/>
            <a:ext cx="2747397" cy="52316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447A6612-98D7-40DD-8EB0-F884EA0F56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50521" y="757888"/>
            <a:ext cx="2747397" cy="5139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44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4CC86D3-1F93-4341-BF04-79B04AD98A1F}"/>
              </a:ext>
            </a:extLst>
          </p:cNvPr>
          <p:cNvCxnSpPr/>
          <p:nvPr/>
        </p:nvCxnSpPr>
        <p:spPr>
          <a:xfrm>
            <a:off x="3076575" y="3962400"/>
            <a:ext cx="741997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D125B9EA-B40D-4C23-9CA2-9E4D439DDE9C}"/>
              </a:ext>
            </a:extLst>
          </p:cNvPr>
          <p:cNvCxnSpPr/>
          <p:nvPr/>
        </p:nvCxnSpPr>
        <p:spPr>
          <a:xfrm>
            <a:off x="4848225" y="2819400"/>
            <a:ext cx="0" cy="114300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632E1586-A6AC-4597-9828-F2819CF6423C}"/>
              </a:ext>
            </a:extLst>
          </p:cNvPr>
          <p:cNvCxnSpPr/>
          <p:nvPr/>
        </p:nvCxnSpPr>
        <p:spPr>
          <a:xfrm>
            <a:off x="8543925" y="2819400"/>
            <a:ext cx="0" cy="1143000"/>
          </a:xfrm>
          <a:prstGeom prst="line">
            <a:avLst/>
          </a:prstGeom>
          <a:ln w="3810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771F0828-C000-4A27-88DD-A9710302D4E7}"/>
              </a:ext>
            </a:extLst>
          </p:cNvPr>
          <p:cNvSpPr txBox="1"/>
          <p:nvPr/>
        </p:nvSpPr>
        <p:spPr>
          <a:xfrm>
            <a:off x="8002609" y="2366594"/>
            <a:ext cx="1251256" cy="369332"/>
          </a:xfrm>
          <a:prstGeom prst="rect">
            <a:avLst/>
          </a:prstGeom>
          <a:noFill/>
        </p:spPr>
        <p:txBody>
          <a:bodyPr wrap="square" rtlCol="0">
            <a:spAutoFit/>
          </a:bodyPr>
          <a:lstStyle/>
          <a:p>
            <a:pPr algn="ctr"/>
            <a:r>
              <a:rPr lang="en-CA" dirty="0"/>
              <a:t>1991</a:t>
            </a:r>
          </a:p>
        </p:txBody>
      </p:sp>
      <p:sp>
        <p:nvSpPr>
          <p:cNvPr id="8" name="TextBox 7">
            <a:extLst>
              <a:ext uri="{FF2B5EF4-FFF2-40B4-BE49-F238E27FC236}">
                <a16:creationId xmlns:a16="http://schemas.microsoft.com/office/drawing/2014/main" id="{3254EACC-D411-43A6-95F1-C9E547083191}"/>
              </a:ext>
            </a:extLst>
          </p:cNvPr>
          <p:cNvSpPr txBox="1"/>
          <p:nvPr/>
        </p:nvSpPr>
        <p:spPr>
          <a:xfrm>
            <a:off x="4277876" y="2450067"/>
            <a:ext cx="1251256" cy="369332"/>
          </a:xfrm>
          <a:prstGeom prst="rect">
            <a:avLst/>
          </a:prstGeom>
          <a:noFill/>
        </p:spPr>
        <p:txBody>
          <a:bodyPr wrap="square" rtlCol="0">
            <a:spAutoFit/>
          </a:bodyPr>
          <a:lstStyle/>
          <a:p>
            <a:pPr algn="ctr"/>
            <a:r>
              <a:rPr lang="en-CA" dirty="0"/>
              <a:t>1989</a:t>
            </a:r>
          </a:p>
        </p:txBody>
      </p:sp>
      <p:sp>
        <p:nvSpPr>
          <p:cNvPr id="9" name="TextBox 8">
            <a:extLst>
              <a:ext uri="{FF2B5EF4-FFF2-40B4-BE49-F238E27FC236}">
                <a16:creationId xmlns:a16="http://schemas.microsoft.com/office/drawing/2014/main" id="{E38123EE-C25E-4CF8-B9EA-61E9B8E77E68}"/>
              </a:ext>
            </a:extLst>
          </p:cNvPr>
          <p:cNvSpPr txBox="1"/>
          <p:nvPr/>
        </p:nvSpPr>
        <p:spPr>
          <a:xfrm>
            <a:off x="2895601" y="2895600"/>
            <a:ext cx="1251256" cy="369332"/>
          </a:xfrm>
          <a:prstGeom prst="rect">
            <a:avLst/>
          </a:prstGeom>
          <a:noFill/>
        </p:spPr>
        <p:txBody>
          <a:bodyPr wrap="square" rtlCol="0">
            <a:spAutoFit/>
          </a:bodyPr>
          <a:lstStyle/>
          <a:p>
            <a:pPr algn="ctr"/>
            <a:r>
              <a:rPr lang="en-CA" dirty="0"/>
              <a:t>Bilateral</a:t>
            </a:r>
          </a:p>
        </p:txBody>
      </p:sp>
      <p:sp>
        <p:nvSpPr>
          <p:cNvPr id="10" name="TextBox 9">
            <a:extLst>
              <a:ext uri="{FF2B5EF4-FFF2-40B4-BE49-F238E27FC236}">
                <a16:creationId xmlns:a16="http://schemas.microsoft.com/office/drawing/2014/main" id="{E92A7B7C-D80E-4D5F-811A-0177CF22B9B0}"/>
              </a:ext>
            </a:extLst>
          </p:cNvPr>
          <p:cNvSpPr txBox="1"/>
          <p:nvPr/>
        </p:nvSpPr>
        <p:spPr>
          <a:xfrm>
            <a:off x="9245294" y="2895600"/>
            <a:ext cx="1251256" cy="369332"/>
          </a:xfrm>
          <a:prstGeom prst="rect">
            <a:avLst/>
          </a:prstGeom>
          <a:noFill/>
        </p:spPr>
        <p:txBody>
          <a:bodyPr wrap="square" rtlCol="0">
            <a:spAutoFit/>
          </a:bodyPr>
          <a:lstStyle/>
          <a:p>
            <a:pPr algn="ctr"/>
            <a:r>
              <a:rPr lang="en-CA" dirty="0"/>
              <a:t>Unilateral</a:t>
            </a:r>
          </a:p>
        </p:txBody>
      </p:sp>
      <p:sp>
        <p:nvSpPr>
          <p:cNvPr id="11" name="TextBox 10">
            <a:extLst>
              <a:ext uri="{FF2B5EF4-FFF2-40B4-BE49-F238E27FC236}">
                <a16:creationId xmlns:a16="http://schemas.microsoft.com/office/drawing/2014/main" id="{52CD40C8-D100-467A-982D-DFDA01C35A90}"/>
              </a:ext>
            </a:extLst>
          </p:cNvPr>
          <p:cNvSpPr txBox="1"/>
          <p:nvPr/>
        </p:nvSpPr>
        <p:spPr>
          <a:xfrm rot="880979">
            <a:off x="5165247" y="2751396"/>
            <a:ext cx="979466" cy="369332"/>
          </a:xfrm>
          <a:prstGeom prst="rect">
            <a:avLst/>
          </a:prstGeom>
          <a:noFill/>
        </p:spPr>
        <p:txBody>
          <a:bodyPr wrap="square" rtlCol="0">
            <a:spAutoFit/>
          </a:bodyPr>
          <a:lstStyle/>
          <a:p>
            <a:pPr algn="ctr"/>
            <a:r>
              <a:rPr lang="en-CA" dirty="0"/>
              <a:t>USSR</a:t>
            </a:r>
          </a:p>
        </p:txBody>
      </p:sp>
      <p:sp>
        <p:nvSpPr>
          <p:cNvPr id="12" name="TextBox 11">
            <a:extLst>
              <a:ext uri="{FF2B5EF4-FFF2-40B4-BE49-F238E27FC236}">
                <a16:creationId xmlns:a16="http://schemas.microsoft.com/office/drawing/2014/main" id="{9167CB75-72A9-45D8-8510-A8CA22D56772}"/>
              </a:ext>
            </a:extLst>
          </p:cNvPr>
          <p:cNvSpPr txBox="1"/>
          <p:nvPr/>
        </p:nvSpPr>
        <p:spPr>
          <a:xfrm rot="20640273">
            <a:off x="5057776" y="3317915"/>
            <a:ext cx="651181" cy="369332"/>
          </a:xfrm>
          <a:prstGeom prst="rect">
            <a:avLst/>
          </a:prstGeom>
          <a:noFill/>
        </p:spPr>
        <p:txBody>
          <a:bodyPr wrap="square" rtlCol="0">
            <a:spAutoFit/>
          </a:bodyPr>
          <a:lstStyle/>
          <a:p>
            <a:r>
              <a:rPr lang="en-CA" dirty="0"/>
              <a:t>USA</a:t>
            </a:r>
          </a:p>
        </p:txBody>
      </p:sp>
      <p:cxnSp>
        <p:nvCxnSpPr>
          <p:cNvPr id="14" name="Straight Arrow Connector 13">
            <a:extLst>
              <a:ext uri="{FF2B5EF4-FFF2-40B4-BE49-F238E27FC236}">
                <a16:creationId xmlns:a16="http://schemas.microsoft.com/office/drawing/2014/main" id="{550A515F-BBFF-451D-AA74-8BBA29F83D81}"/>
              </a:ext>
            </a:extLst>
          </p:cNvPr>
          <p:cNvCxnSpPr/>
          <p:nvPr/>
        </p:nvCxnSpPr>
        <p:spPr>
          <a:xfrm>
            <a:off x="4953000" y="2962275"/>
            <a:ext cx="3467100" cy="819150"/>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AAA8CEFA-3607-45A5-94B4-ECADBCFCC8A7}"/>
              </a:ext>
            </a:extLst>
          </p:cNvPr>
          <p:cNvCxnSpPr/>
          <p:nvPr/>
        </p:nvCxnSpPr>
        <p:spPr>
          <a:xfrm flipV="1">
            <a:off x="4953000" y="2895600"/>
            <a:ext cx="3381375" cy="962025"/>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4535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245B051-1F1B-4D61-A6E6-EB86C8B09D79}"/>
              </a:ext>
            </a:extLst>
          </p:cNvPr>
          <p:cNvCxnSpPr>
            <a:cxnSpLocks/>
          </p:cNvCxnSpPr>
          <p:nvPr/>
        </p:nvCxnSpPr>
        <p:spPr>
          <a:xfrm>
            <a:off x="2657475" y="4095750"/>
            <a:ext cx="8086725" cy="9525"/>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EC25766A-AAA6-4F62-9823-223E44C0AF8F}"/>
              </a:ext>
            </a:extLst>
          </p:cNvPr>
          <p:cNvCxnSpPr>
            <a:cxnSpLocks/>
          </p:cNvCxnSpPr>
          <p:nvPr/>
        </p:nvCxnSpPr>
        <p:spPr>
          <a:xfrm>
            <a:off x="2657475" y="3362325"/>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AC686EB-47F2-464A-A980-980A44DBF8ED}"/>
              </a:ext>
            </a:extLst>
          </p:cNvPr>
          <p:cNvCxnSpPr>
            <a:cxnSpLocks/>
          </p:cNvCxnSpPr>
          <p:nvPr/>
        </p:nvCxnSpPr>
        <p:spPr>
          <a:xfrm>
            <a:off x="4124325" y="3362325"/>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3FE3210-FC5C-4615-ADA4-75CBF7FA5FF4}"/>
              </a:ext>
            </a:extLst>
          </p:cNvPr>
          <p:cNvCxnSpPr>
            <a:cxnSpLocks/>
          </p:cNvCxnSpPr>
          <p:nvPr/>
        </p:nvCxnSpPr>
        <p:spPr>
          <a:xfrm>
            <a:off x="5638800" y="3362323"/>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F4F3038-AEB7-41A1-9A81-D0F9C5DF1BBC}"/>
              </a:ext>
            </a:extLst>
          </p:cNvPr>
          <p:cNvCxnSpPr>
            <a:cxnSpLocks/>
          </p:cNvCxnSpPr>
          <p:nvPr/>
        </p:nvCxnSpPr>
        <p:spPr>
          <a:xfrm>
            <a:off x="7258050" y="3371849"/>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836D05A-BF29-4782-A8A1-16C1003F1B0E}"/>
              </a:ext>
            </a:extLst>
          </p:cNvPr>
          <p:cNvCxnSpPr>
            <a:cxnSpLocks/>
          </p:cNvCxnSpPr>
          <p:nvPr/>
        </p:nvCxnSpPr>
        <p:spPr>
          <a:xfrm>
            <a:off x="8924925" y="3371849"/>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A50C81B-FA23-49FC-AFC7-CBD712B15E61}"/>
              </a:ext>
            </a:extLst>
          </p:cNvPr>
          <p:cNvCxnSpPr>
            <a:cxnSpLocks/>
          </p:cNvCxnSpPr>
          <p:nvPr/>
        </p:nvCxnSpPr>
        <p:spPr>
          <a:xfrm>
            <a:off x="10744200" y="3362325"/>
            <a:ext cx="0" cy="733425"/>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D30E9FBE-AE42-4931-885A-C152423C256D}"/>
              </a:ext>
            </a:extLst>
          </p:cNvPr>
          <p:cNvSpPr txBox="1"/>
          <p:nvPr/>
        </p:nvSpPr>
        <p:spPr>
          <a:xfrm>
            <a:off x="2109791" y="2752725"/>
            <a:ext cx="1095367" cy="646331"/>
          </a:xfrm>
          <a:prstGeom prst="rect">
            <a:avLst/>
          </a:prstGeom>
          <a:noFill/>
        </p:spPr>
        <p:txBody>
          <a:bodyPr wrap="square" rtlCol="0">
            <a:spAutoFit/>
          </a:bodyPr>
          <a:lstStyle/>
          <a:p>
            <a:r>
              <a:rPr lang="en-CA" dirty="0"/>
              <a:t>Ronald Reagan</a:t>
            </a:r>
          </a:p>
        </p:txBody>
      </p:sp>
      <p:sp>
        <p:nvSpPr>
          <p:cNvPr id="17" name="TextBox 16">
            <a:extLst>
              <a:ext uri="{FF2B5EF4-FFF2-40B4-BE49-F238E27FC236}">
                <a16:creationId xmlns:a16="http://schemas.microsoft.com/office/drawing/2014/main" id="{43A38C14-AEDA-4794-A0A3-5ED30A67DBD0}"/>
              </a:ext>
            </a:extLst>
          </p:cNvPr>
          <p:cNvSpPr txBox="1"/>
          <p:nvPr/>
        </p:nvSpPr>
        <p:spPr>
          <a:xfrm>
            <a:off x="10291766" y="2725518"/>
            <a:ext cx="1095367" cy="646331"/>
          </a:xfrm>
          <a:prstGeom prst="rect">
            <a:avLst/>
          </a:prstGeom>
          <a:noFill/>
        </p:spPr>
        <p:txBody>
          <a:bodyPr wrap="square" rtlCol="0">
            <a:spAutoFit/>
          </a:bodyPr>
          <a:lstStyle/>
          <a:p>
            <a:r>
              <a:rPr lang="en-CA" dirty="0"/>
              <a:t>Donald J. Trump</a:t>
            </a:r>
          </a:p>
        </p:txBody>
      </p:sp>
      <p:sp>
        <p:nvSpPr>
          <p:cNvPr id="18" name="TextBox 17">
            <a:extLst>
              <a:ext uri="{FF2B5EF4-FFF2-40B4-BE49-F238E27FC236}">
                <a16:creationId xmlns:a16="http://schemas.microsoft.com/office/drawing/2014/main" id="{59FFE062-9523-4521-8CCC-9570312A3D1B}"/>
              </a:ext>
            </a:extLst>
          </p:cNvPr>
          <p:cNvSpPr txBox="1"/>
          <p:nvPr/>
        </p:nvSpPr>
        <p:spPr>
          <a:xfrm>
            <a:off x="8439160" y="2681971"/>
            <a:ext cx="1095367" cy="646331"/>
          </a:xfrm>
          <a:prstGeom prst="rect">
            <a:avLst/>
          </a:prstGeom>
          <a:noFill/>
        </p:spPr>
        <p:txBody>
          <a:bodyPr wrap="square" rtlCol="0">
            <a:spAutoFit/>
          </a:bodyPr>
          <a:lstStyle/>
          <a:p>
            <a:r>
              <a:rPr lang="en-CA" dirty="0"/>
              <a:t>Barack</a:t>
            </a:r>
          </a:p>
          <a:p>
            <a:r>
              <a:rPr lang="en-CA" dirty="0"/>
              <a:t>Obama</a:t>
            </a:r>
          </a:p>
        </p:txBody>
      </p:sp>
      <p:sp>
        <p:nvSpPr>
          <p:cNvPr id="19" name="TextBox 18">
            <a:extLst>
              <a:ext uri="{FF2B5EF4-FFF2-40B4-BE49-F238E27FC236}">
                <a16:creationId xmlns:a16="http://schemas.microsoft.com/office/drawing/2014/main" id="{859B6430-9B94-42CE-9690-7E5B849C56DD}"/>
              </a:ext>
            </a:extLst>
          </p:cNvPr>
          <p:cNvSpPr txBox="1"/>
          <p:nvPr/>
        </p:nvSpPr>
        <p:spPr>
          <a:xfrm>
            <a:off x="6679414" y="2725517"/>
            <a:ext cx="1095367" cy="646331"/>
          </a:xfrm>
          <a:prstGeom prst="rect">
            <a:avLst/>
          </a:prstGeom>
          <a:noFill/>
        </p:spPr>
        <p:txBody>
          <a:bodyPr wrap="square" rtlCol="0">
            <a:spAutoFit/>
          </a:bodyPr>
          <a:lstStyle/>
          <a:p>
            <a:r>
              <a:rPr lang="en-CA" dirty="0"/>
              <a:t>George W. Bush</a:t>
            </a:r>
          </a:p>
        </p:txBody>
      </p:sp>
      <p:sp>
        <p:nvSpPr>
          <p:cNvPr id="20" name="TextBox 19">
            <a:extLst>
              <a:ext uri="{FF2B5EF4-FFF2-40B4-BE49-F238E27FC236}">
                <a16:creationId xmlns:a16="http://schemas.microsoft.com/office/drawing/2014/main" id="{0F921737-EE32-49D7-BB14-E9FD5C2FA192}"/>
              </a:ext>
            </a:extLst>
          </p:cNvPr>
          <p:cNvSpPr txBox="1"/>
          <p:nvPr/>
        </p:nvSpPr>
        <p:spPr>
          <a:xfrm>
            <a:off x="5063940" y="2715991"/>
            <a:ext cx="1095367" cy="646331"/>
          </a:xfrm>
          <a:prstGeom prst="rect">
            <a:avLst/>
          </a:prstGeom>
          <a:noFill/>
        </p:spPr>
        <p:txBody>
          <a:bodyPr wrap="square" rtlCol="0">
            <a:spAutoFit/>
          </a:bodyPr>
          <a:lstStyle/>
          <a:p>
            <a:pPr algn="ctr"/>
            <a:r>
              <a:rPr lang="en-CA" dirty="0"/>
              <a:t>Bill Clinton</a:t>
            </a:r>
          </a:p>
        </p:txBody>
      </p:sp>
      <p:sp>
        <p:nvSpPr>
          <p:cNvPr id="21" name="TextBox 20">
            <a:extLst>
              <a:ext uri="{FF2B5EF4-FFF2-40B4-BE49-F238E27FC236}">
                <a16:creationId xmlns:a16="http://schemas.microsoft.com/office/drawing/2014/main" id="{89EF5E9F-F78E-47FF-9EAE-0CA2A29ACA20}"/>
              </a:ext>
            </a:extLst>
          </p:cNvPr>
          <p:cNvSpPr txBox="1"/>
          <p:nvPr/>
        </p:nvSpPr>
        <p:spPr>
          <a:xfrm>
            <a:off x="3499851" y="2706469"/>
            <a:ext cx="1269195" cy="646331"/>
          </a:xfrm>
          <a:prstGeom prst="rect">
            <a:avLst/>
          </a:prstGeom>
          <a:noFill/>
        </p:spPr>
        <p:txBody>
          <a:bodyPr wrap="square" rtlCol="0">
            <a:spAutoFit/>
          </a:bodyPr>
          <a:lstStyle/>
          <a:p>
            <a:r>
              <a:rPr lang="en-CA" dirty="0"/>
              <a:t>George H.W Bush</a:t>
            </a:r>
          </a:p>
        </p:txBody>
      </p:sp>
      <p:sp>
        <p:nvSpPr>
          <p:cNvPr id="15" name="Arc 14">
            <a:extLst>
              <a:ext uri="{FF2B5EF4-FFF2-40B4-BE49-F238E27FC236}">
                <a16:creationId xmlns:a16="http://schemas.microsoft.com/office/drawing/2014/main" id="{5456A5EE-C2F8-824D-85A3-64DC37031480}"/>
              </a:ext>
            </a:extLst>
          </p:cNvPr>
          <p:cNvSpPr/>
          <p:nvPr/>
        </p:nvSpPr>
        <p:spPr>
          <a:xfrm rot="10800000">
            <a:off x="5611621" y="3738559"/>
            <a:ext cx="3313299" cy="1090615"/>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
        <p:nvSpPr>
          <p:cNvPr id="22" name="TextBox 21">
            <a:extLst>
              <a:ext uri="{FF2B5EF4-FFF2-40B4-BE49-F238E27FC236}">
                <a16:creationId xmlns:a16="http://schemas.microsoft.com/office/drawing/2014/main" id="{86C279EA-530D-4B60-ABC1-D60A58F368AF}"/>
              </a:ext>
            </a:extLst>
          </p:cNvPr>
          <p:cNvSpPr txBox="1"/>
          <p:nvPr/>
        </p:nvSpPr>
        <p:spPr>
          <a:xfrm>
            <a:off x="5062143" y="4077635"/>
            <a:ext cx="1340038" cy="369332"/>
          </a:xfrm>
          <a:prstGeom prst="rect">
            <a:avLst/>
          </a:prstGeom>
          <a:noFill/>
        </p:spPr>
        <p:txBody>
          <a:bodyPr wrap="square" rtlCol="0">
            <a:spAutoFit/>
          </a:bodyPr>
          <a:lstStyle/>
          <a:p>
            <a:r>
              <a:rPr lang="en-CA" dirty="0"/>
              <a:t>Democrat</a:t>
            </a:r>
          </a:p>
        </p:txBody>
      </p:sp>
      <p:sp>
        <p:nvSpPr>
          <p:cNvPr id="23" name="TextBox 22">
            <a:extLst>
              <a:ext uri="{FF2B5EF4-FFF2-40B4-BE49-F238E27FC236}">
                <a16:creationId xmlns:a16="http://schemas.microsoft.com/office/drawing/2014/main" id="{86E7B3E1-A027-45DA-9E70-8E42D3213ACD}"/>
              </a:ext>
            </a:extLst>
          </p:cNvPr>
          <p:cNvSpPr txBox="1"/>
          <p:nvPr/>
        </p:nvSpPr>
        <p:spPr>
          <a:xfrm>
            <a:off x="8439160" y="4056392"/>
            <a:ext cx="1340038" cy="369332"/>
          </a:xfrm>
          <a:prstGeom prst="rect">
            <a:avLst/>
          </a:prstGeom>
          <a:noFill/>
        </p:spPr>
        <p:txBody>
          <a:bodyPr wrap="square" rtlCol="0">
            <a:spAutoFit/>
          </a:bodyPr>
          <a:lstStyle/>
          <a:p>
            <a:r>
              <a:rPr lang="en-CA" dirty="0"/>
              <a:t>Democrat</a:t>
            </a:r>
          </a:p>
        </p:txBody>
      </p:sp>
      <p:sp>
        <p:nvSpPr>
          <p:cNvPr id="24" name="Arc 23">
            <a:extLst>
              <a:ext uri="{FF2B5EF4-FFF2-40B4-BE49-F238E27FC236}">
                <a16:creationId xmlns:a16="http://schemas.microsoft.com/office/drawing/2014/main" id="{B082794E-3D20-4A26-B777-3CD037551382}"/>
              </a:ext>
            </a:extLst>
          </p:cNvPr>
          <p:cNvSpPr/>
          <p:nvPr/>
        </p:nvSpPr>
        <p:spPr>
          <a:xfrm rot="10800000">
            <a:off x="4075511" y="3729031"/>
            <a:ext cx="3182525" cy="1057333"/>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
        <p:nvSpPr>
          <p:cNvPr id="25" name="TextBox 24">
            <a:extLst>
              <a:ext uri="{FF2B5EF4-FFF2-40B4-BE49-F238E27FC236}">
                <a16:creationId xmlns:a16="http://schemas.microsoft.com/office/drawing/2014/main" id="{CB0978EB-315B-4B46-B83B-C603CFEDD3B7}"/>
              </a:ext>
            </a:extLst>
          </p:cNvPr>
          <p:cNvSpPr txBox="1"/>
          <p:nvPr/>
        </p:nvSpPr>
        <p:spPr>
          <a:xfrm>
            <a:off x="3527936" y="4819651"/>
            <a:ext cx="1340038" cy="923330"/>
          </a:xfrm>
          <a:prstGeom prst="rect">
            <a:avLst/>
          </a:prstGeom>
          <a:noFill/>
        </p:spPr>
        <p:txBody>
          <a:bodyPr wrap="square" rtlCol="0">
            <a:spAutoFit/>
          </a:bodyPr>
          <a:lstStyle/>
          <a:p>
            <a:r>
              <a:rPr lang="en-CA" dirty="0"/>
              <a:t>Iraq War</a:t>
            </a:r>
          </a:p>
          <a:p>
            <a:r>
              <a:rPr lang="en-CA" dirty="0"/>
              <a:t>Based on lie</a:t>
            </a:r>
          </a:p>
        </p:txBody>
      </p:sp>
      <p:sp>
        <p:nvSpPr>
          <p:cNvPr id="26" name="TextBox 25">
            <a:extLst>
              <a:ext uri="{FF2B5EF4-FFF2-40B4-BE49-F238E27FC236}">
                <a16:creationId xmlns:a16="http://schemas.microsoft.com/office/drawing/2014/main" id="{AF061746-731F-445D-B181-39BA9028E178}"/>
              </a:ext>
            </a:extLst>
          </p:cNvPr>
          <p:cNvSpPr txBox="1"/>
          <p:nvPr/>
        </p:nvSpPr>
        <p:spPr>
          <a:xfrm>
            <a:off x="6402181" y="4878327"/>
            <a:ext cx="1340038" cy="923330"/>
          </a:xfrm>
          <a:prstGeom prst="rect">
            <a:avLst/>
          </a:prstGeom>
          <a:noFill/>
        </p:spPr>
        <p:txBody>
          <a:bodyPr wrap="square" rtlCol="0">
            <a:spAutoFit/>
          </a:bodyPr>
          <a:lstStyle/>
          <a:p>
            <a:r>
              <a:rPr lang="en-CA" dirty="0"/>
              <a:t>Iraq War Based on</a:t>
            </a:r>
          </a:p>
          <a:p>
            <a:r>
              <a:rPr lang="en-CA" dirty="0"/>
              <a:t>lie</a:t>
            </a:r>
          </a:p>
        </p:txBody>
      </p:sp>
      <p:cxnSp>
        <p:nvCxnSpPr>
          <p:cNvPr id="3" name="Straight Connector 2">
            <a:extLst>
              <a:ext uri="{FF2B5EF4-FFF2-40B4-BE49-F238E27FC236}">
                <a16:creationId xmlns:a16="http://schemas.microsoft.com/office/drawing/2014/main" id="{F49C2142-6AF0-4047-8B32-DAA6B00D8E6C}"/>
              </a:ext>
            </a:extLst>
          </p:cNvPr>
          <p:cNvCxnSpPr/>
          <p:nvPr/>
        </p:nvCxnSpPr>
        <p:spPr>
          <a:xfrm>
            <a:off x="4124325" y="4241058"/>
            <a:ext cx="0" cy="63726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1E3E71A4-6A8E-4A2E-AAE4-FE745A6A81EB}"/>
              </a:ext>
            </a:extLst>
          </p:cNvPr>
          <p:cNvCxnSpPr>
            <a:cxnSpLocks/>
          </p:cNvCxnSpPr>
          <p:nvPr/>
        </p:nvCxnSpPr>
        <p:spPr>
          <a:xfrm flipH="1">
            <a:off x="7227097" y="4182382"/>
            <a:ext cx="9525" cy="82193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Arc 27">
            <a:extLst>
              <a:ext uri="{FF2B5EF4-FFF2-40B4-BE49-F238E27FC236}">
                <a16:creationId xmlns:a16="http://schemas.microsoft.com/office/drawing/2014/main" id="{61056297-6958-4F51-95AE-A79398D037E3}"/>
              </a:ext>
            </a:extLst>
          </p:cNvPr>
          <p:cNvSpPr/>
          <p:nvPr/>
        </p:nvSpPr>
        <p:spPr>
          <a:xfrm rot="10800000">
            <a:off x="2657474" y="3588066"/>
            <a:ext cx="8077171" cy="1290261"/>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
        <p:nvSpPr>
          <p:cNvPr id="29" name="TextBox 28">
            <a:extLst>
              <a:ext uri="{FF2B5EF4-FFF2-40B4-BE49-F238E27FC236}">
                <a16:creationId xmlns:a16="http://schemas.microsoft.com/office/drawing/2014/main" id="{82954FBE-FCE8-4DF0-A250-4010B0A35CB1}"/>
              </a:ext>
            </a:extLst>
          </p:cNvPr>
          <p:cNvSpPr txBox="1"/>
          <p:nvPr/>
        </p:nvSpPr>
        <p:spPr>
          <a:xfrm>
            <a:off x="1653425" y="4048531"/>
            <a:ext cx="1588648" cy="369332"/>
          </a:xfrm>
          <a:prstGeom prst="rect">
            <a:avLst/>
          </a:prstGeom>
          <a:noFill/>
        </p:spPr>
        <p:txBody>
          <a:bodyPr wrap="square" rtlCol="0">
            <a:spAutoFit/>
          </a:bodyPr>
          <a:lstStyle/>
          <a:p>
            <a:r>
              <a:rPr lang="en-CA" dirty="0"/>
              <a:t>Republican</a:t>
            </a:r>
          </a:p>
        </p:txBody>
      </p:sp>
      <p:sp>
        <p:nvSpPr>
          <p:cNvPr id="30" name="TextBox 29">
            <a:extLst>
              <a:ext uri="{FF2B5EF4-FFF2-40B4-BE49-F238E27FC236}">
                <a16:creationId xmlns:a16="http://schemas.microsoft.com/office/drawing/2014/main" id="{21FA85D9-B914-4064-9572-5D61BD7E8539}"/>
              </a:ext>
            </a:extLst>
          </p:cNvPr>
          <p:cNvSpPr txBox="1"/>
          <p:nvPr/>
        </p:nvSpPr>
        <p:spPr>
          <a:xfrm>
            <a:off x="1611334" y="4528769"/>
            <a:ext cx="1251256" cy="369332"/>
          </a:xfrm>
          <a:prstGeom prst="rect">
            <a:avLst/>
          </a:prstGeom>
          <a:noFill/>
        </p:spPr>
        <p:txBody>
          <a:bodyPr wrap="square" rtlCol="0">
            <a:spAutoFit/>
          </a:bodyPr>
          <a:lstStyle/>
          <a:p>
            <a:r>
              <a:rPr lang="en-CA" dirty="0"/>
              <a:t>Celebrity</a:t>
            </a:r>
          </a:p>
        </p:txBody>
      </p:sp>
      <p:sp>
        <p:nvSpPr>
          <p:cNvPr id="31" name="TextBox 30">
            <a:extLst>
              <a:ext uri="{FF2B5EF4-FFF2-40B4-BE49-F238E27FC236}">
                <a16:creationId xmlns:a16="http://schemas.microsoft.com/office/drawing/2014/main" id="{27CB4016-C9EB-47B4-9732-0026D859FF90}"/>
              </a:ext>
            </a:extLst>
          </p:cNvPr>
          <p:cNvSpPr txBox="1"/>
          <p:nvPr/>
        </p:nvSpPr>
        <p:spPr>
          <a:xfrm>
            <a:off x="1562100" y="4895522"/>
            <a:ext cx="1522273" cy="369332"/>
          </a:xfrm>
          <a:prstGeom prst="rect">
            <a:avLst/>
          </a:prstGeom>
          <a:noFill/>
        </p:spPr>
        <p:txBody>
          <a:bodyPr wrap="square" rtlCol="0">
            <a:spAutoFit/>
          </a:bodyPr>
          <a:lstStyle/>
          <a:p>
            <a:r>
              <a:rPr lang="en-CA" dirty="0"/>
              <a:t>Jerry Falwell</a:t>
            </a:r>
          </a:p>
        </p:txBody>
      </p:sp>
      <p:sp>
        <p:nvSpPr>
          <p:cNvPr id="32" name="TextBox 31">
            <a:extLst>
              <a:ext uri="{FF2B5EF4-FFF2-40B4-BE49-F238E27FC236}">
                <a16:creationId xmlns:a16="http://schemas.microsoft.com/office/drawing/2014/main" id="{02CBBFD5-0C70-421A-817D-8B9B4DB36522}"/>
              </a:ext>
            </a:extLst>
          </p:cNvPr>
          <p:cNvSpPr txBox="1"/>
          <p:nvPr/>
        </p:nvSpPr>
        <p:spPr>
          <a:xfrm>
            <a:off x="1562100" y="5386012"/>
            <a:ext cx="1522273" cy="646331"/>
          </a:xfrm>
          <a:prstGeom prst="rect">
            <a:avLst/>
          </a:prstGeom>
          <a:noFill/>
        </p:spPr>
        <p:txBody>
          <a:bodyPr wrap="square" rtlCol="0">
            <a:spAutoFit/>
          </a:bodyPr>
          <a:lstStyle/>
          <a:p>
            <a:r>
              <a:rPr lang="en-CA" dirty="0"/>
              <a:t>White Nationalism</a:t>
            </a:r>
          </a:p>
        </p:txBody>
      </p:sp>
      <p:sp>
        <p:nvSpPr>
          <p:cNvPr id="33" name="TextBox 32">
            <a:extLst>
              <a:ext uri="{FF2B5EF4-FFF2-40B4-BE49-F238E27FC236}">
                <a16:creationId xmlns:a16="http://schemas.microsoft.com/office/drawing/2014/main" id="{114B2F64-5590-41E3-A821-F285425CC9A5}"/>
              </a:ext>
            </a:extLst>
          </p:cNvPr>
          <p:cNvSpPr txBox="1"/>
          <p:nvPr/>
        </p:nvSpPr>
        <p:spPr>
          <a:xfrm>
            <a:off x="2266951" y="6153501"/>
            <a:ext cx="1699344" cy="369332"/>
          </a:xfrm>
          <a:prstGeom prst="rect">
            <a:avLst/>
          </a:prstGeom>
          <a:noFill/>
        </p:spPr>
        <p:txBody>
          <a:bodyPr wrap="square" rtlCol="0">
            <a:spAutoFit/>
          </a:bodyPr>
          <a:lstStyle/>
          <a:p>
            <a:r>
              <a:rPr lang="en-CA" dirty="0"/>
              <a:t>Unilateralism</a:t>
            </a:r>
          </a:p>
        </p:txBody>
      </p:sp>
    </p:spTree>
    <p:extLst>
      <p:ext uri="{BB962C8B-B14F-4D97-AF65-F5344CB8AC3E}">
        <p14:creationId xmlns:p14="http://schemas.microsoft.com/office/powerpoint/2010/main" val="1689019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0250" name="Group 140">
            <a:extLst>
              <a:ext uri="{FF2B5EF4-FFF2-40B4-BE49-F238E27FC236}">
                <a16:creationId xmlns:a16="http://schemas.microsoft.com/office/drawing/2014/main" id="{DAD52BBF-1D91-4416-BE46-4A84491BDC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2" name="Freeform 11">
              <a:extLst>
                <a:ext uri="{FF2B5EF4-FFF2-40B4-BE49-F238E27FC236}">
                  <a16:creationId xmlns:a16="http://schemas.microsoft.com/office/drawing/2014/main" id="{E856FA20-F55B-488E-8C2F-FE0181D303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3" name="Freeform 12">
              <a:extLst>
                <a:ext uri="{FF2B5EF4-FFF2-40B4-BE49-F238E27FC236}">
                  <a16:creationId xmlns:a16="http://schemas.microsoft.com/office/drawing/2014/main" id="{8FE61DD1-3D58-48C2-BAD7-6C88B5BE1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4" name="Freeform 13">
              <a:extLst>
                <a:ext uri="{FF2B5EF4-FFF2-40B4-BE49-F238E27FC236}">
                  <a16:creationId xmlns:a16="http://schemas.microsoft.com/office/drawing/2014/main" id="{02DC1E03-9136-4493-9DA0-968C055198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5" name="Freeform 14">
              <a:extLst>
                <a:ext uri="{FF2B5EF4-FFF2-40B4-BE49-F238E27FC236}">
                  <a16:creationId xmlns:a16="http://schemas.microsoft.com/office/drawing/2014/main" id="{E12EFE5A-352D-4DAA-A1AB-D407DA290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6" name="Freeform 15">
              <a:extLst>
                <a:ext uri="{FF2B5EF4-FFF2-40B4-BE49-F238E27FC236}">
                  <a16:creationId xmlns:a16="http://schemas.microsoft.com/office/drawing/2014/main" id="{851CC167-1DE8-4AE5-9DDD-0B892ACE8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7" name="Freeform 16">
              <a:extLst>
                <a:ext uri="{FF2B5EF4-FFF2-40B4-BE49-F238E27FC236}">
                  <a16:creationId xmlns:a16="http://schemas.microsoft.com/office/drawing/2014/main" id="{AEC5A30B-E553-4816-BC93-2B026BF619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8" name="Freeform 17">
              <a:extLst>
                <a:ext uri="{FF2B5EF4-FFF2-40B4-BE49-F238E27FC236}">
                  <a16:creationId xmlns:a16="http://schemas.microsoft.com/office/drawing/2014/main" id="{FBBB7CB8-10F0-4C6E-AA5C-D2BBAE816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49" name="Freeform 18">
              <a:extLst>
                <a:ext uri="{FF2B5EF4-FFF2-40B4-BE49-F238E27FC236}">
                  <a16:creationId xmlns:a16="http://schemas.microsoft.com/office/drawing/2014/main" id="{AA3EE486-4F47-4152-93F0-47AB9129A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50" name="Freeform 19">
              <a:extLst>
                <a:ext uri="{FF2B5EF4-FFF2-40B4-BE49-F238E27FC236}">
                  <a16:creationId xmlns:a16="http://schemas.microsoft.com/office/drawing/2014/main" id="{DA094BB7-D2FA-491F-B667-2588CDE59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51" name="Freeform 20">
              <a:extLst>
                <a:ext uri="{FF2B5EF4-FFF2-40B4-BE49-F238E27FC236}">
                  <a16:creationId xmlns:a16="http://schemas.microsoft.com/office/drawing/2014/main" id="{C85ED5D4-E278-4323-8BB8-A96891F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52" name="Freeform 21">
              <a:extLst>
                <a:ext uri="{FF2B5EF4-FFF2-40B4-BE49-F238E27FC236}">
                  <a16:creationId xmlns:a16="http://schemas.microsoft.com/office/drawing/2014/main" id="{2F1BB854-AF66-4C4F-80EF-18772EAE4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53" name="Freeform 22">
              <a:extLst>
                <a:ext uri="{FF2B5EF4-FFF2-40B4-BE49-F238E27FC236}">
                  <a16:creationId xmlns:a16="http://schemas.microsoft.com/office/drawing/2014/main" id="{DFC11FE8-6CFC-4F28-AD6A-42752C18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251" name="Group 154">
            <a:extLst>
              <a:ext uri="{FF2B5EF4-FFF2-40B4-BE49-F238E27FC236}">
                <a16:creationId xmlns:a16="http://schemas.microsoft.com/office/drawing/2014/main" id="{24E8991F-D0F0-40B3-A774-424F762CF3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156" name="Freeform 27">
              <a:extLst>
                <a:ext uri="{FF2B5EF4-FFF2-40B4-BE49-F238E27FC236}">
                  <a16:creationId xmlns:a16="http://schemas.microsoft.com/office/drawing/2014/main" id="{E24FAF75-2CC5-41E0-808B-EBBF7773D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57" name="Freeform 28">
              <a:extLst>
                <a:ext uri="{FF2B5EF4-FFF2-40B4-BE49-F238E27FC236}">
                  <a16:creationId xmlns:a16="http://schemas.microsoft.com/office/drawing/2014/main" id="{715D8EF2-7706-4E73-9569-4C8A9988A7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58" name="Freeform 29">
              <a:extLst>
                <a:ext uri="{FF2B5EF4-FFF2-40B4-BE49-F238E27FC236}">
                  <a16:creationId xmlns:a16="http://schemas.microsoft.com/office/drawing/2014/main" id="{F87F6EF9-1B43-4DA9-A7F9-4A58AD1B13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59" name="Freeform 30">
              <a:extLst>
                <a:ext uri="{FF2B5EF4-FFF2-40B4-BE49-F238E27FC236}">
                  <a16:creationId xmlns:a16="http://schemas.microsoft.com/office/drawing/2014/main" id="{1BCDFF55-018D-4E96-AC27-479D855611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60" name="Freeform 31">
              <a:extLst>
                <a:ext uri="{FF2B5EF4-FFF2-40B4-BE49-F238E27FC236}">
                  <a16:creationId xmlns:a16="http://schemas.microsoft.com/office/drawing/2014/main" id="{DC583F49-CC8D-4B50-80D0-B2FA96CC4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1" name="Freeform 32">
              <a:extLst>
                <a:ext uri="{FF2B5EF4-FFF2-40B4-BE49-F238E27FC236}">
                  <a16:creationId xmlns:a16="http://schemas.microsoft.com/office/drawing/2014/main" id="{9273F505-C09D-4E6D-80FC-C94A63D66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62" name="Freeform 33">
              <a:extLst>
                <a:ext uri="{FF2B5EF4-FFF2-40B4-BE49-F238E27FC236}">
                  <a16:creationId xmlns:a16="http://schemas.microsoft.com/office/drawing/2014/main" id="{AC13451E-41C6-471A-AAF6-DB917C021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63" name="Freeform 34">
              <a:extLst>
                <a:ext uri="{FF2B5EF4-FFF2-40B4-BE49-F238E27FC236}">
                  <a16:creationId xmlns:a16="http://schemas.microsoft.com/office/drawing/2014/main" id="{F1AE4B85-0320-484C-AD19-9721DFD66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64" name="Freeform 35">
              <a:extLst>
                <a:ext uri="{FF2B5EF4-FFF2-40B4-BE49-F238E27FC236}">
                  <a16:creationId xmlns:a16="http://schemas.microsoft.com/office/drawing/2014/main" id="{FC12064D-85AA-4228-BD88-55400E9D1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65" name="Freeform 36">
              <a:extLst>
                <a:ext uri="{FF2B5EF4-FFF2-40B4-BE49-F238E27FC236}">
                  <a16:creationId xmlns:a16="http://schemas.microsoft.com/office/drawing/2014/main" id="{476C58C1-6063-4310-A29D-B0BD819E7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66" name="Freeform 37">
              <a:extLst>
                <a:ext uri="{FF2B5EF4-FFF2-40B4-BE49-F238E27FC236}">
                  <a16:creationId xmlns:a16="http://schemas.microsoft.com/office/drawing/2014/main" id="{A03B4EEC-A245-4F50-83FC-E89EB6AF42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67" name="Freeform 38">
              <a:extLst>
                <a:ext uri="{FF2B5EF4-FFF2-40B4-BE49-F238E27FC236}">
                  <a16:creationId xmlns:a16="http://schemas.microsoft.com/office/drawing/2014/main" id="{A65EC584-75DA-44D3-B66E-C9BD05B39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252" name="Rectangle 168">
            <a:extLst>
              <a:ext uri="{FF2B5EF4-FFF2-40B4-BE49-F238E27FC236}">
                <a16:creationId xmlns:a16="http://schemas.microsoft.com/office/drawing/2014/main" id="{B8C990B9-A8CA-4975-8781-FD10168E1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53" name="Freeform 11">
            <a:extLst>
              <a:ext uri="{FF2B5EF4-FFF2-40B4-BE49-F238E27FC236}">
                <a16:creationId xmlns:a16="http://schemas.microsoft.com/office/drawing/2014/main" id="{24F38119-6001-4C8E-A7E6-F4CCF9397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4BAE043B-0F0A-4F6A-97D0-787BD991D2D7}"/>
              </a:ext>
            </a:extLst>
          </p:cNvPr>
          <p:cNvSpPr>
            <a:spLocks noGrp="1"/>
          </p:cNvSpPr>
          <p:nvPr>
            <p:ph type="title"/>
          </p:nvPr>
        </p:nvSpPr>
        <p:spPr>
          <a:xfrm>
            <a:off x="2592926" y="624110"/>
            <a:ext cx="4790008" cy="1280890"/>
          </a:xfrm>
        </p:spPr>
        <p:txBody>
          <a:bodyPr vert="horz" lIns="91440" tIns="45720" rIns="91440" bIns="45720" rtlCol="0" anchor="t">
            <a:normAutofit/>
          </a:bodyPr>
          <a:lstStyle/>
          <a:p>
            <a:r>
              <a:rPr lang="en-US" sz="3600"/>
              <a:t>Donald J. Trump</a:t>
            </a:r>
          </a:p>
        </p:txBody>
      </p:sp>
      <p:sp>
        <p:nvSpPr>
          <p:cNvPr id="4" name="Text Placeholder 3">
            <a:extLst>
              <a:ext uri="{FF2B5EF4-FFF2-40B4-BE49-F238E27FC236}">
                <a16:creationId xmlns:a16="http://schemas.microsoft.com/office/drawing/2014/main" id="{358ECCAB-E4C8-45AC-9E5D-CF84A9BDC81D}"/>
              </a:ext>
            </a:extLst>
          </p:cNvPr>
          <p:cNvSpPr>
            <a:spLocks noGrp="1"/>
          </p:cNvSpPr>
          <p:nvPr>
            <p:ph type="body" sz="half" idx="2"/>
          </p:nvPr>
        </p:nvSpPr>
        <p:spPr>
          <a:xfrm>
            <a:off x="2589213" y="2040467"/>
            <a:ext cx="4802188" cy="3870755"/>
          </a:xfrm>
        </p:spPr>
        <p:txBody>
          <a:bodyPr vert="horz" lIns="91440" tIns="45720" rIns="91440" bIns="45720" rtlCol="0">
            <a:normAutofit/>
          </a:bodyPr>
          <a:lstStyle/>
          <a:p>
            <a:pPr>
              <a:buFont typeface="Wingdings 3" charset="2"/>
              <a:buChar char=""/>
            </a:pPr>
            <a:r>
              <a:rPr lang="en-US" sz="1600" dirty="0"/>
              <a:t> Donald Trump is the 45</a:t>
            </a:r>
            <a:r>
              <a:rPr lang="en-US" sz="1600" baseline="30000" dirty="0"/>
              <a:t>TH</a:t>
            </a:r>
            <a:r>
              <a:rPr lang="en-US" sz="1600" dirty="0"/>
              <a:t> president of the United States. </a:t>
            </a:r>
          </a:p>
          <a:p>
            <a:pPr>
              <a:buFont typeface="Wingdings 3" charset="2"/>
              <a:buChar char=""/>
            </a:pPr>
            <a:r>
              <a:rPr lang="en-CA" dirty="0"/>
              <a:t>Before entering politics, he was a businessman and television personality.</a:t>
            </a:r>
            <a:endParaRPr lang="en-US" sz="1600" dirty="0"/>
          </a:p>
          <a:p>
            <a:pPr>
              <a:buFont typeface="Wingdings 3" charset="2"/>
              <a:buChar char=""/>
            </a:pPr>
            <a:r>
              <a:rPr lang="en-US" sz="1600" dirty="0"/>
              <a:t>He was known for producing the reality show the apprentice.</a:t>
            </a:r>
          </a:p>
          <a:p>
            <a:pPr>
              <a:buFont typeface="Wingdings 3" charset="2"/>
              <a:buChar char=""/>
            </a:pPr>
            <a:r>
              <a:rPr lang="en-US" sz="1600" dirty="0"/>
              <a:t>He made cameo appearance in 14 television series and 12 films.</a:t>
            </a:r>
          </a:p>
          <a:p>
            <a:pPr>
              <a:buFont typeface="Wingdings 3" charset="2"/>
              <a:buChar char=""/>
            </a:pPr>
            <a:r>
              <a:rPr lang="en-CA" sz="1600" dirty="0"/>
              <a:t>He was given a weekly unpaid guest commentator spot on Fox &amp; Friends that continued until he started his presidential candidacy in 2015.</a:t>
            </a:r>
            <a:endParaRPr lang="en-US" sz="1600" dirty="0"/>
          </a:p>
        </p:txBody>
      </p:sp>
      <p:pic>
        <p:nvPicPr>
          <p:cNvPr id="10246" name="Picture 6" descr="Image result for Donald Trump New TV Show">
            <a:extLst>
              <a:ext uri="{FF2B5EF4-FFF2-40B4-BE49-F238E27FC236}">
                <a16:creationId xmlns:a16="http://schemas.microsoft.com/office/drawing/2014/main" id="{3AAD3131-541A-44B8-9673-C71127C68E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9" r="6930" b="-2"/>
          <a:stretch/>
        </p:blipFill>
        <p:spPr bwMode="auto">
          <a:xfrm>
            <a:off x="7744614" y="624110"/>
            <a:ext cx="2164496" cy="3181078"/>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See the source image">
            <a:extLst>
              <a:ext uri="{FF2B5EF4-FFF2-40B4-BE49-F238E27FC236}">
                <a16:creationId xmlns:a16="http://schemas.microsoft.com/office/drawing/2014/main" id="{F755B81C-04DC-4010-89E8-F6DC642FC7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18" r="35845" b="3"/>
          <a:stretch/>
        </p:blipFill>
        <p:spPr bwMode="auto">
          <a:xfrm>
            <a:off x="10002886" y="624109"/>
            <a:ext cx="1501725" cy="194394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Donald Trump New TV Show">
            <a:extLst>
              <a:ext uri="{FF2B5EF4-FFF2-40B4-BE49-F238E27FC236}">
                <a16:creationId xmlns:a16="http://schemas.microsoft.com/office/drawing/2014/main" id="{4CACE0A3-86A7-4BF3-B5DC-0086D975F95D}"/>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6" b="2151"/>
          <a:stretch/>
        </p:blipFill>
        <p:spPr bwMode="auto">
          <a:xfrm>
            <a:off x="10002886" y="2655143"/>
            <a:ext cx="1501725" cy="115004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e result for donald trump reality show">
            <a:extLst>
              <a:ext uri="{FF2B5EF4-FFF2-40B4-BE49-F238E27FC236}">
                <a16:creationId xmlns:a16="http://schemas.microsoft.com/office/drawing/2014/main" id="{92629A10-4B0C-40F8-9537-D3644816F4E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439"/>
          <a:stretch/>
        </p:blipFill>
        <p:spPr bwMode="auto">
          <a:xfrm>
            <a:off x="7744612" y="3882755"/>
            <a:ext cx="3759999" cy="2151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657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245B051-1F1B-4D61-A6E6-EB86C8B09D79}"/>
              </a:ext>
            </a:extLst>
          </p:cNvPr>
          <p:cNvCxnSpPr>
            <a:cxnSpLocks/>
          </p:cNvCxnSpPr>
          <p:nvPr/>
        </p:nvCxnSpPr>
        <p:spPr>
          <a:xfrm>
            <a:off x="2657475" y="4095750"/>
            <a:ext cx="8086725" cy="9525"/>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EC25766A-AAA6-4F62-9823-223E44C0AF8F}"/>
              </a:ext>
            </a:extLst>
          </p:cNvPr>
          <p:cNvCxnSpPr>
            <a:cxnSpLocks/>
          </p:cNvCxnSpPr>
          <p:nvPr/>
        </p:nvCxnSpPr>
        <p:spPr>
          <a:xfrm>
            <a:off x="2657475" y="3362325"/>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AC686EB-47F2-464A-A980-980A44DBF8ED}"/>
              </a:ext>
            </a:extLst>
          </p:cNvPr>
          <p:cNvCxnSpPr>
            <a:cxnSpLocks/>
          </p:cNvCxnSpPr>
          <p:nvPr/>
        </p:nvCxnSpPr>
        <p:spPr>
          <a:xfrm>
            <a:off x="4124325" y="3362325"/>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3FE3210-FC5C-4615-ADA4-75CBF7FA5FF4}"/>
              </a:ext>
            </a:extLst>
          </p:cNvPr>
          <p:cNvCxnSpPr>
            <a:cxnSpLocks/>
          </p:cNvCxnSpPr>
          <p:nvPr/>
        </p:nvCxnSpPr>
        <p:spPr>
          <a:xfrm>
            <a:off x="5638800" y="3362323"/>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F4F3038-AEB7-41A1-9A81-D0F9C5DF1BBC}"/>
              </a:ext>
            </a:extLst>
          </p:cNvPr>
          <p:cNvCxnSpPr>
            <a:cxnSpLocks/>
          </p:cNvCxnSpPr>
          <p:nvPr/>
        </p:nvCxnSpPr>
        <p:spPr>
          <a:xfrm>
            <a:off x="7258050" y="3371849"/>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836D05A-BF29-4782-A8A1-16C1003F1B0E}"/>
              </a:ext>
            </a:extLst>
          </p:cNvPr>
          <p:cNvCxnSpPr>
            <a:cxnSpLocks/>
          </p:cNvCxnSpPr>
          <p:nvPr/>
        </p:nvCxnSpPr>
        <p:spPr>
          <a:xfrm>
            <a:off x="8924925" y="3371849"/>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A50C81B-FA23-49FC-AFC7-CBD712B15E61}"/>
              </a:ext>
            </a:extLst>
          </p:cNvPr>
          <p:cNvCxnSpPr>
            <a:cxnSpLocks/>
          </p:cNvCxnSpPr>
          <p:nvPr/>
        </p:nvCxnSpPr>
        <p:spPr>
          <a:xfrm>
            <a:off x="10744200" y="3362325"/>
            <a:ext cx="0" cy="733425"/>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D30E9FBE-AE42-4931-885A-C152423C256D}"/>
              </a:ext>
            </a:extLst>
          </p:cNvPr>
          <p:cNvSpPr txBox="1"/>
          <p:nvPr/>
        </p:nvSpPr>
        <p:spPr>
          <a:xfrm>
            <a:off x="2109791" y="2752725"/>
            <a:ext cx="1095367" cy="646331"/>
          </a:xfrm>
          <a:prstGeom prst="rect">
            <a:avLst/>
          </a:prstGeom>
          <a:noFill/>
        </p:spPr>
        <p:txBody>
          <a:bodyPr wrap="square" rtlCol="0">
            <a:spAutoFit/>
          </a:bodyPr>
          <a:lstStyle/>
          <a:p>
            <a:r>
              <a:rPr lang="en-CA" dirty="0"/>
              <a:t>Ronald Reagan</a:t>
            </a:r>
          </a:p>
        </p:txBody>
      </p:sp>
      <p:sp>
        <p:nvSpPr>
          <p:cNvPr id="17" name="TextBox 16">
            <a:extLst>
              <a:ext uri="{FF2B5EF4-FFF2-40B4-BE49-F238E27FC236}">
                <a16:creationId xmlns:a16="http://schemas.microsoft.com/office/drawing/2014/main" id="{43A38C14-AEDA-4794-A0A3-5ED30A67DBD0}"/>
              </a:ext>
            </a:extLst>
          </p:cNvPr>
          <p:cNvSpPr txBox="1"/>
          <p:nvPr/>
        </p:nvSpPr>
        <p:spPr>
          <a:xfrm>
            <a:off x="10291766" y="2725518"/>
            <a:ext cx="1095367" cy="646331"/>
          </a:xfrm>
          <a:prstGeom prst="rect">
            <a:avLst/>
          </a:prstGeom>
          <a:noFill/>
        </p:spPr>
        <p:txBody>
          <a:bodyPr wrap="square" rtlCol="0">
            <a:spAutoFit/>
          </a:bodyPr>
          <a:lstStyle/>
          <a:p>
            <a:r>
              <a:rPr lang="en-CA" dirty="0"/>
              <a:t>Donald J. Trump</a:t>
            </a:r>
          </a:p>
        </p:txBody>
      </p:sp>
      <p:sp>
        <p:nvSpPr>
          <p:cNvPr id="18" name="TextBox 17">
            <a:extLst>
              <a:ext uri="{FF2B5EF4-FFF2-40B4-BE49-F238E27FC236}">
                <a16:creationId xmlns:a16="http://schemas.microsoft.com/office/drawing/2014/main" id="{59FFE062-9523-4521-8CCC-9570312A3D1B}"/>
              </a:ext>
            </a:extLst>
          </p:cNvPr>
          <p:cNvSpPr txBox="1"/>
          <p:nvPr/>
        </p:nvSpPr>
        <p:spPr>
          <a:xfrm>
            <a:off x="8439160" y="2681971"/>
            <a:ext cx="1095367" cy="646331"/>
          </a:xfrm>
          <a:prstGeom prst="rect">
            <a:avLst/>
          </a:prstGeom>
          <a:noFill/>
        </p:spPr>
        <p:txBody>
          <a:bodyPr wrap="square" rtlCol="0">
            <a:spAutoFit/>
          </a:bodyPr>
          <a:lstStyle/>
          <a:p>
            <a:r>
              <a:rPr lang="en-CA" dirty="0"/>
              <a:t>Barack</a:t>
            </a:r>
          </a:p>
          <a:p>
            <a:r>
              <a:rPr lang="en-CA" dirty="0"/>
              <a:t>Obama</a:t>
            </a:r>
          </a:p>
        </p:txBody>
      </p:sp>
      <p:sp>
        <p:nvSpPr>
          <p:cNvPr id="19" name="TextBox 18">
            <a:extLst>
              <a:ext uri="{FF2B5EF4-FFF2-40B4-BE49-F238E27FC236}">
                <a16:creationId xmlns:a16="http://schemas.microsoft.com/office/drawing/2014/main" id="{859B6430-9B94-42CE-9690-7E5B849C56DD}"/>
              </a:ext>
            </a:extLst>
          </p:cNvPr>
          <p:cNvSpPr txBox="1"/>
          <p:nvPr/>
        </p:nvSpPr>
        <p:spPr>
          <a:xfrm>
            <a:off x="6679414" y="2725517"/>
            <a:ext cx="1095367" cy="646331"/>
          </a:xfrm>
          <a:prstGeom prst="rect">
            <a:avLst/>
          </a:prstGeom>
          <a:noFill/>
        </p:spPr>
        <p:txBody>
          <a:bodyPr wrap="square" rtlCol="0">
            <a:spAutoFit/>
          </a:bodyPr>
          <a:lstStyle/>
          <a:p>
            <a:r>
              <a:rPr lang="en-CA" dirty="0"/>
              <a:t>George W. Bush</a:t>
            </a:r>
          </a:p>
        </p:txBody>
      </p:sp>
      <p:sp>
        <p:nvSpPr>
          <p:cNvPr id="20" name="TextBox 19">
            <a:extLst>
              <a:ext uri="{FF2B5EF4-FFF2-40B4-BE49-F238E27FC236}">
                <a16:creationId xmlns:a16="http://schemas.microsoft.com/office/drawing/2014/main" id="{0F921737-EE32-49D7-BB14-E9FD5C2FA192}"/>
              </a:ext>
            </a:extLst>
          </p:cNvPr>
          <p:cNvSpPr txBox="1"/>
          <p:nvPr/>
        </p:nvSpPr>
        <p:spPr>
          <a:xfrm>
            <a:off x="5063740" y="2681971"/>
            <a:ext cx="1095367" cy="646331"/>
          </a:xfrm>
          <a:prstGeom prst="rect">
            <a:avLst/>
          </a:prstGeom>
          <a:noFill/>
        </p:spPr>
        <p:txBody>
          <a:bodyPr wrap="square" rtlCol="0">
            <a:spAutoFit/>
          </a:bodyPr>
          <a:lstStyle/>
          <a:p>
            <a:pPr algn="ctr"/>
            <a:r>
              <a:rPr lang="en-CA" dirty="0"/>
              <a:t>Bill Clinton</a:t>
            </a:r>
          </a:p>
        </p:txBody>
      </p:sp>
      <p:sp>
        <p:nvSpPr>
          <p:cNvPr id="21" name="TextBox 20">
            <a:extLst>
              <a:ext uri="{FF2B5EF4-FFF2-40B4-BE49-F238E27FC236}">
                <a16:creationId xmlns:a16="http://schemas.microsoft.com/office/drawing/2014/main" id="{89EF5E9F-F78E-47FF-9EAE-0CA2A29ACA20}"/>
              </a:ext>
            </a:extLst>
          </p:cNvPr>
          <p:cNvSpPr txBox="1"/>
          <p:nvPr/>
        </p:nvSpPr>
        <p:spPr>
          <a:xfrm>
            <a:off x="3499851" y="2706469"/>
            <a:ext cx="1269195" cy="646331"/>
          </a:xfrm>
          <a:prstGeom prst="rect">
            <a:avLst/>
          </a:prstGeom>
          <a:noFill/>
        </p:spPr>
        <p:txBody>
          <a:bodyPr wrap="square" rtlCol="0">
            <a:spAutoFit/>
          </a:bodyPr>
          <a:lstStyle/>
          <a:p>
            <a:r>
              <a:rPr lang="en-CA" dirty="0"/>
              <a:t>George H.W Bush</a:t>
            </a:r>
          </a:p>
        </p:txBody>
      </p:sp>
    </p:spTree>
    <p:extLst>
      <p:ext uri="{BB962C8B-B14F-4D97-AF65-F5344CB8AC3E}">
        <p14:creationId xmlns:p14="http://schemas.microsoft.com/office/powerpoint/2010/main" val="3990257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245B051-1F1B-4D61-A6E6-EB86C8B09D79}"/>
              </a:ext>
            </a:extLst>
          </p:cNvPr>
          <p:cNvCxnSpPr>
            <a:cxnSpLocks/>
          </p:cNvCxnSpPr>
          <p:nvPr/>
        </p:nvCxnSpPr>
        <p:spPr>
          <a:xfrm>
            <a:off x="2657475" y="4095750"/>
            <a:ext cx="8086725" cy="9525"/>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EC25766A-AAA6-4F62-9823-223E44C0AF8F}"/>
              </a:ext>
            </a:extLst>
          </p:cNvPr>
          <p:cNvCxnSpPr>
            <a:cxnSpLocks/>
          </p:cNvCxnSpPr>
          <p:nvPr/>
        </p:nvCxnSpPr>
        <p:spPr>
          <a:xfrm>
            <a:off x="2657475" y="3362325"/>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AC686EB-47F2-464A-A980-980A44DBF8ED}"/>
              </a:ext>
            </a:extLst>
          </p:cNvPr>
          <p:cNvCxnSpPr>
            <a:cxnSpLocks/>
          </p:cNvCxnSpPr>
          <p:nvPr/>
        </p:nvCxnSpPr>
        <p:spPr>
          <a:xfrm>
            <a:off x="4124325" y="3362325"/>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3FE3210-FC5C-4615-ADA4-75CBF7FA5FF4}"/>
              </a:ext>
            </a:extLst>
          </p:cNvPr>
          <p:cNvCxnSpPr>
            <a:cxnSpLocks/>
          </p:cNvCxnSpPr>
          <p:nvPr/>
        </p:nvCxnSpPr>
        <p:spPr>
          <a:xfrm>
            <a:off x="5638800" y="3362323"/>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F4F3038-AEB7-41A1-9A81-D0F9C5DF1BBC}"/>
              </a:ext>
            </a:extLst>
          </p:cNvPr>
          <p:cNvCxnSpPr>
            <a:cxnSpLocks/>
          </p:cNvCxnSpPr>
          <p:nvPr/>
        </p:nvCxnSpPr>
        <p:spPr>
          <a:xfrm>
            <a:off x="7258050" y="3371849"/>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836D05A-BF29-4782-A8A1-16C1003F1B0E}"/>
              </a:ext>
            </a:extLst>
          </p:cNvPr>
          <p:cNvCxnSpPr>
            <a:cxnSpLocks/>
          </p:cNvCxnSpPr>
          <p:nvPr/>
        </p:nvCxnSpPr>
        <p:spPr>
          <a:xfrm>
            <a:off x="8924925" y="3371849"/>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A50C81B-FA23-49FC-AFC7-CBD712B15E61}"/>
              </a:ext>
            </a:extLst>
          </p:cNvPr>
          <p:cNvCxnSpPr>
            <a:cxnSpLocks/>
          </p:cNvCxnSpPr>
          <p:nvPr/>
        </p:nvCxnSpPr>
        <p:spPr>
          <a:xfrm>
            <a:off x="10744200" y="3362325"/>
            <a:ext cx="0" cy="733425"/>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D30E9FBE-AE42-4931-885A-C152423C256D}"/>
              </a:ext>
            </a:extLst>
          </p:cNvPr>
          <p:cNvSpPr txBox="1"/>
          <p:nvPr/>
        </p:nvSpPr>
        <p:spPr>
          <a:xfrm>
            <a:off x="2109791" y="2752725"/>
            <a:ext cx="1095367" cy="646331"/>
          </a:xfrm>
          <a:prstGeom prst="rect">
            <a:avLst/>
          </a:prstGeom>
          <a:noFill/>
        </p:spPr>
        <p:txBody>
          <a:bodyPr wrap="square" rtlCol="0">
            <a:spAutoFit/>
          </a:bodyPr>
          <a:lstStyle/>
          <a:p>
            <a:r>
              <a:rPr lang="en-CA" dirty="0"/>
              <a:t>Ronald Reagan</a:t>
            </a:r>
          </a:p>
        </p:txBody>
      </p:sp>
      <p:sp>
        <p:nvSpPr>
          <p:cNvPr id="17" name="TextBox 16">
            <a:extLst>
              <a:ext uri="{FF2B5EF4-FFF2-40B4-BE49-F238E27FC236}">
                <a16:creationId xmlns:a16="http://schemas.microsoft.com/office/drawing/2014/main" id="{43A38C14-AEDA-4794-A0A3-5ED30A67DBD0}"/>
              </a:ext>
            </a:extLst>
          </p:cNvPr>
          <p:cNvSpPr txBox="1"/>
          <p:nvPr/>
        </p:nvSpPr>
        <p:spPr>
          <a:xfrm>
            <a:off x="10291766" y="2725518"/>
            <a:ext cx="1095367" cy="646331"/>
          </a:xfrm>
          <a:prstGeom prst="rect">
            <a:avLst/>
          </a:prstGeom>
          <a:noFill/>
        </p:spPr>
        <p:txBody>
          <a:bodyPr wrap="square" rtlCol="0">
            <a:spAutoFit/>
          </a:bodyPr>
          <a:lstStyle/>
          <a:p>
            <a:r>
              <a:rPr lang="en-CA" dirty="0"/>
              <a:t>Donald J. Trump</a:t>
            </a:r>
          </a:p>
        </p:txBody>
      </p:sp>
      <p:sp>
        <p:nvSpPr>
          <p:cNvPr id="18" name="TextBox 17">
            <a:extLst>
              <a:ext uri="{FF2B5EF4-FFF2-40B4-BE49-F238E27FC236}">
                <a16:creationId xmlns:a16="http://schemas.microsoft.com/office/drawing/2014/main" id="{59FFE062-9523-4521-8CCC-9570312A3D1B}"/>
              </a:ext>
            </a:extLst>
          </p:cNvPr>
          <p:cNvSpPr txBox="1"/>
          <p:nvPr/>
        </p:nvSpPr>
        <p:spPr>
          <a:xfrm>
            <a:off x="8439160" y="2681971"/>
            <a:ext cx="1095367" cy="646331"/>
          </a:xfrm>
          <a:prstGeom prst="rect">
            <a:avLst/>
          </a:prstGeom>
          <a:noFill/>
        </p:spPr>
        <p:txBody>
          <a:bodyPr wrap="square" rtlCol="0">
            <a:spAutoFit/>
          </a:bodyPr>
          <a:lstStyle/>
          <a:p>
            <a:r>
              <a:rPr lang="en-CA" dirty="0"/>
              <a:t>Barack</a:t>
            </a:r>
          </a:p>
          <a:p>
            <a:r>
              <a:rPr lang="en-CA" dirty="0"/>
              <a:t>Obama</a:t>
            </a:r>
          </a:p>
        </p:txBody>
      </p:sp>
      <p:sp>
        <p:nvSpPr>
          <p:cNvPr id="19" name="TextBox 18">
            <a:extLst>
              <a:ext uri="{FF2B5EF4-FFF2-40B4-BE49-F238E27FC236}">
                <a16:creationId xmlns:a16="http://schemas.microsoft.com/office/drawing/2014/main" id="{859B6430-9B94-42CE-9690-7E5B849C56DD}"/>
              </a:ext>
            </a:extLst>
          </p:cNvPr>
          <p:cNvSpPr txBox="1"/>
          <p:nvPr/>
        </p:nvSpPr>
        <p:spPr>
          <a:xfrm>
            <a:off x="6679414" y="2725517"/>
            <a:ext cx="1095367" cy="646331"/>
          </a:xfrm>
          <a:prstGeom prst="rect">
            <a:avLst/>
          </a:prstGeom>
          <a:noFill/>
        </p:spPr>
        <p:txBody>
          <a:bodyPr wrap="square" rtlCol="0">
            <a:spAutoFit/>
          </a:bodyPr>
          <a:lstStyle/>
          <a:p>
            <a:r>
              <a:rPr lang="en-CA" dirty="0"/>
              <a:t>George W. Bush</a:t>
            </a:r>
          </a:p>
        </p:txBody>
      </p:sp>
      <p:sp>
        <p:nvSpPr>
          <p:cNvPr id="20" name="TextBox 19">
            <a:extLst>
              <a:ext uri="{FF2B5EF4-FFF2-40B4-BE49-F238E27FC236}">
                <a16:creationId xmlns:a16="http://schemas.microsoft.com/office/drawing/2014/main" id="{0F921737-EE32-49D7-BB14-E9FD5C2FA192}"/>
              </a:ext>
            </a:extLst>
          </p:cNvPr>
          <p:cNvSpPr txBox="1"/>
          <p:nvPr/>
        </p:nvSpPr>
        <p:spPr>
          <a:xfrm>
            <a:off x="5063940" y="2715991"/>
            <a:ext cx="1095367" cy="646331"/>
          </a:xfrm>
          <a:prstGeom prst="rect">
            <a:avLst/>
          </a:prstGeom>
          <a:noFill/>
        </p:spPr>
        <p:txBody>
          <a:bodyPr wrap="square" rtlCol="0">
            <a:spAutoFit/>
          </a:bodyPr>
          <a:lstStyle/>
          <a:p>
            <a:pPr algn="ctr"/>
            <a:r>
              <a:rPr lang="en-CA" dirty="0"/>
              <a:t>Bill Clinton</a:t>
            </a:r>
          </a:p>
        </p:txBody>
      </p:sp>
      <p:sp>
        <p:nvSpPr>
          <p:cNvPr id="21" name="TextBox 20">
            <a:extLst>
              <a:ext uri="{FF2B5EF4-FFF2-40B4-BE49-F238E27FC236}">
                <a16:creationId xmlns:a16="http://schemas.microsoft.com/office/drawing/2014/main" id="{89EF5E9F-F78E-47FF-9EAE-0CA2A29ACA20}"/>
              </a:ext>
            </a:extLst>
          </p:cNvPr>
          <p:cNvSpPr txBox="1"/>
          <p:nvPr/>
        </p:nvSpPr>
        <p:spPr>
          <a:xfrm>
            <a:off x="3499851" y="2706469"/>
            <a:ext cx="1269195" cy="646331"/>
          </a:xfrm>
          <a:prstGeom prst="rect">
            <a:avLst/>
          </a:prstGeom>
          <a:noFill/>
        </p:spPr>
        <p:txBody>
          <a:bodyPr wrap="square" rtlCol="0">
            <a:spAutoFit/>
          </a:bodyPr>
          <a:lstStyle/>
          <a:p>
            <a:r>
              <a:rPr lang="en-CA" dirty="0"/>
              <a:t>George H.W Bush</a:t>
            </a:r>
          </a:p>
        </p:txBody>
      </p:sp>
      <p:sp>
        <p:nvSpPr>
          <p:cNvPr id="15" name="Arc 14">
            <a:extLst>
              <a:ext uri="{FF2B5EF4-FFF2-40B4-BE49-F238E27FC236}">
                <a16:creationId xmlns:a16="http://schemas.microsoft.com/office/drawing/2014/main" id="{5456A5EE-C2F8-824D-85A3-64DC37031480}"/>
              </a:ext>
            </a:extLst>
          </p:cNvPr>
          <p:cNvSpPr/>
          <p:nvPr/>
        </p:nvSpPr>
        <p:spPr>
          <a:xfrm rot="10800000">
            <a:off x="5611621" y="3738559"/>
            <a:ext cx="3313299" cy="1090615"/>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
        <p:nvSpPr>
          <p:cNvPr id="22" name="TextBox 21">
            <a:extLst>
              <a:ext uri="{FF2B5EF4-FFF2-40B4-BE49-F238E27FC236}">
                <a16:creationId xmlns:a16="http://schemas.microsoft.com/office/drawing/2014/main" id="{86C279EA-530D-4B60-ABC1-D60A58F368AF}"/>
              </a:ext>
            </a:extLst>
          </p:cNvPr>
          <p:cNvSpPr txBox="1"/>
          <p:nvPr/>
        </p:nvSpPr>
        <p:spPr>
          <a:xfrm>
            <a:off x="5062143" y="4077635"/>
            <a:ext cx="1340038" cy="369332"/>
          </a:xfrm>
          <a:prstGeom prst="rect">
            <a:avLst/>
          </a:prstGeom>
          <a:noFill/>
        </p:spPr>
        <p:txBody>
          <a:bodyPr wrap="square" rtlCol="0">
            <a:spAutoFit/>
          </a:bodyPr>
          <a:lstStyle/>
          <a:p>
            <a:r>
              <a:rPr lang="en-CA" dirty="0"/>
              <a:t>Democrat</a:t>
            </a:r>
          </a:p>
        </p:txBody>
      </p:sp>
      <p:sp>
        <p:nvSpPr>
          <p:cNvPr id="23" name="TextBox 22">
            <a:extLst>
              <a:ext uri="{FF2B5EF4-FFF2-40B4-BE49-F238E27FC236}">
                <a16:creationId xmlns:a16="http://schemas.microsoft.com/office/drawing/2014/main" id="{86E7B3E1-A027-45DA-9E70-8E42D3213ACD}"/>
              </a:ext>
            </a:extLst>
          </p:cNvPr>
          <p:cNvSpPr txBox="1"/>
          <p:nvPr/>
        </p:nvSpPr>
        <p:spPr>
          <a:xfrm>
            <a:off x="8439160" y="4056392"/>
            <a:ext cx="1340038" cy="369332"/>
          </a:xfrm>
          <a:prstGeom prst="rect">
            <a:avLst/>
          </a:prstGeom>
          <a:noFill/>
        </p:spPr>
        <p:txBody>
          <a:bodyPr wrap="square" rtlCol="0">
            <a:spAutoFit/>
          </a:bodyPr>
          <a:lstStyle/>
          <a:p>
            <a:r>
              <a:rPr lang="en-CA" dirty="0"/>
              <a:t>Democrat</a:t>
            </a:r>
          </a:p>
        </p:txBody>
      </p:sp>
      <p:sp>
        <p:nvSpPr>
          <p:cNvPr id="24" name="Arc 23">
            <a:extLst>
              <a:ext uri="{FF2B5EF4-FFF2-40B4-BE49-F238E27FC236}">
                <a16:creationId xmlns:a16="http://schemas.microsoft.com/office/drawing/2014/main" id="{B082794E-3D20-4A26-B777-3CD037551382}"/>
              </a:ext>
            </a:extLst>
          </p:cNvPr>
          <p:cNvSpPr/>
          <p:nvPr/>
        </p:nvSpPr>
        <p:spPr>
          <a:xfrm rot="10800000">
            <a:off x="4075511" y="3729031"/>
            <a:ext cx="3182525" cy="1057333"/>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
        <p:nvSpPr>
          <p:cNvPr id="25" name="TextBox 24">
            <a:extLst>
              <a:ext uri="{FF2B5EF4-FFF2-40B4-BE49-F238E27FC236}">
                <a16:creationId xmlns:a16="http://schemas.microsoft.com/office/drawing/2014/main" id="{CB0978EB-315B-4B46-B83B-C603CFEDD3B7}"/>
              </a:ext>
            </a:extLst>
          </p:cNvPr>
          <p:cNvSpPr txBox="1"/>
          <p:nvPr/>
        </p:nvSpPr>
        <p:spPr>
          <a:xfrm>
            <a:off x="3527936" y="4819651"/>
            <a:ext cx="1340038" cy="923330"/>
          </a:xfrm>
          <a:prstGeom prst="rect">
            <a:avLst/>
          </a:prstGeom>
          <a:noFill/>
        </p:spPr>
        <p:txBody>
          <a:bodyPr wrap="square" rtlCol="0">
            <a:spAutoFit/>
          </a:bodyPr>
          <a:lstStyle/>
          <a:p>
            <a:r>
              <a:rPr lang="en-CA" dirty="0"/>
              <a:t>Iraq War</a:t>
            </a:r>
          </a:p>
          <a:p>
            <a:r>
              <a:rPr lang="en-CA" dirty="0"/>
              <a:t>Based on lie</a:t>
            </a:r>
          </a:p>
        </p:txBody>
      </p:sp>
      <p:sp>
        <p:nvSpPr>
          <p:cNvPr id="26" name="TextBox 25">
            <a:extLst>
              <a:ext uri="{FF2B5EF4-FFF2-40B4-BE49-F238E27FC236}">
                <a16:creationId xmlns:a16="http://schemas.microsoft.com/office/drawing/2014/main" id="{AF061746-731F-445D-B181-39BA9028E178}"/>
              </a:ext>
            </a:extLst>
          </p:cNvPr>
          <p:cNvSpPr txBox="1"/>
          <p:nvPr/>
        </p:nvSpPr>
        <p:spPr>
          <a:xfrm>
            <a:off x="6402181" y="4878327"/>
            <a:ext cx="1340038" cy="923330"/>
          </a:xfrm>
          <a:prstGeom prst="rect">
            <a:avLst/>
          </a:prstGeom>
          <a:noFill/>
        </p:spPr>
        <p:txBody>
          <a:bodyPr wrap="square" rtlCol="0">
            <a:spAutoFit/>
          </a:bodyPr>
          <a:lstStyle/>
          <a:p>
            <a:r>
              <a:rPr lang="en-CA" dirty="0"/>
              <a:t>Iraq War Based on</a:t>
            </a:r>
          </a:p>
          <a:p>
            <a:r>
              <a:rPr lang="en-CA" dirty="0"/>
              <a:t>lie</a:t>
            </a:r>
          </a:p>
        </p:txBody>
      </p:sp>
      <p:cxnSp>
        <p:nvCxnSpPr>
          <p:cNvPr id="3" name="Straight Connector 2">
            <a:extLst>
              <a:ext uri="{FF2B5EF4-FFF2-40B4-BE49-F238E27FC236}">
                <a16:creationId xmlns:a16="http://schemas.microsoft.com/office/drawing/2014/main" id="{F49C2142-6AF0-4047-8B32-DAA6B00D8E6C}"/>
              </a:ext>
            </a:extLst>
          </p:cNvPr>
          <p:cNvCxnSpPr/>
          <p:nvPr/>
        </p:nvCxnSpPr>
        <p:spPr>
          <a:xfrm>
            <a:off x="4124325" y="4241058"/>
            <a:ext cx="0" cy="63726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1E3E71A4-6A8E-4A2E-AAE4-FE745A6A81EB}"/>
              </a:ext>
            </a:extLst>
          </p:cNvPr>
          <p:cNvCxnSpPr>
            <a:cxnSpLocks/>
          </p:cNvCxnSpPr>
          <p:nvPr/>
        </p:nvCxnSpPr>
        <p:spPr>
          <a:xfrm flipH="1">
            <a:off x="7227097" y="4182382"/>
            <a:ext cx="9525" cy="82193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Arc 27">
            <a:extLst>
              <a:ext uri="{FF2B5EF4-FFF2-40B4-BE49-F238E27FC236}">
                <a16:creationId xmlns:a16="http://schemas.microsoft.com/office/drawing/2014/main" id="{61056297-6958-4F51-95AE-A79398D037E3}"/>
              </a:ext>
            </a:extLst>
          </p:cNvPr>
          <p:cNvSpPr/>
          <p:nvPr/>
        </p:nvSpPr>
        <p:spPr>
          <a:xfrm rot="10800000">
            <a:off x="2657474" y="3588066"/>
            <a:ext cx="8077171" cy="1290261"/>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
        <p:nvSpPr>
          <p:cNvPr id="29" name="TextBox 28">
            <a:extLst>
              <a:ext uri="{FF2B5EF4-FFF2-40B4-BE49-F238E27FC236}">
                <a16:creationId xmlns:a16="http://schemas.microsoft.com/office/drawing/2014/main" id="{82954FBE-FCE8-4DF0-A250-4010B0A35CB1}"/>
              </a:ext>
            </a:extLst>
          </p:cNvPr>
          <p:cNvSpPr txBox="1"/>
          <p:nvPr/>
        </p:nvSpPr>
        <p:spPr>
          <a:xfrm>
            <a:off x="1653425" y="4048531"/>
            <a:ext cx="1588648" cy="369332"/>
          </a:xfrm>
          <a:prstGeom prst="rect">
            <a:avLst/>
          </a:prstGeom>
          <a:noFill/>
        </p:spPr>
        <p:txBody>
          <a:bodyPr wrap="square" rtlCol="0">
            <a:spAutoFit/>
          </a:bodyPr>
          <a:lstStyle/>
          <a:p>
            <a:r>
              <a:rPr lang="en-CA" dirty="0"/>
              <a:t>Republican</a:t>
            </a:r>
          </a:p>
        </p:txBody>
      </p:sp>
      <p:sp>
        <p:nvSpPr>
          <p:cNvPr id="30" name="TextBox 29">
            <a:extLst>
              <a:ext uri="{FF2B5EF4-FFF2-40B4-BE49-F238E27FC236}">
                <a16:creationId xmlns:a16="http://schemas.microsoft.com/office/drawing/2014/main" id="{21FA85D9-B914-4064-9572-5D61BD7E8539}"/>
              </a:ext>
            </a:extLst>
          </p:cNvPr>
          <p:cNvSpPr txBox="1"/>
          <p:nvPr/>
        </p:nvSpPr>
        <p:spPr>
          <a:xfrm>
            <a:off x="1611334" y="4528769"/>
            <a:ext cx="1251256" cy="369332"/>
          </a:xfrm>
          <a:prstGeom prst="rect">
            <a:avLst/>
          </a:prstGeom>
          <a:noFill/>
        </p:spPr>
        <p:txBody>
          <a:bodyPr wrap="square" rtlCol="0">
            <a:spAutoFit/>
          </a:bodyPr>
          <a:lstStyle/>
          <a:p>
            <a:r>
              <a:rPr lang="en-CA" dirty="0"/>
              <a:t>Celebrity</a:t>
            </a:r>
          </a:p>
        </p:txBody>
      </p:sp>
      <p:sp>
        <p:nvSpPr>
          <p:cNvPr id="31" name="TextBox 30">
            <a:extLst>
              <a:ext uri="{FF2B5EF4-FFF2-40B4-BE49-F238E27FC236}">
                <a16:creationId xmlns:a16="http://schemas.microsoft.com/office/drawing/2014/main" id="{27CB4016-C9EB-47B4-9732-0026D859FF90}"/>
              </a:ext>
            </a:extLst>
          </p:cNvPr>
          <p:cNvSpPr txBox="1"/>
          <p:nvPr/>
        </p:nvSpPr>
        <p:spPr>
          <a:xfrm>
            <a:off x="1562100" y="4895522"/>
            <a:ext cx="1522273" cy="369332"/>
          </a:xfrm>
          <a:prstGeom prst="rect">
            <a:avLst/>
          </a:prstGeom>
          <a:noFill/>
        </p:spPr>
        <p:txBody>
          <a:bodyPr wrap="square" rtlCol="0">
            <a:spAutoFit/>
          </a:bodyPr>
          <a:lstStyle/>
          <a:p>
            <a:r>
              <a:rPr lang="en-CA" dirty="0"/>
              <a:t>Jerry Falwell</a:t>
            </a:r>
          </a:p>
        </p:txBody>
      </p:sp>
      <p:sp>
        <p:nvSpPr>
          <p:cNvPr id="32" name="TextBox 31">
            <a:extLst>
              <a:ext uri="{FF2B5EF4-FFF2-40B4-BE49-F238E27FC236}">
                <a16:creationId xmlns:a16="http://schemas.microsoft.com/office/drawing/2014/main" id="{02CBBFD5-0C70-421A-817D-8B9B4DB36522}"/>
              </a:ext>
            </a:extLst>
          </p:cNvPr>
          <p:cNvSpPr txBox="1"/>
          <p:nvPr/>
        </p:nvSpPr>
        <p:spPr>
          <a:xfrm>
            <a:off x="1562100" y="5386012"/>
            <a:ext cx="1522273" cy="646331"/>
          </a:xfrm>
          <a:prstGeom prst="rect">
            <a:avLst/>
          </a:prstGeom>
          <a:noFill/>
        </p:spPr>
        <p:txBody>
          <a:bodyPr wrap="square" rtlCol="0">
            <a:spAutoFit/>
          </a:bodyPr>
          <a:lstStyle/>
          <a:p>
            <a:r>
              <a:rPr lang="en-CA" dirty="0"/>
              <a:t>White Nationalism</a:t>
            </a:r>
          </a:p>
        </p:txBody>
      </p:sp>
      <p:sp>
        <p:nvSpPr>
          <p:cNvPr id="33" name="TextBox 32">
            <a:extLst>
              <a:ext uri="{FF2B5EF4-FFF2-40B4-BE49-F238E27FC236}">
                <a16:creationId xmlns:a16="http://schemas.microsoft.com/office/drawing/2014/main" id="{114B2F64-5590-41E3-A821-F285425CC9A5}"/>
              </a:ext>
            </a:extLst>
          </p:cNvPr>
          <p:cNvSpPr txBox="1"/>
          <p:nvPr/>
        </p:nvSpPr>
        <p:spPr>
          <a:xfrm>
            <a:off x="2266951" y="6153501"/>
            <a:ext cx="1699344" cy="369332"/>
          </a:xfrm>
          <a:prstGeom prst="rect">
            <a:avLst/>
          </a:prstGeom>
          <a:noFill/>
        </p:spPr>
        <p:txBody>
          <a:bodyPr wrap="square" rtlCol="0">
            <a:spAutoFit/>
          </a:bodyPr>
          <a:lstStyle/>
          <a:p>
            <a:r>
              <a:rPr lang="en-CA" dirty="0"/>
              <a:t>Unilateralism</a:t>
            </a:r>
          </a:p>
        </p:txBody>
      </p:sp>
      <p:sp>
        <p:nvSpPr>
          <p:cNvPr id="34" name="TextBox 33">
            <a:extLst>
              <a:ext uri="{FF2B5EF4-FFF2-40B4-BE49-F238E27FC236}">
                <a16:creationId xmlns:a16="http://schemas.microsoft.com/office/drawing/2014/main" id="{CF88C697-D607-46E9-B096-312010E2BF4F}"/>
              </a:ext>
            </a:extLst>
          </p:cNvPr>
          <p:cNvSpPr txBox="1"/>
          <p:nvPr/>
        </p:nvSpPr>
        <p:spPr>
          <a:xfrm>
            <a:off x="10055634" y="4048531"/>
            <a:ext cx="1588648" cy="369332"/>
          </a:xfrm>
          <a:prstGeom prst="rect">
            <a:avLst/>
          </a:prstGeom>
          <a:noFill/>
        </p:spPr>
        <p:txBody>
          <a:bodyPr wrap="square" rtlCol="0">
            <a:spAutoFit/>
          </a:bodyPr>
          <a:lstStyle/>
          <a:p>
            <a:r>
              <a:rPr lang="en-CA" dirty="0"/>
              <a:t>Republican</a:t>
            </a:r>
          </a:p>
        </p:txBody>
      </p:sp>
      <p:sp>
        <p:nvSpPr>
          <p:cNvPr id="35" name="TextBox 34">
            <a:extLst>
              <a:ext uri="{FF2B5EF4-FFF2-40B4-BE49-F238E27FC236}">
                <a16:creationId xmlns:a16="http://schemas.microsoft.com/office/drawing/2014/main" id="{ED06DE55-3A6B-4506-999E-26C5817BD94C}"/>
              </a:ext>
            </a:extLst>
          </p:cNvPr>
          <p:cNvSpPr txBox="1"/>
          <p:nvPr/>
        </p:nvSpPr>
        <p:spPr>
          <a:xfrm>
            <a:off x="10079778" y="4415250"/>
            <a:ext cx="1251256" cy="369332"/>
          </a:xfrm>
          <a:prstGeom prst="rect">
            <a:avLst/>
          </a:prstGeom>
          <a:noFill/>
        </p:spPr>
        <p:txBody>
          <a:bodyPr wrap="square" rtlCol="0">
            <a:spAutoFit/>
          </a:bodyPr>
          <a:lstStyle/>
          <a:p>
            <a:r>
              <a:rPr lang="en-CA" dirty="0"/>
              <a:t>Celebrity</a:t>
            </a:r>
          </a:p>
        </p:txBody>
      </p:sp>
      <p:sp>
        <p:nvSpPr>
          <p:cNvPr id="36" name="TextBox 35">
            <a:extLst>
              <a:ext uri="{FF2B5EF4-FFF2-40B4-BE49-F238E27FC236}">
                <a16:creationId xmlns:a16="http://schemas.microsoft.com/office/drawing/2014/main" id="{F8BA6F15-50B2-46AB-95D3-01E1516ACAB3}"/>
              </a:ext>
            </a:extLst>
          </p:cNvPr>
          <p:cNvSpPr txBox="1"/>
          <p:nvPr/>
        </p:nvSpPr>
        <p:spPr>
          <a:xfrm>
            <a:off x="9725028" y="4866187"/>
            <a:ext cx="1781462" cy="369332"/>
          </a:xfrm>
          <a:prstGeom prst="rect">
            <a:avLst/>
          </a:prstGeom>
          <a:noFill/>
        </p:spPr>
        <p:txBody>
          <a:bodyPr wrap="square" rtlCol="0">
            <a:spAutoFit/>
          </a:bodyPr>
          <a:lstStyle/>
          <a:p>
            <a:r>
              <a:rPr lang="en-CA" dirty="0"/>
              <a:t>Jerry Falwell Jr</a:t>
            </a:r>
          </a:p>
        </p:txBody>
      </p:sp>
    </p:spTree>
    <p:extLst>
      <p:ext uri="{BB962C8B-B14F-4D97-AF65-F5344CB8AC3E}">
        <p14:creationId xmlns:p14="http://schemas.microsoft.com/office/powerpoint/2010/main" val="3493276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5"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7C76CF54-C741-439D-80AB-B3FA36DD1B0B}"/>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200" dirty="0"/>
              <a:t>Jerry Falwell Jr.</a:t>
            </a:r>
          </a:p>
        </p:txBody>
      </p:sp>
      <p:sp>
        <p:nvSpPr>
          <p:cNvPr id="4" name="Text Placeholder 3">
            <a:extLst>
              <a:ext uri="{FF2B5EF4-FFF2-40B4-BE49-F238E27FC236}">
                <a16:creationId xmlns:a16="http://schemas.microsoft.com/office/drawing/2014/main" id="{D151020F-44CE-48EE-802A-D53F273E6D17}"/>
              </a:ext>
            </a:extLst>
          </p:cNvPr>
          <p:cNvSpPr>
            <a:spLocks noGrp="1"/>
          </p:cNvSpPr>
          <p:nvPr>
            <p:ph type="body" sz="half" idx="2"/>
          </p:nvPr>
        </p:nvSpPr>
        <p:spPr>
          <a:xfrm>
            <a:off x="1683956" y="2143125"/>
            <a:ext cx="4140772" cy="3777622"/>
          </a:xfrm>
        </p:spPr>
        <p:txBody>
          <a:bodyPr vert="horz" lIns="91440" tIns="45720" rIns="91440" bIns="45720" rtlCol="0">
            <a:normAutofit fontScale="92500" lnSpcReduction="10000"/>
          </a:bodyPr>
          <a:lstStyle/>
          <a:p>
            <a:pPr>
              <a:lnSpc>
                <a:spcPct val="90000"/>
              </a:lnSpc>
              <a:buFont typeface="Wingdings 3" charset="2"/>
              <a:buChar char=""/>
            </a:pPr>
            <a:r>
              <a:rPr lang="en-US" sz="1200" dirty="0">
                <a:solidFill>
                  <a:srgbClr val="000000"/>
                </a:solidFill>
              </a:rPr>
              <a:t>Jerry Falwell Jr is the president of Liberty University.</a:t>
            </a:r>
          </a:p>
          <a:p>
            <a:pPr>
              <a:lnSpc>
                <a:spcPct val="90000"/>
              </a:lnSpc>
              <a:buFont typeface="Wingdings 3" charset="2"/>
              <a:buChar char=""/>
            </a:pPr>
            <a:r>
              <a:rPr lang="en-US" sz="1200" dirty="0">
                <a:solidFill>
                  <a:srgbClr val="000000"/>
                </a:solidFill>
              </a:rPr>
              <a:t>He succeeded after his father’s death Jerry Falwell.</a:t>
            </a:r>
          </a:p>
          <a:p>
            <a:pPr>
              <a:lnSpc>
                <a:spcPct val="90000"/>
              </a:lnSpc>
              <a:buFont typeface="Wingdings 3" charset="2"/>
              <a:buChar char=""/>
            </a:pPr>
            <a:r>
              <a:rPr lang="en-CA" sz="1200" dirty="0">
                <a:solidFill>
                  <a:srgbClr val="000000"/>
                </a:solidFill>
              </a:rPr>
              <a:t>On January 26, 2016, </a:t>
            </a:r>
            <a:r>
              <a:rPr lang="en-CA" sz="1200" b="1" dirty="0">
                <a:solidFill>
                  <a:srgbClr val="000000"/>
                </a:solidFill>
              </a:rPr>
              <a:t>Falwell Jr. announced his endorsement of Donald Trump </a:t>
            </a:r>
            <a:r>
              <a:rPr lang="en-CA" sz="1200" dirty="0">
                <a:solidFill>
                  <a:srgbClr val="000000"/>
                </a:solidFill>
              </a:rPr>
              <a:t>for the Republican Nomination in the 2016 Presidential Election</a:t>
            </a:r>
            <a:r>
              <a:rPr lang="en-US" sz="1200" dirty="0">
                <a:solidFill>
                  <a:srgbClr val="000000"/>
                </a:solidFill>
              </a:rPr>
              <a:t>.</a:t>
            </a:r>
          </a:p>
          <a:p>
            <a:pPr>
              <a:lnSpc>
                <a:spcPct val="90000"/>
              </a:lnSpc>
              <a:buFont typeface="Wingdings 3" charset="2"/>
              <a:buChar char=""/>
            </a:pPr>
            <a:r>
              <a:rPr lang="en-CA" sz="1200" dirty="0">
                <a:solidFill>
                  <a:srgbClr val="000000"/>
                </a:solidFill>
              </a:rPr>
              <a:t>In an August 19, 2016 editorial in The Washington Post, Falwell compared Trump to Winston Churchill: "</a:t>
            </a:r>
            <a:r>
              <a:rPr lang="en-CA" sz="1200" b="1" dirty="0">
                <a:solidFill>
                  <a:srgbClr val="000000"/>
                </a:solidFill>
              </a:rPr>
              <a:t>We need a leader with qualities that resemble those of Winston Churchill, and I believe that leader is Donald Trump</a:t>
            </a:r>
            <a:r>
              <a:rPr lang="en-CA" sz="1200" dirty="0">
                <a:solidFill>
                  <a:srgbClr val="000000"/>
                </a:solidFill>
              </a:rPr>
              <a:t>.“</a:t>
            </a:r>
          </a:p>
          <a:p>
            <a:pPr>
              <a:lnSpc>
                <a:spcPct val="90000"/>
              </a:lnSpc>
              <a:buFont typeface="Wingdings 3" charset="2"/>
              <a:buChar char=""/>
            </a:pPr>
            <a:r>
              <a:rPr lang="en-CA" dirty="0"/>
              <a:t>A group called the "Red Letter Christians" criticized Falwell for the pivotal role he played in "forging the alliance between white evangelicals and Donald J. Trump, who won </a:t>
            </a:r>
            <a:r>
              <a:rPr lang="en-CA" b="1" dirty="0"/>
              <a:t>81 percent of their vote</a:t>
            </a:r>
            <a:r>
              <a:rPr lang="en-CA" dirty="0"/>
              <a:t>."</a:t>
            </a:r>
            <a:endParaRPr lang="en-CA" baseline="30000" dirty="0"/>
          </a:p>
          <a:p>
            <a:pPr>
              <a:lnSpc>
                <a:spcPct val="90000"/>
              </a:lnSpc>
              <a:buFont typeface="Wingdings 3" charset="2"/>
              <a:buChar char=""/>
            </a:pPr>
            <a:r>
              <a:rPr lang="en-CA" dirty="0"/>
              <a:t>In April 2017, Falwell referred to Trump as the "</a:t>
            </a:r>
            <a:r>
              <a:rPr lang="en-CA" b="1" dirty="0"/>
              <a:t>dream president" for evangelicals </a:t>
            </a:r>
            <a:r>
              <a:rPr lang="en-CA" dirty="0"/>
              <a:t>and cited "uniting with Israel" and appointing "people of faith" in his administration as the reason why evangelicals support Trump.</a:t>
            </a:r>
            <a:endParaRPr lang="en-US" sz="1200" dirty="0">
              <a:solidFill>
                <a:srgbClr val="000000"/>
              </a:solidFill>
            </a:endParaRPr>
          </a:p>
        </p:txBody>
      </p:sp>
      <p:pic>
        <p:nvPicPr>
          <p:cNvPr id="11266" name="Picture 2" descr="Image result for Jerry Falwell Jr.">
            <a:extLst>
              <a:ext uri="{FF2B5EF4-FFF2-40B4-BE49-F238E27FC236}">
                <a16:creationId xmlns:a16="http://schemas.microsoft.com/office/drawing/2014/main" id="{7A0E0555-9CAA-487F-962C-F8F46F88C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0138" y="1223385"/>
            <a:ext cx="4238625" cy="223837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jerry falwell jr trump">
            <a:extLst>
              <a:ext uri="{FF2B5EF4-FFF2-40B4-BE49-F238E27FC236}">
                <a16:creationId xmlns:a16="http://schemas.microsoft.com/office/drawing/2014/main" id="{46104C03-4ACD-4321-AA96-61AB369931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22513" y="3550581"/>
            <a:ext cx="428625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719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245B051-1F1B-4D61-A6E6-EB86C8B09D79}"/>
              </a:ext>
            </a:extLst>
          </p:cNvPr>
          <p:cNvCxnSpPr>
            <a:cxnSpLocks/>
          </p:cNvCxnSpPr>
          <p:nvPr/>
        </p:nvCxnSpPr>
        <p:spPr>
          <a:xfrm>
            <a:off x="2657475" y="4095750"/>
            <a:ext cx="8086725" cy="9525"/>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EC25766A-AAA6-4F62-9823-223E44C0AF8F}"/>
              </a:ext>
            </a:extLst>
          </p:cNvPr>
          <p:cNvCxnSpPr>
            <a:cxnSpLocks/>
          </p:cNvCxnSpPr>
          <p:nvPr/>
        </p:nvCxnSpPr>
        <p:spPr>
          <a:xfrm>
            <a:off x="2657475" y="3362325"/>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AC686EB-47F2-464A-A980-980A44DBF8ED}"/>
              </a:ext>
            </a:extLst>
          </p:cNvPr>
          <p:cNvCxnSpPr>
            <a:cxnSpLocks/>
          </p:cNvCxnSpPr>
          <p:nvPr/>
        </p:nvCxnSpPr>
        <p:spPr>
          <a:xfrm>
            <a:off x="4124325" y="3362325"/>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3FE3210-FC5C-4615-ADA4-75CBF7FA5FF4}"/>
              </a:ext>
            </a:extLst>
          </p:cNvPr>
          <p:cNvCxnSpPr>
            <a:cxnSpLocks/>
          </p:cNvCxnSpPr>
          <p:nvPr/>
        </p:nvCxnSpPr>
        <p:spPr>
          <a:xfrm>
            <a:off x="5638800" y="3362323"/>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F4F3038-AEB7-41A1-9A81-D0F9C5DF1BBC}"/>
              </a:ext>
            </a:extLst>
          </p:cNvPr>
          <p:cNvCxnSpPr>
            <a:cxnSpLocks/>
          </p:cNvCxnSpPr>
          <p:nvPr/>
        </p:nvCxnSpPr>
        <p:spPr>
          <a:xfrm>
            <a:off x="7258050" y="3371849"/>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836D05A-BF29-4782-A8A1-16C1003F1B0E}"/>
              </a:ext>
            </a:extLst>
          </p:cNvPr>
          <p:cNvCxnSpPr>
            <a:cxnSpLocks/>
          </p:cNvCxnSpPr>
          <p:nvPr/>
        </p:nvCxnSpPr>
        <p:spPr>
          <a:xfrm>
            <a:off x="8924925" y="3371849"/>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A50C81B-FA23-49FC-AFC7-CBD712B15E61}"/>
              </a:ext>
            </a:extLst>
          </p:cNvPr>
          <p:cNvCxnSpPr>
            <a:cxnSpLocks/>
          </p:cNvCxnSpPr>
          <p:nvPr/>
        </p:nvCxnSpPr>
        <p:spPr>
          <a:xfrm>
            <a:off x="10744200" y="3362325"/>
            <a:ext cx="0" cy="733425"/>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D30E9FBE-AE42-4931-885A-C152423C256D}"/>
              </a:ext>
            </a:extLst>
          </p:cNvPr>
          <p:cNvSpPr txBox="1"/>
          <p:nvPr/>
        </p:nvSpPr>
        <p:spPr>
          <a:xfrm>
            <a:off x="2109791" y="2752725"/>
            <a:ext cx="1095367" cy="646331"/>
          </a:xfrm>
          <a:prstGeom prst="rect">
            <a:avLst/>
          </a:prstGeom>
          <a:noFill/>
        </p:spPr>
        <p:txBody>
          <a:bodyPr wrap="square" rtlCol="0">
            <a:spAutoFit/>
          </a:bodyPr>
          <a:lstStyle/>
          <a:p>
            <a:r>
              <a:rPr lang="en-CA" dirty="0"/>
              <a:t>Ronald Reagan</a:t>
            </a:r>
          </a:p>
        </p:txBody>
      </p:sp>
      <p:sp>
        <p:nvSpPr>
          <p:cNvPr id="17" name="TextBox 16">
            <a:extLst>
              <a:ext uri="{FF2B5EF4-FFF2-40B4-BE49-F238E27FC236}">
                <a16:creationId xmlns:a16="http://schemas.microsoft.com/office/drawing/2014/main" id="{43A38C14-AEDA-4794-A0A3-5ED30A67DBD0}"/>
              </a:ext>
            </a:extLst>
          </p:cNvPr>
          <p:cNvSpPr txBox="1"/>
          <p:nvPr/>
        </p:nvSpPr>
        <p:spPr>
          <a:xfrm>
            <a:off x="10291766" y="2725518"/>
            <a:ext cx="1095367" cy="646331"/>
          </a:xfrm>
          <a:prstGeom prst="rect">
            <a:avLst/>
          </a:prstGeom>
          <a:noFill/>
        </p:spPr>
        <p:txBody>
          <a:bodyPr wrap="square" rtlCol="0">
            <a:spAutoFit/>
          </a:bodyPr>
          <a:lstStyle/>
          <a:p>
            <a:r>
              <a:rPr lang="en-CA" dirty="0"/>
              <a:t>Donald J. Trump</a:t>
            </a:r>
          </a:p>
        </p:txBody>
      </p:sp>
      <p:sp>
        <p:nvSpPr>
          <p:cNvPr id="18" name="TextBox 17">
            <a:extLst>
              <a:ext uri="{FF2B5EF4-FFF2-40B4-BE49-F238E27FC236}">
                <a16:creationId xmlns:a16="http://schemas.microsoft.com/office/drawing/2014/main" id="{59FFE062-9523-4521-8CCC-9570312A3D1B}"/>
              </a:ext>
            </a:extLst>
          </p:cNvPr>
          <p:cNvSpPr txBox="1"/>
          <p:nvPr/>
        </p:nvSpPr>
        <p:spPr>
          <a:xfrm>
            <a:off x="8439160" y="2681971"/>
            <a:ext cx="1095367" cy="646331"/>
          </a:xfrm>
          <a:prstGeom prst="rect">
            <a:avLst/>
          </a:prstGeom>
          <a:noFill/>
        </p:spPr>
        <p:txBody>
          <a:bodyPr wrap="square" rtlCol="0">
            <a:spAutoFit/>
          </a:bodyPr>
          <a:lstStyle/>
          <a:p>
            <a:r>
              <a:rPr lang="en-CA" dirty="0"/>
              <a:t>Barack</a:t>
            </a:r>
          </a:p>
          <a:p>
            <a:r>
              <a:rPr lang="en-CA" dirty="0"/>
              <a:t>Obama</a:t>
            </a:r>
          </a:p>
        </p:txBody>
      </p:sp>
      <p:sp>
        <p:nvSpPr>
          <p:cNvPr id="19" name="TextBox 18">
            <a:extLst>
              <a:ext uri="{FF2B5EF4-FFF2-40B4-BE49-F238E27FC236}">
                <a16:creationId xmlns:a16="http://schemas.microsoft.com/office/drawing/2014/main" id="{859B6430-9B94-42CE-9690-7E5B849C56DD}"/>
              </a:ext>
            </a:extLst>
          </p:cNvPr>
          <p:cNvSpPr txBox="1"/>
          <p:nvPr/>
        </p:nvSpPr>
        <p:spPr>
          <a:xfrm>
            <a:off x="6679414" y="2725517"/>
            <a:ext cx="1095367" cy="646331"/>
          </a:xfrm>
          <a:prstGeom prst="rect">
            <a:avLst/>
          </a:prstGeom>
          <a:noFill/>
        </p:spPr>
        <p:txBody>
          <a:bodyPr wrap="square" rtlCol="0">
            <a:spAutoFit/>
          </a:bodyPr>
          <a:lstStyle/>
          <a:p>
            <a:r>
              <a:rPr lang="en-CA" dirty="0"/>
              <a:t>George W. Bush</a:t>
            </a:r>
          </a:p>
        </p:txBody>
      </p:sp>
      <p:sp>
        <p:nvSpPr>
          <p:cNvPr id="20" name="TextBox 19">
            <a:extLst>
              <a:ext uri="{FF2B5EF4-FFF2-40B4-BE49-F238E27FC236}">
                <a16:creationId xmlns:a16="http://schemas.microsoft.com/office/drawing/2014/main" id="{0F921737-EE32-49D7-BB14-E9FD5C2FA192}"/>
              </a:ext>
            </a:extLst>
          </p:cNvPr>
          <p:cNvSpPr txBox="1"/>
          <p:nvPr/>
        </p:nvSpPr>
        <p:spPr>
          <a:xfrm>
            <a:off x="5063940" y="2715991"/>
            <a:ext cx="1095367" cy="646331"/>
          </a:xfrm>
          <a:prstGeom prst="rect">
            <a:avLst/>
          </a:prstGeom>
          <a:noFill/>
        </p:spPr>
        <p:txBody>
          <a:bodyPr wrap="square" rtlCol="0">
            <a:spAutoFit/>
          </a:bodyPr>
          <a:lstStyle/>
          <a:p>
            <a:pPr algn="ctr"/>
            <a:r>
              <a:rPr lang="en-CA" dirty="0"/>
              <a:t>Bill Clinton</a:t>
            </a:r>
          </a:p>
        </p:txBody>
      </p:sp>
      <p:sp>
        <p:nvSpPr>
          <p:cNvPr id="21" name="TextBox 20">
            <a:extLst>
              <a:ext uri="{FF2B5EF4-FFF2-40B4-BE49-F238E27FC236}">
                <a16:creationId xmlns:a16="http://schemas.microsoft.com/office/drawing/2014/main" id="{89EF5E9F-F78E-47FF-9EAE-0CA2A29ACA20}"/>
              </a:ext>
            </a:extLst>
          </p:cNvPr>
          <p:cNvSpPr txBox="1"/>
          <p:nvPr/>
        </p:nvSpPr>
        <p:spPr>
          <a:xfrm>
            <a:off x="3499851" y="2706469"/>
            <a:ext cx="1269195" cy="646331"/>
          </a:xfrm>
          <a:prstGeom prst="rect">
            <a:avLst/>
          </a:prstGeom>
          <a:noFill/>
        </p:spPr>
        <p:txBody>
          <a:bodyPr wrap="square" rtlCol="0">
            <a:spAutoFit/>
          </a:bodyPr>
          <a:lstStyle/>
          <a:p>
            <a:r>
              <a:rPr lang="en-CA" dirty="0"/>
              <a:t>George H.W Bush</a:t>
            </a:r>
          </a:p>
        </p:txBody>
      </p:sp>
      <p:sp>
        <p:nvSpPr>
          <p:cNvPr id="15" name="Arc 14">
            <a:extLst>
              <a:ext uri="{FF2B5EF4-FFF2-40B4-BE49-F238E27FC236}">
                <a16:creationId xmlns:a16="http://schemas.microsoft.com/office/drawing/2014/main" id="{5456A5EE-C2F8-824D-85A3-64DC37031480}"/>
              </a:ext>
            </a:extLst>
          </p:cNvPr>
          <p:cNvSpPr/>
          <p:nvPr/>
        </p:nvSpPr>
        <p:spPr>
          <a:xfrm rot="10800000">
            <a:off x="5611621" y="3738559"/>
            <a:ext cx="3313299" cy="1090615"/>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
        <p:nvSpPr>
          <p:cNvPr id="22" name="TextBox 21">
            <a:extLst>
              <a:ext uri="{FF2B5EF4-FFF2-40B4-BE49-F238E27FC236}">
                <a16:creationId xmlns:a16="http://schemas.microsoft.com/office/drawing/2014/main" id="{86C279EA-530D-4B60-ABC1-D60A58F368AF}"/>
              </a:ext>
            </a:extLst>
          </p:cNvPr>
          <p:cNvSpPr txBox="1"/>
          <p:nvPr/>
        </p:nvSpPr>
        <p:spPr>
          <a:xfrm>
            <a:off x="5062143" y="4077635"/>
            <a:ext cx="1340038" cy="369332"/>
          </a:xfrm>
          <a:prstGeom prst="rect">
            <a:avLst/>
          </a:prstGeom>
          <a:noFill/>
        </p:spPr>
        <p:txBody>
          <a:bodyPr wrap="square" rtlCol="0">
            <a:spAutoFit/>
          </a:bodyPr>
          <a:lstStyle/>
          <a:p>
            <a:r>
              <a:rPr lang="en-CA" dirty="0"/>
              <a:t>Democrat</a:t>
            </a:r>
          </a:p>
        </p:txBody>
      </p:sp>
      <p:sp>
        <p:nvSpPr>
          <p:cNvPr id="23" name="TextBox 22">
            <a:extLst>
              <a:ext uri="{FF2B5EF4-FFF2-40B4-BE49-F238E27FC236}">
                <a16:creationId xmlns:a16="http://schemas.microsoft.com/office/drawing/2014/main" id="{86E7B3E1-A027-45DA-9E70-8E42D3213ACD}"/>
              </a:ext>
            </a:extLst>
          </p:cNvPr>
          <p:cNvSpPr txBox="1"/>
          <p:nvPr/>
        </p:nvSpPr>
        <p:spPr>
          <a:xfrm>
            <a:off x="8439160" y="4056392"/>
            <a:ext cx="1340038" cy="369332"/>
          </a:xfrm>
          <a:prstGeom prst="rect">
            <a:avLst/>
          </a:prstGeom>
          <a:noFill/>
        </p:spPr>
        <p:txBody>
          <a:bodyPr wrap="square" rtlCol="0">
            <a:spAutoFit/>
          </a:bodyPr>
          <a:lstStyle/>
          <a:p>
            <a:r>
              <a:rPr lang="en-CA" dirty="0"/>
              <a:t>Democrat</a:t>
            </a:r>
          </a:p>
        </p:txBody>
      </p:sp>
      <p:sp>
        <p:nvSpPr>
          <p:cNvPr id="24" name="Arc 23">
            <a:extLst>
              <a:ext uri="{FF2B5EF4-FFF2-40B4-BE49-F238E27FC236}">
                <a16:creationId xmlns:a16="http://schemas.microsoft.com/office/drawing/2014/main" id="{B082794E-3D20-4A26-B777-3CD037551382}"/>
              </a:ext>
            </a:extLst>
          </p:cNvPr>
          <p:cNvSpPr/>
          <p:nvPr/>
        </p:nvSpPr>
        <p:spPr>
          <a:xfrm rot="10800000">
            <a:off x="4075511" y="3729031"/>
            <a:ext cx="3182525" cy="1057333"/>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
        <p:nvSpPr>
          <p:cNvPr id="25" name="TextBox 24">
            <a:extLst>
              <a:ext uri="{FF2B5EF4-FFF2-40B4-BE49-F238E27FC236}">
                <a16:creationId xmlns:a16="http://schemas.microsoft.com/office/drawing/2014/main" id="{CB0978EB-315B-4B46-B83B-C603CFEDD3B7}"/>
              </a:ext>
            </a:extLst>
          </p:cNvPr>
          <p:cNvSpPr txBox="1"/>
          <p:nvPr/>
        </p:nvSpPr>
        <p:spPr>
          <a:xfrm>
            <a:off x="3527936" y="4819651"/>
            <a:ext cx="1340038" cy="923330"/>
          </a:xfrm>
          <a:prstGeom prst="rect">
            <a:avLst/>
          </a:prstGeom>
          <a:noFill/>
        </p:spPr>
        <p:txBody>
          <a:bodyPr wrap="square" rtlCol="0">
            <a:spAutoFit/>
          </a:bodyPr>
          <a:lstStyle/>
          <a:p>
            <a:r>
              <a:rPr lang="en-CA" dirty="0"/>
              <a:t>Iraq War</a:t>
            </a:r>
          </a:p>
          <a:p>
            <a:r>
              <a:rPr lang="en-CA" dirty="0"/>
              <a:t>Based on lie</a:t>
            </a:r>
          </a:p>
        </p:txBody>
      </p:sp>
      <p:sp>
        <p:nvSpPr>
          <p:cNvPr id="26" name="TextBox 25">
            <a:extLst>
              <a:ext uri="{FF2B5EF4-FFF2-40B4-BE49-F238E27FC236}">
                <a16:creationId xmlns:a16="http://schemas.microsoft.com/office/drawing/2014/main" id="{AF061746-731F-445D-B181-39BA9028E178}"/>
              </a:ext>
            </a:extLst>
          </p:cNvPr>
          <p:cNvSpPr txBox="1"/>
          <p:nvPr/>
        </p:nvSpPr>
        <p:spPr>
          <a:xfrm>
            <a:off x="6402181" y="4878327"/>
            <a:ext cx="1340038" cy="923330"/>
          </a:xfrm>
          <a:prstGeom prst="rect">
            <a:avLst/>
          </a:prstGeom>
          <a:noFill/>
        </p:spPr>
        <p:txBody>
          <a:bodyPr wrap="square" rtlCol="0">
            <a:spAutoFit/>
          </a:bodyPr>
          <a:lstStyle/>
          <a:p>
            <a:r>
              <a:rPr lang="en-CA" dirty="0"/>
              <a:t>Iraq War Based on</a:t>
            </a:r>
          </a:p>
          <a:p>
            <a:r>
              <a:rPr lang="en-CA" dirty="0"/>
              <a:t>lie</a:t>
            </a:r>
          </a:p>
        </p:txBody>
      </p:sp>
      <p:cxnSp>
        <p:nvCxnSpPr>
          <p:cNvPr id="3" name="Straight Connector 2">
            <a:extLst>
              <a:ext uri="{FF2B5EF4-FFF2-40B4-BE49-F238E27FC236}">
                <a16:creationId xmlns:a16="http://schemas.microsoft.com/office/drawing/2014/main" id="{F49C2142-6AF0-4047-8B32-DAA6B00D8E6C}"/>
              </a:ext>
            </a:extLst>
          </p:cNvPr>
          <p:cNvCxnSpPr/>
          <p:nvPr/>
        </p:nvCxnSpPr>
        <p:spPr>
          <a:xfrm>
            <a:off x="4124325" y="4241058"/>
            <a:ext cx="0" cy="63726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1E3E71A4-6A8E-4A2E-AAE4-FE745A6A81EB}"/>
              </a:ext>
            </a:extLst>
          </p:cNvPr>
          <p:cNvCxnSpPr>
            <a:cxnSpLocks/>
          </p:cNvCxnSpPr>
          <p:nvPr/>
        </p:nvCxnSpPr>
        <p:spPr>
          <a:xfrm flipH="1">
            <a:off x="7227097" y="4182382"/>
            <a:ext cx="9525" cy="82193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Arc 27">
            <a:extLst>
              <a:ext uri="{FF2B5EF4-FFF2-40B4-BE49-F238E27FC236}">
                <a16:creationId xmlns:a16="http://schemas.microsoft.com/office/drawing/2014/main" id="{61056297-6958-4F51-95AE-A79398D037E3}"/>
              </a:ext>
            </a:extLst>
          </p:cNvPr>
          <p:cNvSpPr/>
          <p:nvPr/>
        </p:nvSpPr>
        <p:spPr>
          <a:xfrm rot="10800000">
            <a:off x="2657474" y="3588066"/>
            <a:ext cx="8077171" cy="1290261"/>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
        <p:nvSpPr>
          <p:cNvPr id="29" name="TextBox 28">
            <a:extLst>
              <a:ext uri="{FF2B5EF4-FFF2-40B4-BE49-F238E27FC236}">
                <a16:creationId xmlns:a16="http://schemas.microsoft.com/office/drawing/2014/main" id="{82954FBE-FCE8-4DF0-A250-4010B0A35CB1}"/>
              </a:ext>
            </a:extLst>
          </p:cNvPr>
          <p:cNvSpPr txBox="1"/>
          <p:nvPr/>
        </p:nvSpPr>
        <p:spPr>
          <a:xfrm>
            <a:off x="1653425" y="4048531"/>
            <a:ext cx="1588648" cy="369332"/>
          </a:xfrm>
          <a:prstGeom prst="rect">
            <a:avLst/>
          </a:prstGeom>
          <a:noFill/>
        </p:spPr>
        <p:txBody>
          <a:bodyPr wrap="square" rtlCol="0">
            <a:spAutoFit/>
          </a:bodyPr>
          <a:lstStyle/>
          <a:p>
            <a:r>
              <a:rPr lang="en-CA" dirty="0"/>
              <a:t>Republican</a:t>
            </a:r>
          </a:p>
        </p:txBody>
      </p:sp>
      <p:sp>
        <p:nvSpPr>
          <p:cNvPr id="30" name="TextBox 29">
            <a:extLst>
              <a:ext uri="{FF2B5EF4-FFF2-40B4-BE49-F238E27FC236}">
                <a16:creationId xmlns:a16="http://schemas.microsoft.com/office/drawing/2014/main" id="{21FA85D9-B914-4064-9572-5D61BD7E8539}"/>
              </a:ext>
            </a:extLst>
          </p:cNvPr>
          <p:cNvSpPr txBox="1"/>
          <p:nvPr/>
        </p:nvSpPr>
        <p:spPr>
          <a:xfrm>
            <a:off x="1611334" y="4528769"/>
            <a:ext cx="1251256" cy="369332"/>
          </a:xfrm>
          <a:prstGeom prst="rect">
            <a:avLst/>
          </a:prstGeom>
          <a:noFill/>
        </p:spPr>
        <p:txBody>
          <a:bodyPr wrap="square" rtlCol="0">
            <a:spAutoFit/>
          </a:bodyPr>
          <a:lstStyle/>
          <a:p>
            <a:r>
              <a:rPr lang="en-CA" dirty="0"/>
              <a:t>Celebrity</a:t>
            </a:r>
          </a:p>
        </p:txBody>
      </p:sp>
      <p:sp>
        <p:nvSpPr>
          <p:cNvPr id="31" name="TextBox 30">
            <a:extLst>
              <a:ext uri="{FF2B5EF4-FFF2-40B4-BE49-F238E27FC236}">
                <a16:creationId xmlns:a16="http://schemas.microsoft.com/office/drawing/2014/main" id="{27CB4016-C9EB-47B4-9732-0026D859FF90}"/>
              </a:ext>
            </a:extLst>
          </p:cNvPr>
          <p:cNvSpPr txBox="1"/>
          <p:nvPr/>
        </p:nvSpPr>
        <p:spPr>
          <a:xfrm>
            <a:off x="1562100" y="4895522"/>
            <a:ext cx="1522273" cy="369332"/>
          </a:xfrm>
          <a:prstGeom prst="rect">
            <a:avLst/>
          </a:prstGeom>
          <a:noFill/>
        </p:spPr>
        <p:txBody>
          <a:bodyPr wrap="square" rtlCol="0">
            <a:spAutoFit/>
          </a:bodyPr>
          <a:lstStyle/>
          <a:p>
            <a:r>
              <a:rPr lang="en-CA" dirty="0"/>
              <a:t>Jerry Falwell</a:t>
            </a:r>
          </a:p>
        </p:txBody>
      </p:sp>
      <p:sp>
        <p:nvSpPr>
          <p:cNvPr id="32" name="TextBox 31">
            <a:extLst>
              <a:ext uri="{FF2B5EF4-FFF2-40B4-BE49-F238E27FC236}">
                <a16:creationId xmlns:a16="http://schemas.microsoft.com/office/drawing/2014/main" id="{02CBBFD5-0C70-421A-817D-8B9B4DB36522}"/>
              </a:ext>
            </a:extLst>
          </p:cNvPr>
          <p:cNvSpPr txBox="1"/>
          <p:nvPr/>
        </p:nvSpPr>
        <p:spPr>
          <a:xfrm>
            <a:off x="1562100" y="5386012"/>
            <a:ext cx="1522273" cy="646331"/>
          </a:xfrm>
          <a:prstGeom prst="rect">
            <a:avLst/>
          </a:prstGeom>
          <a:noFill/>
        </p:spPr>
        <p:txBody>
          <a:bodyPr wrap="square" rtlCol="0">
            <a:spAutoFit/>
          </a:bodyPr>
          <a:lstStyle/>
          <a:p>
            <a:r>
              <a:rPr lang="en-CA" dirty="0"/>
              <a:t>White Nationalism</a:t>
            </a:r>
          </a:p>
        </p:txBody>
      </p:sp>
      <p:sp>
        <p:nvSpPr>
          <p:cNvPr id="33" name="TextBox 32">
            <a:extLst>
              <a:ext uri="{FF2B5EF4-FFF2-40B4-BE49-F238E27FC236}">
                <a16:creationId xmlns:a16="http://schemas.microsoft.com/office/drawing/2014/main" id="{114B2F64-5590-41E3-A821-F285425CC9A5}"/>
              </a:ext>
            </a:extLst>
          </p:cNvPr>
          <p:cNvSpPr txBox="1"/>
          <p:nvPr/>
        </p:nvSpPr>
        <p:spPr>
          <a:xfrm>
            <a:off x="2266951" y="6153501"/>
            <a:ext cx="1699344" cy="369332"/>
          </a:xfrm>
          <a:prstGeom prst="rect">
            <a:avLst/>
          </a:prstGeom>
          <a:noFill/>
        </p:spPr>
        <p:txBody>
          <a:bodyPr wrap="square" rtlCol="0">
            <a:spAutoFit/>
          </a:bodyPr>
          <a:lstStyle/>
          <a:p>
            <a:r>
              <a:rPr lang="en-CA" dirty="0"/>
              <a:t>Unilateralism</a:t>
            </a:r>
          </a:p>
        </p:txBody>
      </p:sp>
      <p:sp>
        <p:nvSpPr>
          <p:cNvPr id="34" name="TextBox 33">
            <a:extLst>
              <a:ext uri="{FF2B5EF4-FFF2-40B4-BE49-F238E27FC236}">
                <a16:creationId xmlns:a16="http://schemas.microsoft.com/office/drawing/2014/main" id="{CF88C697-D607-46E9-B096-312010E2BF4F}"/>
              </a:ext>
            </a:extLst>
          </p:cNvPr>
          <p:cNvSpPr txBox="1"/>
          <p:nvPr/>
        </p:nvSpPr>
        <p:spPr>
          <a:xfrm>
            <a:off x="10055634" y="4048531"/>
            <a:ext cx="1588648" cy="369332"/>
          </a:xfrm>
          <a:prstGeom prst="rect">
            <a:avLst/>
          </a:prstGeom>
          <a:noFill/>
        </p:spPr>
        <p:txBody>
          <a:bodyPr wrap="square" rtlCol="0">
            <a:spAutoFit/>
          </a:bodyPr>
          <a:lstStyle/>
          <a:p>
            <a:r>
              <a:rPr lang="en-CA" dirty="0"/>
              <a:t>Republican</a:t>
            </a:r>
          </a:p>
        </p:txBody>
      </p:sp>
      <p:sp>
        <p:nvSpPr>
          <p:cNvPr id="35" name="TextBox 34">
            <a:extLst>
              <a:ext uri="{FF2B5EF4-FFF2-40B4-BE49-F238E27FC236}">
                <a16:creationId xmlns:a16="http://schemas.microsoft.com/office/drawing/2014/main" id="{ED06DE55-3A6B-4506-999E-26C5817BD94C}"/>
              </a:ext>
            </a:extLst>
          </p:cNvPr>
          <p:cNvSpPr txBox="1"/>
          <p:nvPr/>
        </p:nvSpPr>
        <p:spPr>
          <a:xfrm>
            <a:off x="10079778" y="4415250"/>
            <a:ext cx="1251256" cy="369332"/>
          </a:xfrm>
          <a:prstGeom prst="rect">
            <a:avLst/>
          </a:prstGeom>
          <a:noFill/>
        </p:spPr>
        <p:txBody>
          <a:bodyPr wrap="square" rtlCol="0">
            <a:spAutoFit/>
          </a:bodyPr>
          <a:lstStyle/>
          <a:p>
            <a:r>
              <a:rPr lang="en-CA" dirty="0"/>
              <a:t>Celebrity</a:t>
            </a:r>
          </a:p>
        </p:txBody>
      </p:sp>
      <p:sp>
        <p:nvSpPr>
          <p:cNvPr id="36" name="TextBox 35">
            <a:extLst>
              <a:ext uri="{FF2B5EF4-FFF2-40B4-BE49-F238E27FC236}">
                <a16:creationId xmlns:a16="http://schemas.microsoft.com/office/drawing/2014/main" id="{F8BA6F15-50B2-46AB-95D3-01E1516ACAB3}"/>
              </a:ext>
            </a:extLst>
          </p:cNvPr>
          <p:cNvSpPr txBox="1"/>
          <p:nvPr/>
        </p:nvSpPr>
        <p:spPr>
          <a:xfrm>
            <a:off x="9725028" y="4866187"/>
            <a:ext cx="1781462" cy="369332"/>
          </a:xfrm>
          <a:prstGeom prst="rect">
            <a:avLst/>
          </a:prstGeom>
          <a:noFill/>
        </p:spPr>
        <p:txBody>
          <a:bodyPr wrap="square" rtlCol="0">
            <a:spAutoFit/>
          </a:bodyPr>
          <a:lstStyle/>
          <a:p>
            <a:r>
              <a:rPr lang="en-CA" dirty="0"/>
              <a:t>Jerry Falwell Jr</a:t>
            </a:r>
          </a:p>
        </p:txBody>
      </p:sp>
      <p:sp>
        <p:nvSpPr>
          <p:cNvPr id="37" name="TextBox 36">
            <a:extLst>
              <a:ext uri="{FF2B5EF4-FFF2-40B4-BE49-F238E27FC236}">
                <a16:creationId xmlns:a16="http://schemas.microsoft.com/office/drawing/2014/main" id="{39EB4958-C9D0-4196-9307-9DD7F04AF814}"/>
              </a:ext>
            </a:extLst>
          </p:cNvPr>
          <p:cNvSpPr txBox="1"/>
          <p:nvPr/>
        </p:nvSpPr>
        <p:spPr>
          <a:xfrm>
            <a:off x="9944269" y="5478491"/>
            <a:ext cx="1522273" cy="646331"/>
          </a:xfrm>
          <a:prstGeom prst="rect">
            <a:avLst/>
          </a:prstGeom>
          <a:noFill/>
        </p:spPr>
        <p:txBody>
          <a:bodyPr wrap="square" rtlCol="0">
            <a:spAutoFit/>
          </a:bodyPr>
          <a:lstStyle/>
          <a:p>
            <a:r>
              <a:rPr lang="en-CA" dirty="0"/>
              <a:t>White Nationalism</a:t>
            </a:r>
          </a:p>
        </p:txBody>
      </p:sp>
    </p:spTree>
    <p:extLst>
      <p:ext uri="{BB962C8B-B14F-4D97-AF65-F5344CB8AC3E}">
        <p14:creationId xmlns:p14="http://schemas.microsoft.com/office/powerpoint/2010/main" val="642276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4CC86D3-1F93-4341-BF04-79B04AD98A1F}"/>
              </a:ext>
            </a:extLst>
          </p:cNvPr>
          <p:cNvCxnSpPr/>
          <p:nvPr/>
        </p:nvCxnSpPr>
        <p:spPr>
          <a:xfrm>
            <a:off x="3076575" y="3962400"/>
            <a:ext cx="741997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D125B9EA-B40D-4C23-9CA2-9E4D439DDE9C}"/>
              </a:ext>
            </a:extLst>
          </p:cNvPr>
          <p:cNvCxnSpPr/>
          <p:nvPr/>
        </p:nvCxnSpPr>
        <p:spPr>
          <a:xfrm>
            <a:off x="4848225" y="2819400"/>
            <a:ext cx="0" cy="114300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632E1586-A6AC-4597-9828-F2819CF6423C}"/>
              </a:ext>
            </a:extLst>
          </p:cNvPr>
          <p:cNvCxnSpPr/>
          <p:nvPr/>
        </p:nvCxnSpPr>
        <p:spPr>
          <a:xfrm>
            <a:off x="8543925" y="2819400"/>
            <a:ext cx="0" cy="1143000"/>
          </a:xfrm>
          <a:prstGeom prst="line">
            <a:avLst/>
          </a:prstGeom>
          <a:ln w="3810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771F0828-C000-4A27-88DD-A9710302D4E7}"/>
              </a:ext>
            </a:extLst>
          </p:cNvPr>
          <p:cNvSpPr txBox="1"/>
          <p:nvPr/>
        </p:nvSpPr>
        <p:spPr>
          <a:xfrm>
            <a:off x="8002609" y="2366594"/>
            <a:ext cx="1251256" cy="369332"/>
          </a:xfrm>
          <a:prstGeom prst="rect">
            <a:avLst/>
          </a:prstGeom>
          <a:noFill/>
        </p:spPr>
        <p:txBody>
          <a:bodyPr wrap="square" rtlCol="0">
            <a:spAutoFit/>
          </a:bodyPr>
          <a:lstStyle/>
          <a:p>
            <a:pPr algn="ctr"/>
            <a:r>
              <a:rPr lang="en-CA" dirty="0"/>
              <a:t>SL</a:t>
            </a:r>
          </a:p>
        </p:txBody>
      </p:sp>
      <p:sp>
        <p:nvSpPr>
          <p:cNvPr id="8" name="TextBox 7">
            <a:extLst>
              <a:ext uri="{FF2B5EF4-FFF2-40B4-BE49-F238E27FC236}">
                <a16:creationId xmlns:a16="http://schemas.microsoft.com/office/drawing/2014/main" id="{3254EACC-D411-43A6-95F1-C9E547083191}"/>
              </a:ext>
            </a:extLst>
          </p:cNvPr>
          <p:cNvSpPr txBox="1"/>
          <p:nvPr/>
        </p:nvSpPr>
        <p:spPr>
          <a:xfrm>
            <a:off x="4277876" y="2450067"/>
            <a:ext cx="1251256" cy="369332"/>
          </a:xfrm>
          <a:prstGeom prst="rect">
            <a:avLst/>
          </a:prstGeom>
          <a:noFill/>
        </p:spPr>
        <p:txBody>
          <a:bodyPr wrap="square" rtlCol="0">
            <a:spAutoFit/>
          </a:bodyPr>
          <a:lstStyle/>
          <a:p>
            <a:pPr algn="ctr"/>
            <a:r>
              <a:rPr lang="en-CA" dirty="0"/>
              <a:t>Panium</a:t>
            </a:r>
          </a:p>
        </p:txBody>
      </p:sp>
      <p:sp>
        <p:nvSpPr>
          <p:cNvPr id="9" name="TextBox 8">
            <a:extLst>
              <a:ext uri="{FF2B5EF4-FFF2-40B4-BE49-F238E27FC236}">
                <a16:creationId xmlns:a16="http://schemas.microsoft.com/office/drawing/2014/main" id="{E38123EE-C25E-4CF8-B9EA-61E9B8E77E68}"/>
              </a:ext>
            </a:extLst>
          </p:cNvPr>
          <p:cNvSpPr txBox="1"/>
          <p:nvPr/>
        </p:nvSpPr>
        <p:spPr>
          <a:xfrm>
            <a:off x="2895601" y="2895600"/>
            <a:ext cx="1251256" cy="369332"/>
          </a:xfrm>
          <a:prstGeom prst="rect">
            <a:avLst/>
          </a:prstGeom>
          <a:noFill/>
        </p:spPr>
        <p:txBody>
          <a:bodyPr wrap="square" rtlCol="0">
            <a:spAutoFit/>
          </a:bodyPr>
          <a:lstStyle/>
          <a:p>
            <a:pPr algn="ctr"/>
            <a:r>
              <a:rPr lang="en-CA" dirty="0"/>
              <a:t>Bilateral</a:t>
            </a:r>
          </a:p>
        </p:txBody>
      </p:sp>
      <p:sp>
        <p:nvSpPr>
          <p:cNvPr id="10" name="TextBox 9">
            <a:extLst>
              <a:ext uri="{FF2B5EF4-FFF2-40B4-BE49-F238E27FC236}">
                <a16:creationId xmlns:a16="http://schemas.microsoft.com/office/drawing/2014/main" id="{E92A7B7C-D80E-4D5F-811A-0177CF22B9B0}"/>
              </a:ext>
            </a:extLst>
          </p:cNvPr>
          <p:cNvSpPr txBox="1"/>
          <p:nvPr/>
        </p:nvSpPr>
        <p:spPr>
          <a:xfrm>
            <a:off x="9245294" y="2895600"/>
            <a:ext cx="1251256" cy="369332"/>
          </a:xfrm>
          <a:prstGeom prst="rect">
            <a:avLst/>
          </a:prstGeom>
          <a:noFill/>
        </p:spPr>
        <p:txBody>
          <a:bodyPr wrap="square" rtlCol="0">
            <a:spAutoFit/>
          </a:bodyPr>
          <a:lstStyle/>
          <a:p>
            <a:pPr algn="ctr"/>
            <a:r>
              <a:rPr lang="en-CA" dirty="0"/>
              <a:t>Unilateral</a:t>
            </a:r>
          </a:p>
        </p:txBody>
      </p:sp>
      <p:sp>
        <p:nvSpPr>
          <p:cNvPr id="11" name="TextBox 10">
            <a:extLst>
              <a:ext uri="{FF2B5EF4-FFF2-40B4-BE49-F238E27FC236}">
                <a16:creationId xmlns:a16="http://schemas.microsoft.com/office/drawing/2014/main" id="{52CD40C8-D100-467A-982D-DFDA01C35A90}"/>
              </a:ext>
            </a:extLst>
          </p:cNvPr>
          <p:cNvSpPr txBox="1"/>
          <p:nvPr/>
        </p:nvSpPr>
        <p:spPr>
          <a:xfrm rot="880979">
            <a:off x="5165247" y="2751396"/>
            <a:ext cx="979466" cy="369332"/>
          </a:xfrm>
          <a:prstGeom prst="rect">
            <a:avLst/>
          </a:prstGeom>
          <a:noFill/>
        </p:spPr>
        <p:txBody>
          <a:bodyPr wrap="square" rtlCol="0">
            <a:spAutoFit/>
          </a:bodyPr>
          <a:lstStyle/>
          <a:p>
            <a:pPr algn="ctr"/>
            <a:r>
              <a:rPr lang="en-CA" dirty="0"/>
              <a:t>USSR</a:t>
            </a:r>
          </a:p>
        </p:txBody>
      </p:sp>
      <p:sp>
        <p:nvSpPr>
          <p:cNvPr id="12" name="TextBox 11">
            <a:extLst>
              <a:ext uri="{FF2B5EF4-FFF2-40B4-BE49-F238E27FC236}">
                <a16:creationId xmlns:a16="http://schemas.microsoft.com/office/drawing/2014/main" id="{9167CB75-72A9-45D8-8510-A8CA22D56772}"/>
              </a:ext>
            </a:extLst>
          </p:cNvPr>
          <p:cNvSpPr txBox="1"/>
          <p:nvPr/>
        </p:nvSpPr>
        <p:spPr>
          <a:xfrm rot="20640273">
            <a:off x="5057776" y="3317915"/>
            <a:ext cx="651181" cy="369332"/>
          </a:xfrm>
          <a:prstGeom prst="rect">
            <a:avLst/>
          </a:prstGeom>
          <a:noFill/>
        </p:spPr>
        <p:txBody>
          <a:bodyPr wrap="square" rtlCol="0">
            <a:spAutoFit/>
          </a:bodyPr>
          <a:lstStyle/>
          <a:p>
            <a:r>
              <a:rPr lang="en-CA" dirty="0"/>
              <a:t>USA</a:t>
            </a:r>
          </a:p>
        </p:txBody>
      </p:sp>
      <p:cxnSp>
        <p:nvCxnSpPr>
          <p:cNvPr id="14" name="Straight Arrow Connector 13">
            <a:extLst>
              <a:ext uri="{FF2B5EF4-FFF2-40B4-BE49-F238E27FC236}">
                <a16:creationId xmlns:a16="http://schemas.microsoft.com/office/drawing/2014/main" id="{550A515F-BBFF-451D-AA74-8BBA29F83D81}"/>
              </a:ext>
            </a:extLst>
          </p:cNvPr>
          <p:cNvCxnSpPr/>
          <p:nvPr/>
        </p:nvCxnSpPr>
        <p:spPr>
          <a:xfrm>
            <a:off x="4953000" y="2962275"/>
            <a:ext cx="3467100" cy="819150"/>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AAA8CEFA-3607-45A5-94B4-ECADBCFCC8A7}"/>
              </a:ext>
            </a:extLst>
          </p:cNvPr>
          <p:cNvCxnSpPr/>
          <p:nvPr/>
        </p:nvCxnSpPr>
        <p:spPr>
          <a:xfrm flipV="1">
            <a:off x="4953000" y="2895600"/>
            <a:ext cx="3381375" cy="962025"/>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0147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245B051-1F1B-4D61-A6E6-EB86C8B09D79}"/>
              </a:ext>
            </a:extLst>
          </p:cNvPr>
          <p:cNvCxnSpPr>
            <a:cxnSpLocks/>
          </p:cNvCxnSpPr>
          <p:nvPr/>
        </p:nvCxnSpPr>
        <p:spPr>
          <a:xfrm>
            <a:off x="2657475" y="4095750"/>
            <a:ext cx="8086725" cy="9525"/>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EC25766A-AAA6-4F62-9823-223E44C0AF8F}"/>
              </a:ext>
            </a:extLst>
          </p:cNvPr>
          <p:cNvCxnSpPr>
            <a:cxnSpLocks/>
          </p:cNvCxnSpPr>
          <p:nvPr/>
        </p:nvCxnSpPr>
        <p:spPr>
          <a:xfrm>
            <a:off x="2657475" y="3362325"/>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AC686EB-47F2-464A-A980-980A44DBF8ED}"/>
              </a:ext>
            </a:extLst>
          </p:cNvPr>
          <p:cNvCxnSpPr>
            <a:cxnSpLocks/>
          </p:cNvCxnSpPr>
          <p:nvPr/>
        </p:nvCxnSpPr>
        <p:spPr>
          <a:xfrm>
            <a:off x="4124325" y="3362325"/>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3FE3210-FC5C-4615-ADA4-75CBF7FA5FF4}"/>
              </a:ext>
            </a:extLst>
          </p:cNvPr>
          <p:cNvCxnSpPr>
            <a:cxnSpLocks/>
          </p:cNvCxnSpPr>
          <p:nvPr/>
        </p:nvCxnSpPr>
        <p:spPr>
          <a:xfrm>
            <a:off x="5638800" y="3362323"/>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F4F3038-AEB7-41A1-9A81-D0F9C5DF1BBC}"/>
              </a:ext>
            </a:extLst>
          </p:cNvPr>
          <p:cNvCxnSpPr>
            <a:cxnSpLocks/>
          </p:cNvCxnSpPr>
          <p:nvPr/>
        </p:nvCxnSpPr>
        <p:spPr>
          <a:xfrm>
            <a:off x="7258050" y="3371849"/>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836D05A-BF29-4782-A8A1-16C1003F1B0E}"/>
              </a:ext>
            </a:extLst>
          </p:cNvPr>
          <p:cNvCxnSpPr>
            <a:cxnSpLocks/>
          </p:cNvCxnSpPr>
          <p:nvPr/>
        </p:nvCxnSpPr>
        <p:spPr>
          <a:xfrm>
            <a:off x="8924925" y="3371849"/>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A50C81B-FA23-49FC-AFC7-CBD712B15E61}"/>
              </a:ext>
            </a:extLst>
          </p:cNvPr>
          <p:cNvCxnSpPr>
            <a:cxnSpLocks/>
          </p:cNvCxnSpPr>
          <p:nvPr/>
        </p:nvCxnSpPr>
        <p:spPr>
          <a:xfrm>
            <a:off x="10744200" y="3362325"/>
            <a:ext cx="0" cy="733425"/>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D30E9FBE-AE42-4931-885A-C152423C256D}"/>
              </a:ext>
            </a:extLst>
          </p:cNvPr>
          <p:cNvSpPr txBox="1"/>
          <p:nvPr/>
        </p:nvSpPr>
        <p:spPr>
          <a:xfrm>
            <a:off x="2109791" y="2752725"/>
            <a:ext cx="1095367" cy="646331"/>
          </a:xfrm>
          <a:prstGeom prst="rect">
            <a:avLst/>
          </a:prstGeom>
          <a:noFill/>
        </p:spPr>
        <p:txBody>
          <a:bodyPr wrap="square" rtlCol="0">
            <a:spAutoFit/>
          </a:bodyPr>
          <a:lstStyle/>
          <a:p>
            <a:r>
              <a:rPr lang="en-CA" dirty="0"/>
              <a:t>Ronald Reagan</a:t>
            </a:r>
          </a:p>
        </p:txBody>
      </p:sp>
      <p:sp>
        <p:nvSpPr>
          <p:cNvPr id="17" name="TextBox 16">
            <a:extLst>
              <a:ext uri="{FF2B5EF4-FFF2-40B4-BE49-F238E27FC236}">
                <a16:creationId xmlns:a16="http://schemas.microsoft.com/office/drawing/2014/main" id="{43A38C14-AEDA-4794-A0A3-5ED30A67DBD0}"/>
              </a:ext>
            </a:extLst>
          </p:cNvPr>
          <p:cNvSpPr txBox="1"/>
          <p:nvPr/>
        </p:nvSpPr>
        <p:spPr>
          <a:xfrm>
            <a:off x="10291766" y="2725518"/>
            <a:ext cx="1095367" cy="646331"/>
          </a:xfrm>
          <a:prstGeom prst="rect">
            <a:avLst/>
          </a:prstGeom>
          <a:noFill/>
        </p:spPr>
        <p:txBody>
          <a:bodyPr wrap="square" rtlCol="0">
            <a:spAutoFit/>
          </a:bodyPr>
          <a:lstStyle/>
          <a:p>
            <a:r>
              <a:rPr lang="en-CA" dirty="0"/>
              <a:t>Donald J. Trump</a:t>
            </a:r>
          </a:p>
        </p:txBody>
      </p:sp>
      <p:sp>
        <p:nvSpPr>
          <p:cNvPr id="18" name="TextBox 17">
            <a:extLst>
              <a:ext uri="{FF2B5EF4-FFF2-40B4-BE49-F238E27FC236}">
                <a16:creationId xmlns:a16="http://schemas.microsoft.com/office/drawing/2014/main" id="{59FFE062-9523-4521-8CCC-9570312A3D1B}"/>
              </a:ext>
            </a:extLst>
          </p:cNvPr>
          <p:cNvSpPr txBox="1"/>
          <p:nvPr/>
        </p:nvSpPr>
        <p:spPr>
          <a:xfrm>
            <a:off x="8439160" y="2681971"/>
            <a:ext cx="1095367" cy="646331"/>
          </a:xfrm>
          <a:prstGeom prst="rect">
            <a:avLst/>
          </a:prstGeom>
          <a:noFill/>
        </p:spPr>
        <p:txBody>
          <a:bodyPr wrap="square" rtlCol="0">
            <a:spAutoFit/>
          </a:bodyPr>
          <a:lstStyle/>
          <a:p>
            <a:r>
              <a:rPr lang="en-CA" dirty="0"/>
              <a:t>Barack</a:t>
            </a:r>
          </a:p>
          <a:p>
            <a:r>
              <a:rPr lang="en-CA" dirty="0"/>
              <a:t>Obama</a:t>
            </a:r>
          </a:p>
        </p:txBody>
      </p:sp>
      <p:sp>
        <p:nvSpPr>
          <p:cNvPr id="19" name="TextBox 18">
            <a:extLst>
              <a:ext uri="{FF2B5EF4-FFF2-40B4-BE49-F238E27FC236}">
                <a16:creationId xmlns:a16="http://schemas.microsoft.com/office/drawing/2014/main" id="{859B6430-9B94-42CE-9690-7E5B849C56DD}"/>
              </a:ext>
            </a:extLst>
          </p:cNvPr>
          <p:cNvSpPr txBox="1"/>
          <p:nvPr/>
        </p:nvSpPr>
        <p:spPr>
          <a:xfrm>
            <a:off x="6679414" y="2725517"/>
            <a:ext cx="1095367" cy="646331"/>
          </a:xfrm>
          <a:prstGeom prst="rect">
            <a:avLst/>
          </a:prstGeom>
          <a:noFill/>
        </p:spPr>
        <p:txBody>
          <a:bodyPr wrap="square" rtlCol="0">
            <a:spAutoFit/>
          </a:bodyPr>
          <a:lstStyle/>
          <a:p>
            <a:r>
              <a:rPr lang="en-CA" dirty="0"/>
              <a:t>George W. Bush</a:t>
            </a:r>
          </a:p>
        </p:txBody>
      </p:sp>
      <p:sp>
        <p:nvSpPr>
          <p:cNvPr id="20" name="TextBox 19">
            <a:extLst>
              <a:ext uri="{FF2B5EF4-FFF2-40B4-BE49-F238E27FC236}">
                <a16:creationId xmlns:a16="http://schemas.microsoft.com/office/drawing/2014/main" id="{0F921737-EE32-49D7-BB14-E9FD5C2FA192}"/>
              </a:ext>
            </a:extLst>
          </p:cNvPr>
          <p:cNvSpPr txBox="1"/>
          <p:nvPr/>
        </p:nvSpPr>
        <p:spPr>
          <a:xfrm>
            <a:off x="5063940" y="2715991"/>
            <a:ext cx="1095367" cy="646331"/>
          </a:xfrm>
          <a:prstGeom prst="rect">
            <a:avLst/>
          </a:prstGeom>
          <a:noFill/>
        </p:spPr>
        <p:txBody>
          <a:bodyPr wrap="square" rtlCol="0">
            <a:spAutoFit/>
          </a:bodyPr>
          <a:lstStyle/>
          <a:p>
            <a:pPr algn="ctr"/>
            <a:r>
              <a:rPr lang="en-CA" dirty="0"/>
              <a:t>Bill Clinton</a:t>
            </a:r>
          </a:p>
        </p:txBody>
      </p:sp>
      <p:sp>
        <p:nvSpPr>
          <p:cNvPr id="21" name="TextBox 20">
            <a:extLst>
              <a:ext uri="{FF2B5EF4-FFF2-40B4-BE49-F238E27FC236}">
                <a16:creationId xmlns:a16="http://schemas.microsoft.com/office/drawing/2014/main" id="{89EF5E9F-F78E-47FF-9EAE-0CA2A29ACA20}"/>
              </a:ext>
            </a:extLst>
          </p:cNvPr>
          <p:cNvSpPr txBox="1"/>
          <p:nvPr/>
        </p:nvSpPr>
        <p:spPr>
          <a:xfrm>
            <a:off x="3499851" y="2706469"/>
            <a:ext cx="1269195" cy="646331"/>
          </a:xfrm>
          <a:prstGeom prst="rect">
            <a:avLst/>
          </a:prstGeom>
          <a:noFill/>
        </p:spPr>
        <p:txBody>
          <a:bodyPr wrap="square" rtlCol="0">
            <a:spAutoFit/>
          </a:bodyPr>
          <a:lstStyle/>
          <a:p>
            <a:r>
              <a:rPr lang="en-CA" dirty="0"/>
              <a:t>George H.W Bush</a:t>
            </a:r>
          </a:p>
        </p:txBody>
      </p:sp>
      <p:sp>
        <p:nvSpPr>
          <p:cNvPr id="15" name="Arc 14">
            <a:extLst>
              <a:ext uri="{FF2B5EF4-FFF2-40B4-BE49-F238E27FC236}">
                <a16:creationId xmlns:a16="http://schemas.microsoft.com/office/drawing/2014/main" id="{5456A5EE-C2F8-824D-85A3-64DC37031480}"/>
              </a:ext>
            </a:extLst>
          </p:cNvPr>
          <p:cNvSpPr/>
          <p:nvPr/>
        </p:nvSpPr>
        <p:spPr>
          <a:xfrm rot="10800000">
            <a:off x="5611621" y="3738559"/>
            <a:ext cx="3313299" cy="1090615"/>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
        <p:nvSpPr>
          <p:cNvPr id="22" name="TextBox 21">
            <a:extLst>
              <a:ext uri="{FF2B5EF4-FFF2-40B4-BE49-F238E27FC236}">
                <a16:creationId xmlns:a16="http://schemas.microsoft.com/office/drawing/2014/main" id="{86C279EA-530D-4B60-ABC1-D60A58F368AF}"/>
              </a:ext>
            </a:extLst>
          </p:cNvPr>
          <p:cNvSpPr txBox="1"/>
          <p:nvPr/>
        </p:nvSpPr>
        <p:spPr>
          <a:xfrm>
            <a:off x="5062143" y="4077635"/>
            <a:ext cx="1340038" cy="369332"/>
          </a:xfrm>
          <a:prstGeom prst="rect">
            <a:avLst/>
          </a:prstGeom>
          <a:noFill/>
        </p:spPr>
        <p:txBody>
          <a:bodyPr wrap="square" rtlCol="0">
            <a:spAutoFit/>
          </a:bodyPr>
          <a:lstStyle/>
          <a:p>
            <a:r>
              <a:rPr lang="en-CA" dirty="0"/>
              <a:t>Democrat</a:t>
            </a:r>
          </a:p>
        </p:txBody>
      </p:sp>
      <p:sp>
        <p:nvSpPr>
          <p:cNvPr id="23" name="TextBox 22">
            <a:extLst>
              <a:ext uri="{FF2B5EF4-FFF2-40B4-BE49-F238E27FC236}">
                <a16:creationId xmlns:a16="http://schemas.microsoft.com/office/drawing/2014/main" id="{86E7B3E1-A027-45DA-9E70-8E42D3213ACD}"/>
              </a:ext>
            </a:extLst>
          </p:cNvPr>
          <p:cNvSpPr txBox="1"/>
          <p:nvPr/>
        </p:nvSpPr>
        <p:spPr>
          <a:xfrm>
            <a:off x="8439160" y="4056392"/>
            <a:ext cx="1340038" cy="369332"/>
          </a:xfrm>
          <a:prstGeom prst="rect">
            <a:avLst/>
          </a:prstGeom>
          <a:noFill/>
        </p:spPr>
        <p:txBody>
          <a:bodyPr wrap="square" rtlCol="0">
            <a:spAutoFit/>
          </a:bodyPr>
          <a:lstStyle/>
          <a:p>
            <a:r>
              <a:rPr lang="en-CA" dirty="0"/>
              <a:t>Democrat</a:t>
            </a:r>
          </a:p>
        </p:txBody>
      </p:sp>
      <p:sp>
        <p:nvSpPr>
          <p:cNvPr id="24" name="Arc 23">
            <a:extLst>
              <a:ext uri="{FF2B5EF4-FFF2-40B4-BE49-F238E27FC236}">
                <a16:creationId xmlns:a16="http://schemas.microsoft.com/office/drawing/2014/main" id="{B082794E-3D20-4A26-B777-3CD037551382}"/>
              </a:ext>
            </a:extLst>
          </p:cNvPr>
          <p:cNvSpPr/>
          <p:nvPr/>
        </p:nvSpPr>
        <p:spPr>
          <a:xfrm rot="10800000">
            <a:off x="4075511" y="3729031"/>
            <a:ext cx="3182525" cy="1057333"/>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
        <p:nvSpPr>
          <p:cNvPr id="25" name="TextBox 24">
            <a:extLst>
              <a:ext uri="{FF2B5EF4-FFF2-40B4-BE49-F238E27FC236}">
                <a16:creationId xmlns:a16="http://schemas.microsoft.com/office/drawing/2014/main" id="{CB0978EB-315B-4B46-B83B-C603CFEDD3B7}"/>
              </a:ext>
            </a:extLst>
          </p:cNvPr>
          <p:cNvSpPr txBox="1"/>
          <p:nvPr/>
        </p:nvSpPr>
        <p:spPr>
          <a:xfrm>
            <a:off x="3527936" y="4819651"/>
            <a:ext cx="1340038" cy="923330"/>
          </a:xfrm>
          <a:prstGeom prst="rect">
            <a:avLst/>
          </a:prstGeom>
          <a:noFill/>
        </p:spPr>
        <p:txBody>
          <a:bodyPr wrap="square" rtlCol="0">
            <a:spAutoFit/>
          </a:bodyPr>
          <a:lstStyle/>
          <a:p>
            <a:r>
              <a:rPr lang="en-CA" dirty="0"/>
              <a:t>Iraq War</a:t>
            </a:r>
          </a:p>
          <a:p>
            <a:r>
              <a:rPr lang="en-CA" dirty="0"/>
              <a:t>Based on lie</a:t>
            </a:r>
          </a:p>
        </p:txBody>
      </p:sp>
      <p:sp>
        <p:nvSpPr>
          <p:cNvPr id="26" name="TextBox 25">
            <a:extLst>
              <a:ext uri="{FF2B5EF4-FFF2-40B4-BE49-F238E27FC236}">
                <a16:creationId xmlns:a16="http://schemas.microsoft.com/office/drawing/2014/main" id="{AF061746-731F-445D-B181-39BA9028E178}"/>
              </a:ext>
            </a:extLst>
          </p:cNvPr>
          <p:cNvSpPr txBox="1"/>
          <p:nvPr/>
        </p:nvSpPr>
        <p:spPr>
          <a:xfrm>
            <a:off x="6402181" y="4878327"/>
            <a:ext cx="1340038" cy="923330"/>
          </a:xfrm>
          <a:prstGeom prst="rect">
            <a:avLst/>
          </a:prstGeom>
          <a:noFill/>
        </p:spPr>
        <p:txBody>
          <a:bodyPr wrap="square" rtlCol="0">
            <a:spAutoFit/>
          </a:bodyPr>
          <a:lstStyle/>
          <a:p>
            <a:r>
              <a:rPr lang="en-CA" dirty="0"/>
              <a:t>Iraq War Based on</a:t>
            </a:r>
          </a:p>
          <a:p>
            <a:r>
              <a:rPr lang="en-CA" dirty="0"/>
              <a:t>lie</a:t>
            </a:r>
          </a:p>
        </p:txBody>
      </p:sp>
      <p:cxnSp>
        <p:nvCxnSpPr>
          <p:cNvPr id="3" name="Straight Connector 2">
            <a:extLst>
              <a:ext uri="{FF2B5EF4-FFF2-40B4-BE49-F238E27FC236}">
                <a16:creationId xmlns:a16="http://schemas.microsoft.com/office/drawing/2014/main" id="{F49C2142-6AF0-4047-8B32-DAA6B00D8E6C}"/>
              </a:ext>
            </a:extLst>
          </p:cNvPr>
          <p:cNvCxnSpPr/>
          <p:nvPr/>
        </p:nvCxnSpPr>
        <p:spPr>
          <a:xfrm>
            <a:off x="4124325" y="4241058"/>
            <a:ext cx="0" cy="63726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1E3E71A4-6A8E-4A2E-AAE4-FE745A6A81EB}"/>
              </a:ext>
            </a:extLst>
          </p:cNvPr>
          <p:cNvCxnSpPr>
            <a:cxnSpLocks/>
          </p:cNvCxnSpPr>
          <p:nvPr/>
        </p:nvCxnSpPr>
        <p:spPr>
          <a:xfrm flipH="1">
            <a:off x="7227097" y="4182382"/>
            <a:ext cx="9525" cy="82193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Arc 27">
            <a:extLst>
              <a:ext uri="{FF2B5EF4-FFF2-40B4-BE49-F238E27FC236}">
                <a16:creationId xmlns:a16="http://schemas.microsoft.com/office/drawing/2014/main" id="{61056297-6958-4F51-95AE-A79398D037E3}"/>
              </a:ext>
            </a:extLst>
          </p:cNvPr>
          <p:cNvSpPr/>
          <p:nvPr/>
        </p:nvSpPr>
        <p:spPr>
          <a:xfrm rot="10800000">
            <a:off x="2657474" y="3588066"/>
            <a:ext cx="8077171" cy="1290261"/>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
        <p:nvSpPr>
          <p:cNvPr id="29" name="TextBox 28">
            <a:extLst>
              <a:ext uri="{FF2B5EF4-FFF2-40B4-BE49-F238E27FC236}">
                <a16:creationId xmlns:a16="http://schemas.microsoft.com/office/drawing/2014/main" id="{82954FBE-FCE8-4DF0-A250-4010B0A35CB1}"/>
              </a:ext>
            </a:extLst>
          </p:cNvPr>
          <p:cNvSpPr txBox="1"/>
          <p:nvPr/>
        </p:nvSpPr>
        <p:spPr>
          <a:xfrm>
            <a:off x="1653425" y="4048531"/>
            <a:ext cx="1588648" cy="369332"/>
          </a:xfrm>
          <a:prstGeom prst="rect">
            <a:avLst/>
          </a:prstGeom>
          <a:noFill/>
        </p:spPr>
        <p:txBody>
          <a:bodyPr wrap="square" rtlCol="0">
            <a:spAutoFit/>
          </a:bodyPr>
          <a:lstStyle/>
          <a:p>
            <a:r>
              <a:rPr lang="en-CA" dirty="0"/>
              <a:t>Republican</a:t>
            </a:r>
          </a:p>
        </p:txBody>
      </p:sp>
      <p:sp>
        <p:nvSpPr>
          <p:cNvPr id="30" name="TextBox 29">
            <a:extLst>
              <a:ext uri="{FF2B5EF4-FFF2-40B4-BE49-F238E27FC236}">
                <a16:creationId xmlns:a16="http://schemas.microsoft.com/office/drawing/2014/main" id="{21FA85D9-B914-4064-9572-5D61BD7E8539}"/>
              </a:ext>
            </a:extLst>
          </p:cNvPr>
          <p:cNvSpPr txBox="1"/>
          <p:nvPr/>
        </p:nvSpPr>
        <p:spPr>
          <a:xfrm>
            <a:off x="1611334" y="4528769"/>
            <a:ext cx="1251256" cy="369332"/>
          </a:xfrm>
          <a:prstGeom prst="rect">
            <a:avLst/>
          </a:prstGeom>
          <a:noFill/>
        </p:spPr>
        <p:txBody>
          <a:bodyPr wrap="square" rtlCol="0">
            <a:spAutoFit/>
          </a:bodyPr>
          <a:lstStyle/>
          <a:p>
            <a:r>
              <a:rPr lang="en-CA" dirty="0"/>
              <a:t>Celebrity</a:t>
            </a:r>
          </a:p>
        </p:txBody>
      </p:sp>
      <p:sp>
        <p:nvSpPr>
          <p:cNvPr id="31" name="TextBox 30">
            <a:extLst>
              <a:ext uri="{FF2B5EF4-FFF2-40B4-BE49-F238E27FC236}">
                <a16:creationId xmlns:a16="http://schemas.microsoft.com/office/drawing/2014/main" id="{27CB4016-C9EB-47B4-9732-0026D859FF90}"/>
              </a:ext>
            </a:extLst>
          </p:cNvPr>
          <p:cNvSpPr txBox="1"/>
          <p:nvPr/>
        </p:nvSpPr>
        <p:spPr>
          <a:xfrm>
            <a:off x="1562100" y="4895522"/>
            <a:ext cx="1522273" cy="369332"/>
          </a:xfrm>
          <a:prstGeom prst="rect">
            <a:avLst/>
          </a:prstGeom>
          <a:noFill/>
        </p:spPr>
        <p:txBody>
          <a:bodyPr wrap="square" rtlCol="0">
            <a:spAutoFit/>
          </a:bodyPr>
          <a:lstStyle/>
          <a:p>
            <a:r>
              <a:rPr lang="en-CA" dirty="0"/>
              <a:t>Jerry Falwell</a:t>
            </a:r>
          </a:p>
        </p:txBody>
      </p:sp>
      <p:sp>
        <p:nvSpPr>
          <p:cNvPr id="32" name="TextBox 31">
            <a:extLst>
              <a:ext uri="{FF2B5EF4-FFF2-40B4-BE49-F238E27FC236}">
                <a16:creationId xmlns:a16="http://schemas.microsoft.com/office/drawing/2014/main" id="{02CBBFD5-0C70-421A-817D-8B9B4DB36522}"/>
              </a:ext>
            </a:extLst>
          </p:cNvPr>
          <p:cNvSpPr txBox="1"/>
          <p:nvPr/>
        </p:nvSpPr>
        <p:spPr>
          <a:xfrm>
            <a:off x="1562100" y="5386012"/>
            <a:ext cx="1522273" cy="646331"/>
          </a:xfrm>
          <a:prstGeom prst="rect">
            <a:avLst/>
          </a:prstGeom>
          <a:noFill/>
        </p:spPr>
        <p:txBody>
          <a:bodyPr wrap="square" rtlCol="0">
            <a:spAutoFit/>
          </a:bodyPr>
          <a:lstStyle/>
          <a:p>
            <a:r>
              <a:rPr lang="en-CA" dirty="0"/>
              <a:t>White Nationalism</a:t>
            </a:r>
          </a:p>
        </p:txBody>
      </p:sp>
      <p:sp>
        <p:nvSpPr>
          <p:cNvPr id="33" name="TextBox 32">
            <a:extLst>
              <a:ext uri="{FF2B5EF4-FFF2-40B4-BE49-F238E27FC236}">
                <a16:creationId xmlns:a16="http://schemas.microsoft.com/office/drawing/2014/main" id="{114B2F64-5590-41E3-A821-F285425CC9A5}"/>
              </a:ext>
            </a:extLst>
          </p:cNvPr>
          <p:cNvSpPr txBox="1"/>
          <p:nvPr/>
        </p:nvSpPr>
        <p:spPr>
          <a:xfrm>
            <a:off x="2266951" y="6153501"/>
            <a:ext cx="1699344" cy="369332"/>
          </a:xfrm>
          <a:prstGeom prst="rect">
            <a:avLst/>
          </a:prstGeom>
          <a:noFill/>
        </p:spPr>
        <p:txBody>
          <a:bodyPr wrap="square" rtlCol="0">
            <a:spAutoFit/>
          </a:bodyPr>
          <a:lstStyle/>
          <a:p>
            <a:r>
              <a:rPr lang="en-CA" dirty="0"/>
              <a:t>Unilateralism</a:t>
            </a:r>
          </a:p>
        </p:txBody>
      </p:sp>
      <p:sp>
        <p:nvSpPr>
          <p:cNvPr id="34" name="TextBox 33">
            <a:extLst>
              <a:ext uri="{FF2B5EF4-FFF2-40B4-BE49-F238E27FC236}">
                <a16:creationId xmlns:a16="http://schemas.microsoft.com/office/drawing/2014/main" id="{CF88C697-D607-46E9-B096-312010E2BF4F}"/>
              </a:ext>
            </a:extLst>
          </p:cNvPr>
          <p:cNvSpPr txBox="1"/>
          <p:nvPr/>
        </p:nvSpPr>
        <p:spPr>
          <a:xfrm>
            <a:off x="10055634" y="4048531"/>
            <a:ext cx="1588648" cy="369332"/>
          </a:xfrm>
          <a:prstGeom prst="rect">
            <a:avLst/>
          </a:prstGeom>
          <a:noFill/>
        </p:spPr>
        <p:txBody>
          <a:bodyPr wrap="square" rtlCol="0">
            <a:spAutoFit/>
          </a:bodyPr>
          <a:lstStyle/>
          <a:p>
            <a:r>
              <a:rPr lang="en-CA" dirty="0"/>
              <a:t>Republican</a:t>
            </a:r>
          </a:p>
        </p:txBody>
      </p:sp>
      <p:sp>
        <p:nvSpPr>
          <p:cNvPr id="35" name="TextBox 34">
            <a:extLst>
              <a:ext uri="{FF2B5EF4-FFF2-40B4-BE49-F238E27FC236}">
                <a16:creationId xmlns:a16="http://schemas.microsoft.com/office/drawing/2014/main" id="{ED06DE55-3A6B-4506-999E-26C5817BD94C}"/>
              </a:ext>
            </a:extLst>
          </p:cNvPr>
          <p:cNvSpPr txBox="1"/>
          <p:nvPr/>
        </p:nvSpPr>
        <p:spPr>
          <a:xfrm>
            <a:off x="10079778" y="4415250"/>
            <a:ext cx="1251256" cy="369332"/>
          </a:xfrm>
          <a:prstGeom prst="rect">
            <a:avLst/>
          </a:prstGeom>
          <a:noFill/>
        </p:spPr>
        <p:txBody>
          <a:bodyPr wrap="square" rtlCol="0">
            <a:spAutoFit/>
          </a:bodyPr>
          <a:lstStyle/>
          <a:p>
            <a:r>
              <a:rPr lang="en-CA" dirty="0"/>
              <a:t>Celebrity</a:t>
            </a:r>
          </a:p>
        </p:txBody>
      </p:sp>
      <p:sp>
        <p:nvSpPr>
          <p:cNvPr id="36" name="TextBox 35">
            <a:extLst>
              <a:ext uri="{FF2B5EF4-FFF2-40B4-BE49-F238E27FC236}">
                <a16:creationId xmlns:a16="http://schemas.microsoft.com/office/drawing/2014/main" id="{F8BA6F15-50B2-46AB-95D3-01E1516ACAB3}"/>
              </a:ext>
            </a:extLst>
          </p:cNvPr>
          <p:cNvSpPr txBox="1"/>
          <p:nvPr/>
        </p:nvSpPr>
        <p:spPr>
          <a:xfrm>
            <a:off x="10005871" y="4846643"/>
            <a:ext cx="1781462" cy="369332"/>
          </a:xfrm>
          <a:prstGeom prst="rect">
            <a:avLst/>
          </a:prstGeom>
          <a:noFill/>
        </p:spPr>
        <p:txBody>
          <a:bodyPr wrap="square" rtlCol="0">
            <a:spAutoFit/>
          </a:bodyPr>
          <a:lstStyle/>
          <a:p>
            <a:r>
              <a:rPr lang="en-CA" dirty="0"/>
              <a:t>Jerry Falwell Jr</a:t>
            </a:r>
          </a:p>
        </p:txBody>
      </p:sp>
      <p:sp>
        <p:nvSpPr>
          <p:cNvPr id="37" name="TextBox 36">
            <a:extLst>
              <a:ext uri="{FF2B5EF4-FFF2-40B4-BE49-F238E27FC236}">
                <a16:creationId xmlns:a16="http://schemas.microsoft.com/office/drawing/2014/main" id="{39EB4958-C9D0-4196-9307-9DD7F04AF814}"/>
              </a:ext>
            </a:extLst>
          </p:cNvPr>
          <p:cNvSpPr txBox="1"/>
          <p:nvPr/>
        </p:nvSpPr>
        <p:spPr>
          <a:xfrm>
            <a:off x="10122009" y="5478491"/>
            <a:ext cx="1522273" cy="646331"/>
          </a:xfrm>
          <a:prstGeom prst="rect">
            <a:avLst/>
          </a:prstGeom>
          <a:noFill/>
        </p:spPr>
        <p:txBody>
          <a:bodyPr wrap="square" rtlCol="0">
            <a:spAutoFit/>
          </a:bodyPr>
          <a:lstStyle/>
          <a:p>
            <a:r>
              <a:rPr lang="en-CA" dirty="0"/>
              <a:t>White Nationalism</a:t>
            </a:r>
          </a:p>
        </p:txBody>
      </p:sp>
      <p:sp>
        <p:nvSpPr>
          <p:cNvPr id="38" name="TextBox 37">
            <a:extLst>
              <a:ext uri="{FF2B5EF4-FFF2-40B4-BE49-F238E27FC236}">
                <a16:creationId xmlns:a16="http://schemas.microsoft.com/office/drawing/2014/main" id="{C655E5DD-8512-4A18-99C2-1CD766A31949}"/>
              </a:ext>
            </a:extLst>
          </p:cNvPr>
          <p:cNvSpPr txBox="1"/>
          <p:nvPr/>
        </p:nvSpPr>
        <p:spPr>
          <a:xfrm>
            <a:off x="10033473" y="6202672"/>
            <a:ext cx="1699344" cy="369332"/>
          </a:xfrm>
          <a:prstGeom prst="rect">
            <a:avLst/>
          </a:prstGeom>
          <a:noFill/>
        </p:spPr>
        <p:txBody>
          <a:bodyPr wrap="square" rtlCol="0">
            <a:spAutoFit/>
          </a:bodyPr>
          <a:lstStyle/>
          <a:p>
            <a:r>
              <a:rPr lang="en-CA" dirty="0"/>
              <a:t>Unilateralism</a:t>
            </a:r>
          </a:p>
        </p:txBody>
      </p:sp>
    </p:spTree>
    <p:extLst>
      <p:ext uri="{BB962C8B-B14F-4D97-AF65-F5344CB8AC3E}">
        <p14:creationId xmlns:p14="http://schemas.microsoft.com/office/powerpoint/2010/main" val="3527270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245B051-1F1B-4D61-A6E6-EB86C8B09D79}"/>
              </a:ext>
            </a:extLst>
          </p:cNvPr>
          <p:cNvCxnSpPr>
            <a:cxnSpLocks/>
          </p:cNvCxnSpPr>
          <p:nvPr/>
        </p:nvCxnSpPr>
        <p:spPr>
          <a:xfrm>
            <a:off x="2657475" y="4095750"/>
            <a:ext cx="8086725" cy="9525"/>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EC25766A-AAA6-4F62-9823-223E44C0AF8F}"/>
              </a:ext>
            </a:extLst>
          </p:cNvPr>
          <p:cNvCxnSpPr>
            <a:cxnSpLocks/>
          </p:cNvCxnSpPr>
          <p:nvPr/>
        </p:nvCxnSpPr>
        <p:spPr>
          <a:xfrm>
            <a:off x="2657475" y="3362325"/>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AC686EB-47F2-464A-A980-980A44DBF8ED}"/>
              </a:ext>
            </a:extLst>
          </p:cNvPr>
          <p:cNvCxnSpPr>
            <a:cxnSpLocks/>
          </p:cNvCxnSpPr>
          <p:nvPr/>
        </p:nvCxnSpPr>
        <p:spPr>
          <a:xfrm>
            <a:off x="4124325" y="3362325"/>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3FE3210-FC5C-4615-ADA4-75CBF7FA5FF4}"/>
              </a:ext>
            </a:extLst>
          </p:cNvPr>
          <p:cNvCxnSpPr>
            <a:cxnSpLocks/>
          </p:cNvCxnSpPr>
          <p:nvPr/>
        </p:nvCxnSpPr>
        <p:spPr>
          <a:xfrm>
            <a:off x="5638800" y="3362323"/>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F4F3038-AEB7-41A1-9A81-D0F9C5DF1BBC}"/>
              </a:ext>
            </a:extLst>
          </p:cNvPr>
          <p:cNvCxnSpPr>
            <a:cxnSpLocks/>
          </p:cNvCxnSpPr>
          <p:nvPr/>
        </p:nvCxnSpPr>
        <p:spPr>
          <a:xfrm>
            <a:off x="7258050" y="3371849"/>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836D05A-BF29-4782-A8A1-16C1003F1B0E}"/>
              </a:ext>
            </a:extLst>
          </p:cNvPr>
          <p:cNvCxnSpPr>
            <a:cxnSpLocks/>
          </p:cNvCxnSpPr>
          <p:nvPr/>
        </p:nvCxnSpPr>
        <p:spPr>
          <a:xfrm>
            <a:off x="8924925" y="3371849"/>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A50C81B-FA23-49FC-AFC7-CBD712B15E61}"/>
              </a:ext>
            </a:extLst>
          </p:cNvPr>
          <p:cNvCxnSpPr>
            <a:cxnSpLocks/>
          </p:cNvCxnSpPr>
          <p:nvPr/>
        </p:nvCxnSpPr>
        <p:spPr>
          <a:xfrm>
            <a:off x="10744200" y="3362325"/>
            <a:ext cx="0" cy="733425"/>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D30E9FBE-AE42-4931-885A-C152423C256D}"/>
              </a:ext>
            </a:extLst>
          </p:cNvPr>
          <p:cNvSpPr txBox="1"/>
          <p:nvPr/>
        </p:nvSpPr>
        <p:spPr>
          <a:xfrm>
            <a:off x="2109791" y="2752725"/>
            <a:ext cx="1095367" cy="646331"/>
          </a:xfrm>
          <a:prstGeom prst="rect">
            <a:avLst/>
          </a:prstGeom>
          <a:noFill/>
        </p:spPr>
        <p:txBody>
          <a:bodyPr wrap="square" rtlCol="0">
            <a:spAutoFit/>
          </a:bodyPr>
          <a:lstStyle/>
          <a:p>
            <a:r>
              <a:rPr lang="en-CA" dirty="0"/>
              <a:t>Ronald Reagan</a:t>
            </a:r>
          </a:p>
        </p:txBody>
      </p:sp>
      <p:sp>
        <p:nvSpPr>
          <p:cNvPr id="17" name="TextBox 16">
            <a:extLst>
              <a:ext uri="{FF2B5EF4-FFF2-40B4-BE49-F238E27FC236}">
                <a16:creationId xmlns:a16="http://schemas.microsoft.com/office/drawing/2014/main" id="{43A38C14-AEDA-4794-A0A3-5ED30A67DBD0}"/>
              </a:ext>
            </a:extLst>
          </p:cNvPr>
          <p:cNvSpPr txBox="1"/>
          <p:nvPr/>
        </p:nvSpPr>
        <p:spPr>
          <a:xfrm>
            <a:off x="10291766" y="2725518"/>
            <a:ext cx="1095367" cy="646331"/>
          </a:xfrm>
          <a:prstGeom prst="rect">
            <a:avLst/>
          </a:prstGeom>
          <a:noFill/>
        </p:spPr>
        <p:txBody>
          <a:bodyPr wrap="square" rtlCol="0">
            <a:spAutoFit/>
          </a:bodyPr>
          <a:lstStyle/>
          <a:p>
            <a:r>
              <a:rPr lang="en-CA" dirty="0"/>
              <a:t>Donald J. Trump</a:t>
            </a:r>
          </a:p>
        </p:txBody>
      </p:sp>
      <p:sp>
        <p:nvSpPr>
          <p:cNvPr id="18" name="TextBox 17">
            <a:extLst>
              <a:ext uri="{FF2B5EF4-FFF2-40B4-BE49-F238E27FC236}">
                <a16:creationId xmlns:a16="http://schemas.microsoft.com/office/drawing/2014/main" id="{59FFE062-9523-4521-8CCC-9570312A3D1B}"/>
              </a:ext>
            </a:extLst>
          </p:cNvPr>
          <p:cNvSpPr txBox="1"/>
          <p:nvPr/>
        </p:nvSpPr>
        <p:spPr>
          <a:xfrm>
            <a:off x="8439160" y="2681971"/>
            <a:ext cx="1095367" cy="646331"/>
          </a:xfrm>
          <a:prstGeom prst="rect">
            <a:avLst/>
          </a:prstGeom>
          <a:noFill/>
        </p:spPr>
        <p:txBody>
          <a:bodyPr wrap="square" rtlCol="0">
            <a:spAutoFit/>
          </a:bodyPr>
          <a:lstStyle/>
          <a:p>
            <a:r>
              <a:rPr lang="en-CA" dirty="0"/>
              <a:t>Barack</a:t>
            </a:r>
          </a:p>
          <a:p>
            <a:r>
              <a:rPr lang="en-CA" dirty="0"/>
              <a:t>Obama</a:t>
            </a:r>
          </a:p>
        </p:txBody>
      </p:sp>
      <p:sp>
        <p:nvSpPr>
          <p:cNvPr id="19" name="TextBox 18">
            <a:extLst>
              <a:ext uri="{FF2B5EF4-FFF2-40B4-BE49-F238E27FC236}">
                <a16:creationId xmlns:a16="http://schemas.microsoft.com/office/drawing/2014/main" id="{859B6430-9B94-42CE-9690-7E5B849C56DD}"/>
              </a:ext>
            </a:extLst>
          </p:cNvPr>
          <p:cNvSpPr txBox="1"/>
          <p:nvPr/>
        </p:nvSpPr>
        <p:spPr>
          <a:xfrm>
            <a:off x="6679414" y="2725517"/>
            <a:ext cx="1095367" cy="646331"/>
          </a:xfrm>
          <a:prstGeom prst="rect">
            <a:avLst/>
          </a:prstGeom>
          <a:noFill/>
        </p:spPr>
        <p:txBody>
          <a:bodyPr wrap="square" rtlCol="0">
            <a:spAutoFit/>
          </a:bodyPr>
          <a:lstStyle/>
          <a:p>
            <a:r>
              <a:rPr lang="en-CA" dirty="0"/>
              <a:t>George W. Bush</a:t>
            </a:r>
          </a:p>
        </p:txBody>
      </p:sp>
      <p:sp>
        <p:nvSpPr>
          <p:cNvPr id="20" name="TextBox 19">
            <a:extLst>
              <a:ext uri="{FF2B5EF4-FFF2-40B4-BE49-F238E27FC236}">
                <a16:creationId xmlns:a16="http://schemas.microsoft.com/office/drawing/2014/main" id="{0F921737-EE32-49D7-BB14-E9FD5C2FA192}"/>
              </a:ext>
            </a:extLst>
          </p:cNvPr>
          <p:cNvSpPr txBox="1"/>
          <p:nvPr/>
        </p:nvSpPr>
        <p:spPr>
          <a:xfrm>
            <a:off x="5063940" y="2715991"/>
            <a:ext cx="1095367" cy="646331"/>
          </a:xfrm>
          <a:prstGeom prst="rect">
            <a:avLst/>
          </a:prstGeom>
          <a:noFill/>
        </p:spPr>
        <p:txBody>
          <a:bodyPr wrap="square" rtlCol="0">
            <a:spAutoFit/>
          </a:bodyPr>
          <a:lstStyle/>
          <a:p>
            <a:pPr algn="ctr"/>
            <a:r>
              <a:rPr lang="en-CA" dirty="0"/>
              <a:t>Bill Clinton</a:t>
            </a:r>
          </a:p>
        </p:txBody>
      </p:sp>
      <p:sp>
        <p:nvSpPr>
          <p:cNvPr id="21" name="TextBox 20">
            <a:extLst>
              <a:ext uri="{FF2B5EF4-FFF2-40B4-BE49-F238E27FC236}">
                <a16:creationId xmlns:a16="http://schemas.microsoft.com/office/drawing/2014/main" id="{89EF5E9F-F78E-47FF-9EAE-0CA2A29ACA20}"/>
              </a:ext>
            </a:extLst>
          </p:cNvPr>
          <p:cNvSpPr txBox="1"/>
          <p:nvPr/>
        </p:nvSpPr>
        <p:spPr>
          <a:xfrm>
            <a:off x="3499851" y="2706469"/>
            <a:ext cx="1269195" cy="646331"/>
          </a:xfrm>
          <a:prstGeom prst="rect">
            <a:avLst/>
          </a:prstGeom>
          <a:noFill/>
        </p:spPr>
        <p:txBody>
          <a:bodyPr wrap="square" rtlCol="0">
            <a:spAutoFit/>
          </a:bodyPr>
          <a:lstStyle/>
          <a:p>
            <a:r>
              <a:rPr lang="en-CA" dirty="0"/>
              <a:t>George H.W Bush</a:t>
            </a:r>
          </a:p>
        </p:txBody>
      </p:sp>
      <p:sp>
        <p:nvSpPr>
          <p:cNvPr id="15" name="Arc 14">
            <a:extLst>
              <a:ext uri="{FF2B5EF4-FFF2-40B4-BE49-F238E27FC236}">
                <a16:creationId xmlns:a16="http://schemas.microsoft.com/office/drawing/2014/main" id="{5456A5EE-C2F8-824D-85A3-64DC37031480}"/>
              </a:ext>
            </a:extLst>
          </p:cNvPr>
          <p:cNvSpPr/>
          <p:nvPr/>
        </p:nvSpPr>
        <p:spPr>
          <a:xfrm rot="10800000">
            <a:off x="5611621" y="3738559"/>
            <a:ext cx="3313299" cy="1090615"/>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
        <p:nvSpPr>
          <p:cNvPr id="22" name="TextBox 21">
            <a:extLst>
              <a:ext uri="{FF2B5EF4-FFF2-40B4-BE49-F238E27FC236}">
                <a16:creationId xmlns:a16="http://schemas.microsoft.com/office/drawing/2014/main" id="{86C279EA-530D-4B60-ABC1-D60A58F368AF}"/>
              </a:ext>
            </a:extLst>
          </p:cNvPr>
          <p:cNvSpPr txBox="1"/>
          <p:nvPr/>
        </p:nvSpPr>
        <p:spPr>
          <a:xfrm>
            <a:off x="4958675" y="4049300"/>
            <a:ext cx="1340038" cy="369332"/>
          </a:xfrm>
          <a:prstGeom prst="rect">
            <a:avLst/>
          </a:prstGeom>
          <a:noFill/>
        </p:spPr>
        <p:txBody>
          <a:bodyPr wrap="square" rtlCol="0">
            <a:spAutoFit/>
          </a:bodyPr>
          <a:lstStyle/>
          <a:p>
            <a:r>
              <a:rPr lang="en-CA" dirty="0"/>
              <a:t>Democrat</a:t>
            </a:r>
          </a:p>
        </p:txBody>
      </p:sp>
      <p:sp>
        <p:nvSpPr>
          <p:cNvPr id="23" name="TextBox 22">
            <a:extLst>
              <a:ext uri="{FF2B5EF4-FFF2-40B4-BE49-F238E27FC236}">
                <a16:creationId xmlns:a16="http://schemas.microsoft.com/office/drawing/2014/main" id="{86E7B3E1-A027-45DA-9E70-8E42D3213ACD}"/>
              </a:ext>
            </a:extLst>
          </p:cNvPr>
          <p:cNvSpPr txBox="1"/>
          <p:nvPr/>
        </p:nvSpPr>
        <p:spPr>
          <a:xfrm>
            <a:off x="8439160" y="4056392"/>
            <a:ext cx="1340038" cy="369332"/>
          </a:xfrm>
          <a:prstGeom prst="rect">
            <a:avLst/>
          </a:prstGeom>
          <a:noFill/>
        </p:spPr>
        <p:txBody>
          <a:bodyPr wrap="square" rtlCol="0">
            <a:spAutoFit/>
          </a:bodyPr>
          <a:lstStyle/>
          <a:p>
            <a:r>
              <a:rPr lang="en-CA" dirty="0"/>
              <a:t>Democrat</a:t>
            </a:r>
          </a:p>
        </p:txBody>
      </p:sp>
    </p:spTree>
    <p:extLst>
      <p:ext uri="{BB962C8B-B14F-4D97-AF65-F5344CB8AC3E}">
        <p14:creationId xmlns:p14="http://schemas.microsoft.com/office/powerpoint/2010/main" val="2242645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45" name="Group 10">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6" name="Group 24">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6"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7" name="Rectangle 38">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8" name="Freeform 11">
            <a:extLst>
              <a:ext uri="{FF2B5EF4-FFF2-40B4-BE49-F238E27FC236}">
                <a16:creationId xmlns:a16="http://schemas.microsoft.com/office/drawing/2014/main" id="{5B3CCFC9-E82D-444E-9621-FE5F95E67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1DC8CB7C-3339-4FC8-9996-2120B3756051}"/>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200" dirty="0"/>
              <a:t>Nayirah Testimony</a:t>
            </a:r>
          </a:p>
        </p:txBody>
      </p:sp>
      <p:sp>
        <p:nvSpPr>
          <p:cNvPr id="4" name="Text Placeholder 3">
            <a:extLst>
              <a:ext uri="{FF2B5EF4-FFF2-40B4-BE49-F238E27FC236}">
                <a16:creationId xmlns:a16="http://schemas.microsoft.com/office/drawing/2014/main" id="{7547D6CC-8A95-4E07-A649-C6137D3FBE87}"/>
              </a:ext>
            </a:extLst>
          </p:cNvPr>
          <p:cNvSpPr>
            <a:spLocks noGrp="1"/>
          </p:cNvSpPr>
          <p:nvPr>
            <p:ph type="body" sz="half" idx="2"/>
          </p:nvPr>
        </p:nvSpPr>
        <p:spPr>
          <a:xfrm>
            <a:off x="1683956" y="1819275"/>
            <a:ext cx="4140772" cy="4684521"/>
          </a:xfrm>
        </p:spPr>
        <p:txBody>
          <a:bodyPr vert="horz" lIns="91440" tIns="45720" rIns="91440" bIns="45720" rtlCol="0">
            <a:normAutofit fontScale="62500" lnSpcReduction="20000"/>
          </a:bodyPr>
          <a:lstStyle/>
          <a:p>
            <a:pPr>
              <a:buFont typeface="Wingdings 3" charset="2"/>
              <a:buChar char=""/>
            </a:pPr>
            <a:r>
              <a:rPr lang="en-CA" sz="2200" dirty="0">
                <a:solidFill>
                  <a:srgbClr val="000000"/>
                </a:solidFill>
              </a:rPr>
              <a:t>Nayirah testimony was a false testimony given before the Congressional Human Rights Caucus on October 10, 1990 by </a:t>
            </a:r>
            <a:r>
              <a:rPr lang="en-CA" sz="2200" b="1" dirty="0">
                <a:solidFill>
                  <a:srgbClr val="000000"/>
                </a:solidFill>
              </a:rPr>
              <a:t>a 15-year-old girl </a:t>
            </a:r>
            <a:r>
              <a:rPr lang="en-CA" sz="2200" dirty="0">
                <a:solidFill>
                  <a:srgbClr val="000000"/>
                </a:solidFill>
              </a:rPr>
              <a:t>who provided only her first name, Nayirah. The testimony was widely publicized, and was cited numerous times by United States senators and President George H. W. Bush in their rationale to back Kuwait in the Gulf War.</a:t>
            </a:r>
          </a:p>
          <a:p>
            <a:pPr>
              <a:buFont typeface="Wingdings 3" charset="2"/>
              <a:buChar char=""/>
            </a:pPr>
            <a:r>
              <a:rPr lang="en-CA" sz="2200" dirty="0">
                <a:solidFill>
                  <a:srgbClr val="000000"/>
                </a:solidFill>
              </a:rPr>
              <a:t>In her emotional testimony, Nayirah stated that after the Iraqi invasion of Kuwait she had witnessed </a:t>
            </a:r>
            <a:r>
              <a:rPr lang="en-CA" sz="2200" b="1" dirty="0">
                <a:solidFill>
                  <a:srgbClr val="000000"/>
                </a:solidFill>
              </a:rPr>
              <a:t>Iraqi soldiers take babies out of incubators in a Kuwaiti hospital, take the incubators, and leave the babies to die</a:t>
            </a:r>
            <a:r>
              <a:rPr lang="en-CA" sz="2200" dirty="0">
                <a:solidFill>
                  <a:srgbClr val="000000"/>
                </a:solidFill>
              </a:rPr>
              <a:t>.</a:t>
            </a:r>
          </a:p>
          <a:p>
            <a:pPr>
              <a:buFont typeface="Wingdings 3" charset="2"/>
              <a:buChar char=""/>
            </a:pPr>
            <a:r>
              <a:rPr lang="en-CA" sz="2200" dirty="0">
                <a:solidFill>
                  <a:srgbClr val="000000"/>
                </a:solidFill>
              </a:rPr>
              <a:t>On January 6, 1992, The New York Times published an op-ed piece by John MacArthur entitled "Remember Nayirah, Witness for Kuwait?"[57] MacArthur discovered that Nayirah </a:t>
            </a:r>
            <a:r>
              <a:rPr lang="en-CA" sz="2200" b="1" dirty="0">
                <a:solidFill>
                  <a:srgbClr val="000000"/>
                </a:solidFill>
              </a:rPr>
              <a:t>was the daughter of the Kuwaiti Ambassador to the U.S.</a:t>
            </a:r>
            <a:r>
              <a:rPr lang="en-CA" sz="2200" dirty="0">
                <a:solidFill>
                  <a:srgbClr val="000000"/>
                </a:solidFill>
              </a:rPr>
              <a:t>, Saud Nasir Al-Sabah.[57] MacArthur noted that </a:t>
            </a:r>
            <a:r>
              <a:rPr lang="en-CA" sz="2200" b="1" dirty="0">
                <a:solidFill>
                  <a:srgbClr val="000000"/>
                </a:solidFill>
              </a:rPr>
              <a:t>"the incubator story seriously distorted the American debate about whether to support military action</a:t>
            </a:r>
            <a:r>
              <a:rPr lang="en-CA" sz="1600" b="1" dirty="0">
                <a:solidFill>
                  <a:srgbClr val="000000"/>
                </a:solidFill>
              </a:rPr>
              <a:t>"</a:t>
            </a:r>
            <a:endParaRPr lang="en-US" sz="1600" b="1" dirty="0">
              <a:solidFill>
                <a:srgbClr val="000000"/>
              </a:solidFill>
            </a:endParaRPr>
          </a:p>
        </p:txBody>
      </p:sp>
      <p:pic>
        <p:nvPicPr>
          <p:cNvPr id="1026" name="Picture 2">
            <a:extLst>
              <a:ext uri="{FF2B5EF4-FFF2-40B4-BE49-F238E27FC236}">
                <a16:creationId xmlns:a16="http://schemas.microsoft.com/office/drawing/2014/main" id="{5B9B2AB9-34CB-4632-8C6A-10D4EA6B35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5997" y="990048"/>
            <a:ext cx="3086604" cy="220095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CB5FA-71A1-4700-9B21-B45C69CB6E01}"/>
              </a:ext>
            </a:extLst>
          </p:cNvPr>
          <p:cNvSpPr/>
          <p:nvPr/>
        </p:nvSpPr>
        <p:spPr>
          <a:xfrm>
            <a:off x="9295898" y="913888"/>
            <a:ext cx="2657978" cy="2308324"/>
          </a:xfrm>
          <a:prstGeom prst="rect">
            <a:avLst/>
          </a:prstGeom>
        </p:spPr>
        <p:txBody>
          <a:bodyPr wrap="square">
            <a:spAutoFit/>
          </a:bodyPr>
          <a:lstStyle/>
          <a:p>
            <a:r>
              <a:rPr lang="en-CA" dirty="0">
                <a:solidFill>
                  <a:srgbClr val="222222"/>
                </a:solidFill>
                <a:latin typeface="Arial" panose="020B0604020202020204" pitchFamily="34" charset="0"/>
              </a:rPr>
              <a:t>Nayirah Al-</a:t>
            </a:r>
            <a:r>
              <a:rPr lang="en-CA" dirty="0" err="1">
                <a:solidFill>
                  <a:srgbClr val="222222"/>
                </a:solidFill>
                <a:latin typeface="Arial" panose="020B0604020202020204" pitchFamily="34" charset="0"/>
              </a:rPr>
              <a:t>Ṣabaḥ</a:t>
            </a:r>
            <a:r>
              <a:rPr lang="en-CA" dirty="0">
                <a:solidFill>
                  <a:srgbClr val="222222"/>
                </a:solidFill>
                <a:latin typeface="Arial" panose="020B0604020202020204" pitchFamily="34" charset="0"/>
              </a:rPr>
              <a:t> during her testimony. It was later revealed that she was the daughter of the Kuwaiti ambassador to the United States and that her testimony could not be verified.</a:t>
            </a:r>
            <a:endParaRPr lang="en-CA" dirty="0"/>
          </a:p>
        </p:txBody>
      </p:sp>
      <p:sp>
        <p:nvSpPr>
          <p:cNvPr id="9" name="Rectangle 3">
            <a:extLst>
              <a:ext uri="{FF2B5EF4-FFF2-40B4-BE49-F238E27FC236}">
                <a16:creationId xmlns:a16="http://schemas.microsoft.com/office/drawing/2014/main" id="{9BA8B3FD-EFE4-4BE0-A8EA-A0A212C71D89}"/>
              </a:ext>
            </a:extLst>
          </p:cNvPr>
          <p:cNvSpPr>
            <a:spLocks noChangeArrowheads="1"/>
          </p:cNvSpPr>
          <p:nvPr/>
        </p:nvSpPr>
        <p:spPr bwMode="auto">
          <a:xfrm>
            <a:off x="7442072" y="5046365"/>
            <a:ext cx="29230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Speech Bubble: Oval 23">
            <a:extLst>
              <a:ext uri="{FF2B5EF4-FFF2-40B4-BE49-F238E27FC236}">
                <a16:creationId xmlns:a16="http://schemas.microsoft.com/office/drawing/2014/main" id="{7FC2DED0-CE9A-44F9-BF5A-D7487D89E7A9}"/>
              </a:ext>
            </a:extLst>
          </p:cNvPr>
          <p:cNvSpPr/>
          <p:nvPr/>
        </p:nvSpPr>
        <p:spPr>
          <a:xfrm>
            <a:off x="6477000" y="3524250"/>
            <a:ext cx="3476625" cy="2798272"/>
          </a:xfrm>
          <a:prstGeom prst="wedgeEllipseCallout">
            <a:avLst/>
          </a:prstGeom>
          <a:effectLst>
            <a:outerShdw blurRad="76200" dir="13500000" sy="23000" kx="1200000" algn="br" rotWithShape="0">
              <a:prstClr val="black">
                <a:alpha val="20000"/>
              </a:prstClr>
            </a:outerShdw>
          </a:effectLst>
        </p:spPr>
        <p:style>
          <a:lnRef idx="1">
            <a:schemeClr val="accent1"/>
          </a:lnRef>
          <a:fillRef idx="1002">
            <a:schemeClr val="dk2"/>
          </a:fillRef>
          <a:effectRef idx="1">
            <a:schemeClr val="accent1"/>
          </a:effectRef>
          <a:fontRef idx="minor">
            <a:schemeClr val="dk1"/>
          </a:fontRef>
        </p:style>
        <p:txBody>
          <a:bodyPr rtlCol="0" anchor="ctr"/>
          <a:lstStyle/>
          <a:p>
            <a:pPr algn="ctr"/>
            <a:endParaRPr lang="en-CA"/>
          </a:p>
        </p:txBody>
      </p:sp>
      <p:sp>
        <p:nvSpPr>
          <p:cNvPr id="25" name="TextBox 24">
            <a:extLst>
              <a:ext uri="{FF2B5EF4-FFF2-40B4-BE49-F238E27FC236}">
                <a16:creationId xmlns:a16="http://schemas.microsoft.com/office/drawing/2014/main" id="{6174B437-A168-49E3-B8C3-D1832FC32837}"/>
              </a:ext>
            </a:extLst>
          </p:cNvPr>
          <p:cNvSpPr txBox="1"/>
          <p:nvPr/>
        </p:nvSpPr>
        <p:spPr>
          <a:xfrm>
            <a:off x="7029451" y="3943092"/>
            <a:ext cx="2924174" cy="2031325"/>
          </a:xfrm>
          <a:prstGeom prst="rect">
            <a:avLst/>
          </a:prstGeom>
          <a:noFill/>
        </p:spPr>
        <p:txBody>
          <a:bodyPr wrap="square" rtlCol="0">
            <a:spAutoFit/>
          </a:bodyPr>
          <a:lstStyle/>
          <a:p>
            <a:pPr fontAlgn="ctr"/>
            <a:r>
              <a:rPr lang="en-CA" dirty="0"/>
              <a:t>We disseminated information in a void as a basis for Americans to form opinions.</a:t>
            </a:r>
          </a:p>
          <a:p>
            <a:pPr fontAlgn="ctr"/>
            <a:r>
              <a:rPr lang="en-CA" dirty="0"/>
              <a:t>— Frank Mankiewicz, Vice Chairman, Hill &amp; Knowlton</a:t>
            </a:r>
            <a:r>
              <a:rPr lang="en-CA" baseline="30000" dirty="0"/>
              <a:t>[</a:t>
            </a:r>
            <a:endParaRPr lang="en-CA" dirty="0"/>
          </a:p>
        </p:txBody>
      </p:sp>
    </p:spTree>
    <p:extLst>
      <p:ext uri="{BB962C8B-B14F-4D97-AF65-F5344CB8AC3E}">
        <p14:creationId xmlns:p14="http://schemas.microsoft.com/office/powerpoint/2010/main" val="1588888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430FE-6F92-4BEA-B9F6-5584E3F7ADE1}"/>
              </a:ext>
            </a:extLst>
          </p:cNvPr>
          <p:cNvSpPr>
            <a:spLocks noGrp="1"/>
          </p:cNvSpPr>
          <p:nvPr>
            <p:ph type="title"/>
          </p:nvPr>
        </p:nvSpPr>
        <p:spPr/>
        <p:txBody>
          <a:bodyPr>
            <a:normAutofit/>
          </a:bodyPr>
          <a:lstStyle/>
          <a:p>
            <a:r>
              <a:rPr lang="en-CA" sz="3200" dirty="0"/>
              <a:t>The Gulf War</a:t>
            </a:r>
          </a:p>
        </p:txBody>
      </p:sp>
      <p:sp>
        <p:nvSpPr>
          <p:cNvPr id="4" name="Text Placeholder 3">
            <a:extLst>
              <a:ext uri="{FF2B5EF4-FFF2-40B4-BE49-F238E27FC236}">
                <a16:creationId xmlns:a16="http://schemas.microsoft.com/office/drawing/2014/main" id="{C6357243-5CF9-4056-B3D2-87D7FEE8CB95}"/>
              </a:ext>
            </a:extLst>
          </p:cNvPr>
          <p:cNvSpPr>
            <a:spLocks noGrp="1"/>
          </p:cNvSpPr>
          <p:nvPr>
            <p:ph type="body" sz="half" idx="2"/>
          </p:nvPr>
        </p:nvSpPr>
        <p:spPr>
          <a:xfrm>
            <a:off x="1381126" y="1598613"/>
            <a:ext cx="4713286" cy="4262436"/>
          </a:xfrm>
        </p:spPr>
        <p:txBody>
          <a:bodyPr>
            <a:normAutofit fontScale="85000" lnSpcReduction="20000"/>
          </a:bodyPr>
          <a:lstStyle/>
          <a:p>
            <a:r>
              <a:rPr lang="en-CA" dirty="0"/>
              <a:t>The Gulf War was fought between</a:t>
            </a:r>
            <a:r>
              <a:rPr lang="en-CA" dirty="0">
                <a:solidFill>
                  <a:schemeClr val="tx1"/>
                </a:solidFill>
              </a:rPr>
              <a:t> </a:t>
            </a:r>
            <a:r>
              <a:rPr lang="en-CA" dirty="0">
                <a:solidFill>
                  <a:schemeClr val="tx1"/>
                </a:solidFill>
                <a:hlinkClick r:id="rId2">
                  <a:extLst>
                    <a:ext uri="{A12FA001-AC4F-418D-AE19-62706E023703}">
                      <ahyp:hlinkClr xmlns:ahyp="http://schemas.microsoft.com/office/drawing/2018/hyperlinkcolor" val="tx"/>
                    </a:ext>
                  </a:extLst>
                </a:hlinkClick>
              </a:rPr>
              <a:t>Iraq</a:t>
            </a:r>
            <a:r>
              <a:rPr lang="en-CA" dirty="0">
                <a:solidFill>
                  <a:schemeClr val="tx1"/>
                </a:solidFill>
              </a:rPr>
              <a:t> </a:t>
            </a:r>
            <a:r>
              <a:rPr lang="en-CA" dirty="0"/>
              <a:t>and a coalition of nations that included Kuwait, the United States, the United Kingdom, France, Saudi Arabia, and more. It began when Iraq invaded Kuwait on August 2, 1990 and ended with a cease fire declared on February 28, 1991.</a:t>
            </a:r>
          </a:p>
          <a:p>
            <a:r>
              <a:rPr lang="en-CA" dirty="0"/>
              <a:t>The leader of Iraq was a dictator named Saddam Hussein. In May of 1990, Saddam began to blame the economic woes of his country on Kuwait. He said they were producing too much oil and driving down prices. He also accused Kuwait of stealing oil from Iraq near the border.</a:t>
            </a:r>
          </a:p>
          <a:p>
            <a:r>
              <a:rPr lang="en-CA" dirty="0"/>
              <a:t>On August 2, 1990 Iraq invaded </a:t>
            </a:r>
            <a:r>
              <a:rPr lang="en-CA" dirty="0">
                <a:solidFill>
                  <a:schemeClr val="tx1"/>
                </a:solidFill>
                <a:hlinkClick r:id="rId3">
                  <a:extLst>
                    <a:ext uri="{A12FA001-AC4F-418D-AE19-62706E023703}">
                      <ahyp:hlinkClr xmlns:ahyp="http://schemas.microsoft.com/office/drawing/2018/hyperlinkcolor" val="tx"/>
                    </a:ext>
                  </a:extLst>
                </a:hlinkClick>
              </a:rPr>
              <a:t>Kuwait</a:t>
            </a:r>
            <a:r>
              <a:rPr lang="en-CA" dirty="0"/>
              <a:t>. A large Iraqi force crossed the border and made for Kuwait City, the capital of Kuwait. Kuwait had a fairly small army that was no match for the Iraqi forces. Within 12 hours, Iraq had gained control of most of Kuwait.</a:t>
            </a:r>
          </a:p>
          <a:p>
            <a:r>
              <a:rPr lang="en-CA" dirty="0"/>
              <a:t>On February 24, a ground force invaded Iraq and Kuwait. Within a few days, much of Kuwait had been freed. On February 26, Saddam Hussein ordered his troops to withdraw from Kuwait.</a:t>
            </a:r>
          </a:p>
          <a:p>
            <a:r>
              <a:rPr lang="en-CA" dirty="0"/>
              <a:t>A few days later, on February 28, 1991, the war came to an end when </a:t>
            </a:r>
            <a:r>
              <a:rPr lang="en-CA" dirty="0">
                <a:solidFill>
                  <a:schemeClr val="tx1"/>
                </a:solidFill>
                <a:hlinkClick r:id="rId4">
                  <a:extLst>
                    <a:ext uri="{A12FA001-AC4F-418D-AE19-62706E023703}">
                      <ahyp:hlinkClr xmlns:ahyp="http://schemas.microsoft.com/office/drawing/2018/hyperlinkcolor" val="tx"/>
                    </a:ext>
                  </a:extLst>
                </a:hlinkClick>
              </a:rPr>
              <a:t>President George H. W. Bush</a:t>
            </a:r>
            <a:r>
              <a:rPr lang="en-CA" dirty="0">
                <a:solidFill>
                  <a:schemeClr val="tx1"/>
                </a:solidFill>
              </a:rPr>
              <a:t> </a:t>
            </a:r>
            <a:r>
              <a:rPr lang="en-CA" dirty="0"/>
              <a:t>announced a ceasefire.</a:t>
            </a:r>
          </a:p>
          <a:p>
            <a:r>
              <a:rPr lang="en-CA" dirty="0">
                <a:hlinkClick r:id="rId5"/>
              </a:rPr>
              <a:t>https://www.ducksters.com/history/us_1900s/gulf_war.php</a:t>
            </a:r>
            <a:br>
              <a:rPr lang="en-CA" dirty="0"/>
            </a:br>
            <a:endParaRPr lang="en-CA" dirty="0"/>
          </a:p>
        </p:txBody>
      </p:sp>
      <p:pic>
        <p:nvPicPr>
          <p:cNvPr id="3074" name="Picture 2">
            <a:extLst>
              <a:ext uri="{FF2B5EF4-FFF2-40B4-BE49-F238E27FC236}">
                <a16:creationId xmlns:a16="http://schemas.microsoft.com/office/drawing/2014/main" id="{D4ACBF57-37F5-49A5-BF74-CDEA9CD14555}"/>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6212417" y="446087"/>
            <a:ext cx="2550583" cy="54149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44524A5-94C4-457B-9AA6-4678E392B38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763000" y="446087"/>
            <a:ext cx="3365994" cy="5414961"/>
          </a:xfrm>
          <a:prstGeom prst="rect">
            <a:avLst/>
          </a:prstGeom>
        </p:spPr>
      </p:pic>
    </p:spTree>
    <p:extLst>
      <p:ext uri="{BB962C8B-B14F-4D97-AF65-F5344CB8AC3E}">
        <p14:creationId xmlns:p14="http://schemas.microsoft.com/office/powerpoint/2010/main" val="3000267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7"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id="{5B3CCFC9-E82D-444E-9621-FE5F95E67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677CE4AD-3561-4E53-9923-C409998E77C8}"/>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200" dirty="0"/>
              <a:t>The Iraq War</a:t>
            </a:r>
          </a:p>
        </p:txBody>
      </p:sp>
      <p:sp>
        <p:nvSpPr>
          <p:cNvPr id="4" name="Text Placeholder 3">
            <a:extLst>
              <a:ext uri="{FF2B5EF4-FFF2-40B4-BE49-F238E27FC236}">
                <a16:creationId xmlns:a16="http://schemas.microsoft.com/office/drawing/2014/main" id="{1BF307F9-F83F-4D87-A927-A3E69763F3BB}"/>
              </a:ext>
            </a:extLst>
          </p:cNvPr>
          <p:cNvSpPr>
            <a:spLocks noGrp="1"/>
          </p:cNvSpPr>
          <p:nvPr>
            <p:ph type="body" sz="half" idx="2"/>
          </p:nvPr>
        </p:nvSpPr>
        <p:spPr>
          <a:xfrm>
            <a:off x="661419" y="1681511"/>
            <a:ext cx="5163309" cy="4229711"/>
          </a:xfrm>
        </p:spPr>
        <p:txBody>
          <a:bodyPr vert="horz" lIns="91440" tIns="45720" rIns="91440" bIns="45720" rtlCol="0">
            <a:normAutofit/>
          </a:bodyPr>
          <a:lstStyle/>
          <a:p>
            <a:pPr>
              <a:lnSpc>
                <a:spcPct val="90000"/>
              </a:lnSpc>
              <a:buFont typeface="Wingdings 3" charset="2"/>
              <a:buChar char=""/>
            </a:pPr>
            <a:r>
              <a:rPr lang="en-CA" dirty="0"/>
              <a:t>The Iraq War was fought between Iraq and a group of countries led by the United States and the United Kingdom. It began on March 20, 2003 and ended on December 18, 2011. The war resulted in the toppling of the Iraqi government led by Saddam Hussein.</a:t>
            </a:r>
          </a:p>
          <a:p>
            <a:pPr>
              <a:lnSpc>
                <a:spcPct val="90000"/>
              </a:lnSpc>
              <a:buFont typeface="Wingdings 3" charset="2"/>
              <a:buChar char=""/>
            </a:pPr>
            <a:r>
              <a:rPr lang="en-CA" dirty="0"/>
              <a:t>The term "Weapons of Mass Destruction", sometimes just called WMDs, are weapons that can cause harm to a lot of people. They include things like nuclear weapons, biological weapons, and chemical weapons (like poison gas).</a:t>
            </a:r>
          </a:p>
          <a:p>
            <a:pPr>
              <a:lnSpc>
                <a:spcPct val="90000"/>
              </a:lnSpc>
              <a:buFont typeface="Wingdings 3" charset="2"/>
              <a:buChar char=""/>
            </a:pPr>
            <a:r>
              <a:rPr lang="en-CA" dirty="0"/>
              <a:t>On March 20, 2003, </a:t>
            </a:r>
            <a:r>
              <a:rPr lang="en-CA" dirty="0">
                <a:solidFill>
                  <a:schemeClr val="tx1"/>
                </a:solidFill>
                <a:hlinkClick r:id="rId2">
                  <a:extLst>
                    <a:ext uri="{A12FA001-AC4F-418D-AE19-62706E023703}">
                      <ahyp:hlinkClr xmlns:ahyp="http://schemas.microsoft.com/office/drawing/2018/hyperlinkcolor" val="tx"/>
                    </a:ext>
                  </a:extLst>
                </a:hlinkClick>
              </a:rPr>
              <a:t>President George W. Bush</a:t>
            </a:r>
            <a:r>
              <a:rPr lang="en-CA" dirty="0">
                <a:solidFill>
                  <a:schemeClr val="tx1"/>
                </a:solidFill>
              </a:rPr>
              <a:t> </a:t>
            </a:r>
            <a:r>
              <a:rPr lang="en-CA" dirty="0"/>
              <a:t>ordered the invasion of Iraq. The U.S. forces were led by General Tommy Franks and the invasion was called "Operation Iraqi Freedom." Some countries allied with the U.S. including the United Kingdom, Australia, and Poland. However, many members of the United Nations including France and Germany did not agree with the invasion.</a:t>
            </a:r>
          </a:p>
          <a:p>
            <a:pPr>
              <a:lnSpc>
                <a:spcPct val="90000"/>
              </a:lnSpc>
              <a:buFont typeface="Wingdings 3" charset="2"/>
              <a:buChar char=""/>
            </a:pPr>
            <a:r>
              <a:rPr lang="en-CA" dirty="0"/>
              <a:t>The Iraq War officially ended on December 18, 2011 with the withdrawal of U.S. combat troops.</a:t>
            </a:r>
            <a:endParaRPr lang="en-US" sz="1500" dirty="0">
              <a:solidFill>
                <a:srgbClr val="000000"/>
              </a:solidFill>
            </a:endParaRPr>
          </a:p>
        </p:txBody>
      </p:sp>
      <p:pic>
        <p:nvPicPr>
          <p:cNvPr id="4098" name="Picture 2">
            <a:extLst>
              <a:ext uri="{FF2B5EF4-FFF2-40B4-BE49-F238E27FC236}">
                <a16:creationId xmlns:a16="http://schemas.microsoft.com/office/drawing/2014/main" id="{88C60547-4F54-4F11-91BE-B96E004C155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56410" y="585350"/>
            <a:ext cx="2811341" cy="57371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103A078-5CA9-4B46-AE25-D2F0CB19383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67751" y="585350"/>
            <a:ext cx="3524249" cy="5737172"/>
          </a:xfrm>
          <a:prstGeom prst="rect">
            <a:avLst/>
          </a:prstGeom>
        </p:spPr>
      </p:pic>
    </p:spTree>
    <p:extLst>
      <p:ext uri="{BB962C8B-B14F-4D97-AF65-F5344CB8AC3E}">
        <p14:creationId xmlns:p14="http://schemas.microsoft.com/office/powerpoint/2010/main" val="2515314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245B051-1F1B-4D61-A6E6-EB86C8B09D79}"/>
              </a:ext>
            </a:extLst>
          </p:cNvPr>
          <p:cNvCxnSpPr>
            <a:cxnSpLocks/>
          </p:cNvCxnSpPr>
          <p:nvPr/>
        </p:nvCxnSpPr>
        <p:spPr>
          <a:xfrm>
            <a:off x="2657475" y="4095750"/>
            <a:ext cx="8086725" cy="9525"/>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EC25766A-AAA6-4F62-9823-223E44C0AF8F}"/>
              </a:ext>
            </a:extLst>
          </p:cNvPr>
          <p:cNvCxnSpPr>
            <a:cxnSpLocks/>
          </p:cNvCxnSpPr>
          <p:nvPr/>
        </p:nvCxnSpPr>
        <p:spPr>
          <a:xfrm>
            <a:off x="2657475" y="3362325"/>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AC686EB-47F2-464A-A980-980A44DBF8ED}"/>
              </a:ext>
            </a:extLst>
          </p:cNvPr>
          <p:cNvCxnSpPr>
            <a:cxnSpLocks/>
          </p:cNvCxnSpPr>
          <p:nvPr/>
        </p:nvCxnSpPr>
        <p:spPr>
          <a:xfrm>
            <a:off x="4124325" y="3362325"/>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3FE3210-FC5C-4615-ADA4-75CBF7FA5FF4}"/>
              </a:ext>
            </a:extLst>
          </p:cNvPr>
          <p:cNvCxnSpPr>
            <a:cxnSpLocks/>
          </p:cNvCxnSpPr>
          <p:nvPr/>
        </p:nvCxnSpPr>
        <p:spPr>
          <a:xfrm>
            <a:off x="5638800" y="3362323"/>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F4F3038-AEB7-41A1-9A81-D0F9C5DF1BBC}"/>
              </a:ext>
            </a:extLst>
          </p:cNvPr>
          <p:cNvCxnSpPr>
            <a:cxnSpLocks/>
          </p:cNvCxnSpPr>
          <p:nvPr/>
        </p:nvCxnSpPr>
        <p:spPr>
          <a:xfrm>
            <a:off x="7258050" y="3371849"/>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836D05A-BF29-4782-A8A1-16C1003F1B0E}"/>
              </a:ext>
            </a:extLst>
          </p:cNvPr>
          <p:cNvCxnSpPr>
            <a:cxnSpLocks/>
          </p:cNvCxnSpPr>
          <p:nvPr/>
        </p:nvCxnSpPr>
        <p:spPr>
          <a:xfrm>
            <a:off x="8924925" y="3371849"/>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A50C81B-FA23-49FC-AFC7-CBD712B15E61}"/>
              </a:ext>
            </a:extLst>
          </p:cNvPr>
          <p:cNvCxnSpPr>
            <a:cxnSpLocks/>
          </p:cNvCxnSpPr>
          <p:nvPr/>
        </p:nvCxnSpPr>
        <p:spPr>
          <a:xfrm>
            <a:off x="10744200" y="3362325"/>
            <a:ext cx="0" cy="733425"/>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D30E9FBE-AE42-4931-885A-C152423C256D}"/>
              </a:ext>
            </a:extLst>
          </p:cNvPr>
          <p:cNvSpPr txBox="1"/>
          <p:nvPr/>
        </p:nvSpPr>
        <p:spPr>
          <a:xfrm>
            <a:off x="2109791" y="2752725"/>
            <a:ext cx="1095367" cy="646331"/>
          </a:xfrm>
          <a:prstGeom prst="rect">
            <a:avLst/>
          </a:prstGeom>
          <a:noFill/>
        </p:spPr>
        <p:txBody>
          <a:bodyPr wrap="square" rtlCol="0">
            <a:spAutoFit/>
          </a:bodyPr>
          <a:lstStyle/>
          <a:p>
            <a:r>
              <a:rPr lang="en-CA" dirty="0"/>
              <a:t>Ronald Reagan</a:t>
            </a:r>
          </a:p>
        </p:txBody>
      </p:sp>
      <p:sp>
        <p:nvSpPr>
          <p:cNvPr id="17" name="TextBox 16">
            <a:extLst>
              <a:ext uri="{FF2B5EF4-FFF2-40B4-BE49-F238E27FC236}">
                <a16:creationId xmlns:a16="http://schemas.microsoft.com/office/drawing/2014/main" id="{43A38C14-AEDA-4794-A0A3-5ED30A67DBD0}"/>
              </a:ext>
            </a:extLst>
          </p:cNvPr>
          <p:cNvSpPr txBox="1"/>
          <p:nvPr/>
        </p:nvSpPr>
        <p:spPr>
          <a:xfrm>
            <a:off x="10291766" y="2725518"/>
            <a:ext cx="1095367" cy="646331"/>
          </a:xfrm>
          <a:prstGeom prst="rect">
            <a:avLst/>
          </a:prstGeom>
          <a:noFill/>
        </p:spPr>
        <p:txBody>
          <a:bodyPr wrap="square" rtlCol="0">
            <a:spAutoFit/>
          </a:bodyPr>
          <a:lstStyle/>
          <a:p>
            <a:r>
              <a:rPr lang="en-CA" dirty="0"/>
              <a:t>Donald J. Trump</a:t>
            </a:r>
          </a:p>
        </p:txBody>
      </p:sp>
      <p:sp>
        <p:nvSpPr>
          <p:cNvPr id="18" name="TextBox 17">
            <a:extLst>
              <a:ext uri="{FF2B5EF4-FFF2-40B4-BE49-F238E27FC236}">
                <a16:creationId xmlns:a16="http://schemas.microsoft.com/office/drawing/2014/main" id="{59FFE062-9523-4521-8CCC-9570312A3D1B}"/>
              </a:ext>
            </a:extLst>
          </p:cNvPr>
          <p:cNvSpPr txBox="1"/>
          <p:nvPr/>
        </p:nvSpPr>
        <p:spPr>
          <a:xfrm>
            <a:off x="8439160" y="2681971"/>
            <a:ext cx="1095367" cy="646331"/>
          </a:xfrm>
          <a:prstGeom prst="rect">
            <a:avLst/>
          </a:prstGeom>
          <a:noFill/>
        </p:spPr>
        <p:txBody>
          <a:bodyPr wrap="square" rtlCol="0">
            <a:spAutoFit/>
          </a:bodyPr>
          <a:lstStyle/>
          <a:p>
            <a:r>
              <a:rPr lang="en-CA" dirty="0"/>
              <a:t>Barack</a:t>
            </a:r>
          </a:p>
          <a:p>
            <a:r>
              <a:rPr lang="en-CA" dirty="0"/>
              <a:t>Obama</a:t>
            </a:r>
          </a:p>
        </p:txBody>
      </p:sp>
      <p:sp>
        <p:nvSpPr>
          <p:cNvPr id="19" name="TextBox 18">
            <a:extLst>
              <a:ext uri="{FF2B5EF4-FFF2-40B4-BE49-F238E27FC236}">
                <a16:creationId xmlns:a16="http://schemas.microsoft.com/office/drawing/2014/main" id="{859B6430-9B94-42CE-9690-7E5B849C56DD}"/>
              </a:ext>
            </a:extLst>
          </p:cNvPr>
          <p:cNvSpPr txBox="1"/>
          <p:nvPr/>
        </p:nvSpPr>
        <p:spPr>
          <a:xfrm>
            <a:off x="6679414" y="2725517"/>
            <a:ext cx="1095367" cy="646331"/>
          </a:xfrm>
          <a:prstGeom prst="rect">
            <a:avLst/>
          </a:prstGeom>
          <a:noFill/>
        </p:spPr>
        <p:txBody>
          <a:bodyPr wrap="square" rtlCol="0">
            <a:spAutoFit/>
          </a:bodyPr>
          <a:lstStyle/>
          <a:p>
            <a:r>
              <a:rPr lang="en-CA" dirty="0"/>
              <a:t>George W. Bush</a:t>
            </a:r>
          </a:p>
        </p:txBody>
      </p:sp>
      <p:sp>
        <p:nvSpPr>
          <p:cNvPr id="20" name="TextBox 19">
            <a:extLst>
              <a:ext uri="{FF2B5EF4-FFF2-40B4-BE49-F238E27FC236}">
                <a16:creationId xmlns:a16="http://schemas.microsoft.com/office/drawing/2014/main" id="{0F921737-EE32-49D7-BB14-E9FD5C2FA192}"/>
              </a:ext>
            </a:extLst>
          </p:cNvPr>
          <p:cNvSpPr txBox="1"/>
          <p:nvPr/>
        </p:nvSpPr>
        <p:spPr>
          <a:xfrm>
            <a:off x="5063940" y="2715991"/>
            <a:ext cx="1095367" cy="646331"/>
          </a:xfrm>
          <a:prstGeom prst="rect">
            <a:avLst/>
          </a:prstGeom>
          <a:noFill/>
        </p:spPr>
        <p:txBody>
          <a:bodyPr wrap="square" rtlCol="0">
            <a:spAutoFit/>
          </a:bodyPr>
          <a:lstStyle/>
          <a:p>
            <a:pPr algn="ctr"/>
            <a:r>
              <a:rPr lang="en-CA" dirty="0"/>
              <a:t>Bill Clinton</a:t>
            </a:r>
          </a:p>
        </p:txBody>
      </p:sp>
      <p:sp>
        <p:nvSpPr>
          <p:cNvPr id="21" name="TextBox 20">
            <a:extLst>
              <a:ext uri="{FF2B5EF4-FFF2-40B4-BE49-F238E27FC236}">
                <a16:creationId xmlns:a16="http://schemas.microsoft.com/office/drawing/2014/main" id="{89EF5E9F-F78E-47FF-9EAE-0CA2A29ACA20}"/>
              </a:ext>
            </a:extLst>
          </p:cNvPr>
          <p:cNvSpPr txBox="1"/>
          <p:nvPr/>
        </p:nvSpPr>
        <p:spPr>
          <a:xfrm>
            <a:off x="3499851" y="2706469"/>
            <a:ext cx="1269195" cy="646331"/>
          </a:xfrm>
          <a:prstGeom prst="rect">
            <a:avLst/>
          </a:prstGeom>
          <a:noFill/>
        </p:spPr>
        <p:txBody>
          <a:bodyPr wrap="square" rtlCol="0">
            <a:spAutoFit/>
          </a:bodyPr>
          <a:lstStyle/>
          <a:p>
            <a:r>
              <a:rPr lang="en-CA" dirty="0"/>
              <a:t>George H.W Bush</a:t>
            </a:r>
          </a:p>
        </p:txBody>
      </p:sp>
      <p:sp>
        <p:nvSpPr>
          <p:cNvPr id="15" name="Arc 14">
            <a:extLst>
              <a:ext uri="{FF2B5EF4-FFF2-40B4-BE49-F238E27FC236}">
                <a16:creationId xmlns:a16="http://schemas.microsoft.com/office/drawing/2014/main" id="{5456A5EE-C2F8-824D-85A3-64DC37031480}"/>
              </a:ext>
            </a:extLst>
          </p:cNvPr>
          <p:cNvSpPr/>
          <p:nvPr/>
        </p:nvSpPr>
        <p:spPr>
          <a:xfrm rot="10800000">
            <a:off x="5611621" y="3738559"/>
            <a:ext cx="3313299" cy="1090615"/>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
        <p:nvSpPr>
          <p:cNvPr id="22" name="TextBox 21">
            <a:extLst>
              <a:ext uri="{FF2B5EF4-FFF2-40B4-BE49-F238E27FC236}">
                <a16:creationId xmlns:a16="http://schemas.microsoft.com/office/drawing/2014/main" id="{86C279EA-530D-4B60-ABC1-D60A58F368AF}"/>
              </a:ext>
            </a:extLst>
          </p:cNvPr>
          <p:cNvSpPr txBox="1"/>
          <p:nvPr/>
        </p:nvSpPr>
        <p:spPr>
          <a:xfrm>
            <a:off x="5062143" y="4077635"/>
            <a:ext cx="1340038" cy="369332"/>
          </a:xfrm>
          <a:prstGeom prst="rect">
            <a:avLst/>
          </a:prstGeom>
          <a:noFill/>
        </p:spPr>
        <p:txBody>
          <a:bodyPr wrap="square" rtlCol="0">
            <a:spAutoFit/>
          </a:bodyPr>
          <a:lstStyle/>
          <a:p>
            <a:r>
              <a:rPr lang="en-CA" dirty="0"/>
              <a:t>Democrat</a:t>
            </a:r>
          </a:p>
        </p:txBody>
      </p:sp>
      <p:sp>
        <p:nvSpPr>
          <p:cNvPr id="23" name="TextBox 22">
            <a:extLst>
              <a:ext uri="{FF2B5EF4-FFF2-40B4-BE49-F238E27FC236}">
                <a16:creationId xmlns:a16="http://schemas.microsoft.com/office/drawing/2014/main" id="{86E7B3E1-A027-45DA-9E70-8E42D3213ACD}"/>
              </a:ext>
            </a:extLst>
          </p:cNvPr>
          <p:cNvSpPr txBox="1"/>
          <p:nvPr/>
        </p:nvSpPr>
        <p:spPr>
          <a:xfrm>
            <a:off x="8439160" y="4056392"/>
            <a:ext cx="1340038" cy="369332"/>
          </a:xfrm>
          <a:prstGeom prst="rect">
            <a:avLst/>
          </a:prstGeom>
          <a:noFill/>
        </p:spPr>
        <p:txBody>
          <a:bodyPr wrap="square" rtlCol="0">
            <a:spAutoFit/>
          </a:bodyPr>
          <a:lstStyle/>
          <a:p>
            <a:r>
              <a:rPr lang="en-CA" dirty="0"/>
              <a:t>Democrat</a:t>
            </a:r>
          </a:p>
        </p:txBody>
      </p:sp>
      <p:sp>
        <p:nvSpPr>
          <p:cNvPr id="24" name="Arc 23">
            <a:extLst>
              <a:ext uri="{FF2B5EF4-FFF2-40B4-BE49-F238E27FC236}">
                <a16:creationId xmlns:a16="http://schemas.microsoft.com/office/drawing/2014/main" id="{B082794E-3D20-4A26-B777-3CD037551382}"/>
              </a:ext>
            </a:extLst>
          </p:cNvPr>
          <p:cNvSpPr/>
          <p:nvPr/>
        </p:nvSpPr>
        <p:spPr>
          <a:xfrm rot="10800000">
            <a:off x="4075511" y="3729031"/>
            <a:ext cx="3182525" cy="1057333"/>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
        <p:nvSpPr>
          <p:cNvPr id="25" name="TextBox 24">
            <a:extLst>
              <a:ext uri="{FF2B5EF4-FFF2-40B4-BE49-F238E27FC236}">
                <a16:creationId xmlns:a16="http://schemas.microsoft.com/office/drawing/2014/main" id="{CB0978EB-315B-4B46-B83B-C603CFEDD3B7}"/>
              </a:ext>
            </a:extLst>
          </p:cNvPr>
          <p:cNvSpPr txBox="1"/>
          <p:nvPr/>
        </p:nvSpPr>
        <p:spPr>
          <a:xfrm>
            <a:off x="3527936" y="4819651"/>
            <a:ext cx="1340038" cy="923330"/>
          </a:xfrm>
          <a:prstGeom prst="rect">
            <a:avLst/>
          </a:prstGeom>
          <a:noFill/>
        </p:spPr>
        <p:txBody>
          <a:bodyPr wrap="square" rtlCol="0">
            <a:spAutoFit/>
          </a:bodyPr>
          <a:lstStyle/>
          <a:p>
            <a:r>
              <a:rPr lang="en-CA" dirty="0"/>
              <a:t>Iraq War</a:t>
            </a:r>
          </a:p>
          <a:p>
            <a:r>
              <a:rPr lang="en-CA" dirty="0"/>
              <a:t>Based on lie</a:t>
            </a:r>
          </a:p>
        </p:txBody>
      </p:sp>
      <p:sp>
        <p:nvSpPr>
          <p:cNvPr id="26" name="TextBox 25">
            <a:extLst>
              <a:ext uri="{FF2B5EF4-FFF2-40B4-BE49-F238E27FC236}">
                <a16:creationId xmlns:a16="http://schemas.microsoft.com/office/drawing/2014/main" id="{AF061746-731F-445D-B181-39BA9028E178}"/>
              </a:ext>
            </a:extLst>
          </p:cNvPr>
          <p:cNvSpPr txBox="1"/>
          <p:nvPr/>
        </p:nvSpPr>
        <p:spPr>
          <a:xfrm>
            <a:off x="6402181" y="4878327"/>
            <a:ext cx="1340038" cy="923330"/>
          </a:xfrm>
          <a:prstGeom prst="rect">
            <a:avLst/>
          </a:prstGeom>
          <a:noFill/>
        </p:spPr>
        <p:txBody>
          <a:bodyPr wrap="square" rtlCol="0">
            <a:spAutoFit/>
          </a:bodyPr>
          <a:lstStyle/>
          <a:p>
            <a:r>
              <a:rPr lang="en-CA" dirty="0"/>
              <a:t>Iraq War Based on</a:t>
            </a:r>
          </a:p>
          <a:p>
            <a:r>
              <a:rPr lang="en-CA" dirty="0"/>
              <a:t>lie</a:t>
            </a:r>
          </a:p>
        </p:txBody>
      </p:sp>
      <p:cxnSp>
        <p:nvCxnSpPr>
          <p:cNvPr id="3" name="Straight Connector 2">
            <a:extLst>
              <a:ext uri="{FF2B5EF4-FFF2-40B4-BE49-F238E27FC236}">
                <a16:creationId xmlns:a16="http://schemas.microsoft.com/office/drawing/2014/main" id="{F49C2142-6AF0-4047-8B32-DAA6B00D8E6C}"/>
              </a:ext>
            </a:extLst>
          </p:cNvPr>
          <p:cNvCxnSpPr/>
          <p:nvPr/>
        </p:nvCxnSpPr>
        <p:spPr>
          <a:xfrm>
            <a:off x="4124325" y="4241058"/>
            <a:ext cx="0" cy="63726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1E3E71A4-6A8E-4A2E-AAE4-FE745A6A81EB}"/>
              </a:ext>
            </a:extLst>
          </p:cNvPr>
          <p:cNvCxnSpPr>
            <a:cxnSpLocks/>
          </p:cNvCxnSpPr>
          <p:nvPr/>
        </p:nvCxnSpPr>
        <p:spPr>
          <a:xfrm flipH="1">
            <a:off x="7227097" y="4182382"/>
            <a:ext cx="9525" cy="82193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7775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245B051-1F1B-4D61-A6E6-EB86C8B09D79}"/>
              </a:ext>
            </a:extLst>
          </p:cNvPr>
          <p:cNvCxnSpPr>
            <a:cxnSpLocks/>
          </p:cNvCxnSpPr>
          <p:nvPr/>
        </p:nvCxnSpPr>
        <p:spPr>
          <a:xfrm>
            <a:off x="2657475" y="4095750"/>
            <a:ext cx="8086725" cy="9525"/>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EC25766A-AAA6-4F62-9823-223E44C0AF8F}"/>
              </a:ext>
            </a:extLst>
          </p:cNvPr>
          <p:cNvCxnSpPr>
            <a:cxnSpLocks/>
          </p:cNvCxnSpPr>
          <p:nvPr/>
        </p:nvCxnSpPr>
        <p:spPr>
          <a:xfrm>
            <a:off x="2657475" y="3362325"/>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AC686EB-47F2-464A-A980-980A44DBF8ED}"/>
              </a:ext>
            </a:extLst>
          </p:cNvPr>
          <p:cNvCxnSpPr>
            <a:cxnSpLocks/>
          </p:cNvCxnSpPr>
          <p:nvPr/>
        </p:nvCxnSpPr>
        <p:spPr>
          <a:xfrm>
            <a:off x="4124325" y="3362325"/>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3FE3210-FC5C-4615-ADA4-75CBF7FA5FF4}"/>
              </a:ext>
            </a:extLst>
          </p:cNvPr>
          <p:cNvCxnSpPr>
            <a:cxnSpLocks/>
          </p:cNvCxnSpPr>
          <p:nvPr/>
        </p:nvCxnSpPr>
        <p:spPr>
          <a:xfrm>
            <a:off x="5638800" y="3362323"/>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F4F3038-AEB7-41A1-9A81-D0F9C5DF1BBC}"/>
              </a:ext>
            </a:extLst>
          </p:cNvPr>
          <p:cNvCxnSpPr>
            <a:cxnSpLocks/>
          </p:cNvCxnSpPr>
          <p:nvPr/>
        </p:nvCxnSpPr>
        <p:spPr>
          <a:xfrm>
            <a:off x="7258050" y="3371849"/>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836D05A-BF29-4782-A8A1-16C1003F1B0E}"/>
              </a:ext>
            </a:extLst>
          </p:cNvPr>
          <p:cNvCxnSpPr>
            <a:cxnSpLocks/>
          </p:cNvCxnSpPr>
          <p:nvPr/>
        </p:nvCxnSpPr>
        <p:spPr>
          <a:xfrm>
            <a:off x="8924925" y="3371849"/>
            <a:ext cx="0" cy="733425"/>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A50C81B-FA23-49FC-AFC7-CBD712B15E61}"/>
              </a:ext>
            </a:extLst>
          </p:cNvPr>
          <p:cNvCxnSpPr>
            <a:cxnSpLocks/>
          </p:cNvCxnSpPr>
          <p:nvPr/>
        </p:nvCxnSpPr>
        <p:spPr>
          <a:xfrm>
            <a:off x="10744200" y="3362325"/>
            <a:ext cx="0" cy="733425"/>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D30E9FBE-AE42-4931-885A-C152423C256D}"/>
              </a:ext>
            </a:extLst>
          </p:cNvPr>
          <p:cNvSpPr txBox="1"/>
          <p:nvPr/>
        </p:nvSpPr>
        <p:spPr>
          <a:xfrm>
            <a:off x="2109791" y="2752725"/>
            <a:ext cx="1095367" cy="646331"/>
          </a:xfrm>
          <a:prstGeom prst="rect">
            <a:avLst/>
          </a:prstGeom>
          <a:noFill/>
        </p:spPr>
        <p:txBody>
          <a:bodyPr wrap="square" rtlCol="0">
            <a:spAutoFit/>
          </a:bodyPr>
          <a:lstStyle/>
          <a:p>
            <a:r>
              <a:rPr lang="en-CA" dirty="0"/>
              <a:t>Ronald Reagan</a:t>
            </a:r>
          </a:p>
        </p:txBody>
      </p:sp>
      <p:sp>
        <p:nvSpPr>
          <p:cNvPr id="17" name="TextBox 16">
            <a:extLst>
              <a:ext uri="{FF2B5EF4-FFF2-40B4-BE49-F238E27FC236}">
                <a16:creationId xmlns:a16="http://schemas.microsoft.com/office/drawing/2014/main" id="{43A38C14-AEDA-4794-A0A3-5ED30A67DBD0}"/>
              </a:ext>
            </a:extLst>
          </p:cNvPr>
          <p:cNvSpPr txBox="1"/>
          <p:nvPr/>
        </p:nvSpPr>
        <p:spPr>
          <a:xfrm>
            <a:off x="10291766" y="2725518"/>
            <a:ext cx="1095367" cy="646331"/>
          </a:xfrm>
          <a:prstGeom prst="rect">
            <a:avLst/>
          </a:prstGeom>
          <a:noFill/>
        </p:spPr>
        <p:txBody>
          <a:bodyPr wrap="square" rtlCol="0">
            <a:spAutoFit/>
          </a:bodyPr>
          <a:lstStyle/>
          <a:p>
            <a:r>
              <a:rPr lang="en-CA" dirty="0"/>
              <a:t>Donald J. Trump</a:t>
            </a:r>
          </a:p>
        </p:txBody>
      </p:sp>
      <p:sp>
        <p:nvSpPr>
          <p:cNvPr id="18" name="TextBox 17">
            <a:extLst>
              <a:ext uri="{FF2B5EF4-FFF2-40B4-BE49-F238E27FC236}">
                <a16:creationId xmlns:a16="http://schemas.microsoft.com/office/drawing/2014/main" id="{59FFE062-9523-4521-8CCC-9570312A3D1B}"/>
              </a:ext>
            </a:extLst>
          </p:cNvPr>
          <p:cNvSpPr txBox="1"/>
          <p:nvPr/>
        </p:nvSpPr>
        <p:spPr>
          <a:xfrm>
            <a:off x="8439160" y="2681971"/>
            <a:ext cx="1095367" cy="646331"/>
          </a:xfrm>
          <a:prstGeom prst="rect">
            <a:avLst/>
          </a:prstGeom>
          <a:noFill/>
        </p:spPr>
        <p:txBody>
          <a:bodyPr wrap="square" rtlCol="0">
            <a:spAutoFit/>
          </a:bodyPr>
          <a:lstStyle/>
          <a:p>
            <a:r>
              <a:rPr lang="en-CA" dirty="0"/>
              <a:t>Barack</a:t>
            </a:r>
          </a:p>
          <a:p>
            <a:r>
              <a:rPr lang="en-CA" dirty="0"/>
              <a:t>Obama</a:t>
            </a:r>
          </a:p>
        </p:txBody>
      </p:sp>
      <p:sp>
        <p:nvSpPr>
          <p:cNvPr id="19" name="TextBox 18">
            <a:extLst>
              <a:ext uri="{FF2B5EF4-FFF2-40B4-BE49-F238E27FC236}">
                <a16:creationId xmlns:a16="http://schemas.microsoft.com/office/drawing/2014/main" id="{859B6430-9B94-42CE-9690-7E5B849C56DD}"/>
              </a:ext>
            </a:extLst>
          </p:cNvPr>
          <p:cNvSpPr txBox="1"/>
          <p:nvPr/>
        </p:nvSpPr>
        <p:spPr>
          <a:xfrm>
            <a:off x="6679414" y="2725517"/>
            <a:ext cx="1095367" cy="646331"/>
          </a:xfrm>
          <a:prstGeom prst="rect">
            <a:avLst/>
          </a:prstGeom>
          <a:noFill/>
        </p:spPr>
        <p:txBody>
          <a:bodyPr wrap="square" rtlCol="0">
            <a:spAutoFit/>
          </a:bodyPr>
          <a:lstStyle/>
          <a:p>
            <a:r>
              <a:rPr lang="en-CA" dirty="0"/>
              <a:t>George W. Bush</a:t>
            </a:r>
          </a:p>
        </p:txBody>
      </p:sp>
      <p:sp>
        <p:nvSpPr>
          <p:cNvPr id="20" name="TextBox 19">
            <a:extLst>
              <a:ext uri="{FF2B5EF4-FFF2-40B4-BE49-F238E27FC236}">
                <a16:creationId xmlns:a16="http://schemas.microsoft.com/office/drawing/2014/main" id="{0F921737-EE32-49D7-BB14-E9FD5C2FA192}"/>
              </a:ext>
            </a:extLst>
          </p:cNvPr>
          <p:cNvSpPr txBox="1"/>
          <p:nvPr/>
        </p:nvSpPr>
        <p:spPr>
          <a:xfrm>
            <a:off x="5063940" y="2715991"/>
            <a:ext cx="1095367" cy="646331"/>
          </a:xfrm>
          <a:prstGeom prst="rect">
            <a:avLst/>
          </a:prstGeom>
          <a:noFill/>
        </p:spPr>
        <p:txBody>
          <a:bodyPr wrap="square" rtlCol="0">
            <a:spAutoFit/>
          </a:bodyPr>
          <a:lstStyle/>
          <a:p>
            <a:pPr algn="ctr"/>
            <a:r>
              <a:rPr lang="en-CA" dirty="0"/>
              <a:t>Bill Clinton</a:t>
            </a:r>
          </a:p>
        </p:txBody>
      </p:sp>
      <p:sp>
        <p:nvSpPr>
          <p:cNvPr id="21" name="TextBox 20">
            <a:extLst>
              <a:ext uri="{FF2B5EF4-FFF2-40B4-BE49-F238E27FC236}">
                <a16:creationId xmlns:a16="http://schemas.microsoft.com/office/drawing/2014/main" id="{89EF5E9F-F78E-47FF-9EAE-0CA2A29ACA20}"/>
              </a:ext>
            </a:extLst>
          </p:cNvPr>
          <p:cNvSpPr txBox="1"/>
          <p:nvPr/>
        </p:nvSpPr>
        <p:spPr>
          <a:xfrm>
            <a:off x="3499851" y="2706469"/>
            <a:ext cx="1269195" cy="646331"/>
          </a:xfrm>
          <a:prstGeom prst="rect">
            <a:avLst/>
          </a:prstGeom>
          <a:noFill/>
        </p:spPr>
        <p:txBody>
          <a:bodyPr wrap="square" rtlCol="0">
            <a:spAutoFit/>
          </a:bodyPr>
          <a:lstStyle/>
          <a:p>
            <a:r>
              <a:rPr lang="en-CA" dirty="0"/>
              <a:t>George H.W Bush</a:t>
            </a:r>
          </a:p>
        </p:txBody>
      </p:sp>
      <p:sp>
        <p:nvSpPr>
          <p:cNvPr id="15" name="Arc 14">
            <a:extLst>
              <a:ext uri="{FF2B5EF4-FFF2-40B4-BE49-F238E27FC236}">
                <a16:creationId xmlns:a16="http://schemas.microsoft.com/office/drawing/2014/main" id="{5456A5EE-C2F8-824D-85A3-64DC37031480}"/>
              </a:ext>
            </a:extLst>
          </p:cNvPr>
          <p:cNvSpPr/>
          <p:nvPr/>
        </p:nvSpPr>
        <p:spPr>
          <a:xfrm rot="10800000">
            <a:off x="5611621" y="3738559"/>
            <a:ext cx="3313299" cy="1090615"/>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
        <p:nvSpPr>
          <p:cNvPr id="22" name="TextBox 21">
            <a:extLst>
              <a:ext uri="{FF2B5EF4-FFF2-40B4-BE49-F238E27FC236}">
                <a16:creationId xmlns:a16="http://schemas.microsoft.com/office/drawing/2014/main" id="{86C279EA-530D-4B60-ABC1-D60A58F368AF}"/>
              </a:ext>
            </a:extLst>
          </p:cNvPr>
          <p:cNvSpPr txBox="1"/>
          <p:nvPr/>
        </p:nvSpPr>
        <p:spPr>
          <a:xfrm>
            <a:off x="5062143" y="4077635"/>
            <a:ext cx="1340038" cy="369332"/>
          </a:xfrm>
          <a:prstGeom prst="rect">
            <a:avLst/>
          </a:prstGeom>
          <a:noFill/>
        </p:spPr>
        <p:txBody>
          <a:bodyPr wrap="square" rtlCol="0">
            <a:spAutoFit/>
          </a:bodyPr>
          <a:lstStyle/>
          <a:p>
            <a:r>
              <a:rPr lang="en-CA" dirty="0"/>
              <a:t>Democrat</a:t>
            </a:r>
          </a:p>
        </p:txBody>
      </p:sp>
      <p:sp>
        <p:nvSpPr>
          <p:cNvPr id="23" name="TextBox 22">
            <a:extLst>
              <a:ext uri="{FF2B5EF4-FFF2-40B4-BE49-F238E27FC236}">
                <a16:creationId xmlns:a16="http://schemas.microsoft.com/office/drawing/2014/main" id="{86E7B3E1-A027-45DA-9E70-8E42D3213ACD}"/>
              </a:ext>
            </a:extLst>
          </p:cNvPr>
          <p:cNvSpPr txBox="1"/>
          <p:nvPr/>
        </p:nvSpPr>
        <p:spPr>
          <a:xfrm>
            <a:off x="8439160" y="4056392"/>
            <a:ext cx="1340038" cy="369332"/>
          </a:xfrm>
          <a:prstGeom prst="rect">
            <a:avLst/>
          </a:prstGeom>
          <a:noFill/>
        </p:spPr>
        <p:txBody>
          <a:bodyPr wrap="square" rtlCol="0">
            <a:spAutoFit/>
          </a:bodyPr>
          <a:lstStyle/>
          <a:p>
            <a:r>
              <a:rPr lang="en-CA" dirty="0"/>
              <a:t>Democrat</a:t>
            </a:r>
          </a:p>
        </p:txBody>
      </p:sp>
      <p:sp>
        <p:nvSpPr>
          <p:cNvPr id="24" name="Arc 23">
            <a:extLst>
              <a:ext uri="{FF2B5EF4-FFF2-40B4-BE49-F238E27FC236}">
                <a16:creationId xmlns:a16="http://schemas.microsoft.com/office/drawing/2014/main" id="{B082794E-3D20-4A26-B777-3CD037551382}"/>
              </a:ext>
            </a:extLst>
          </p:cNvPr>
          <p:cNvSpPr/>
          <p:nvPr/>
        </p:nvSpPr>
        <p:spPr>
          <a:xfrm rot="10800000">
            <a:off x="4075511" y="3729031"/>
            <a:ext cx="3182525" cy="1057333"/>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
        <p:nvSpPr>
          <p:cNvPr id="25" name="TextBox 24">
            <a:extLst>
              <a:ext uri="{FF2B5EF4-FFF2-40B4-BE49-F238E27FC236}">
                <a16:creationId xmlns:a16="http://schemas.microsoft.com/office/drawing/2014/main" id="{CB0978EB-315B-4B46-B83B-C603CFEDD3B7}"/>
              </a:ext>
            </a:extLst>
          </p:cNvPr>
          <p:cNvSpPr txBox="1"/>
          <p:nvPr/>
        </p:nvSpPr>
        <p:spPr>
          <a:xfrm>
            <a:off x="3527936" y="4819651"/>
            <a:ext cx="1340038" cy="923330"/>
          </a:xfrm>
          <a:prstGeom prst="rect">
            <a:avLst/>
          </a:prstGeom>
          <a:noFill/>
        </p:spPr>
        <p:txBody>
          <a:bodyPr wrap="square" rtlCol="0">
            <a:spAutoFit/>
          </a:bodyPr>
          <a:lstStyle/>
          <a:p>
            <a:r>
              <a:rPr lang="en-CA" dirty="0"/>
              <a:t>Iraq War</a:t>
            </a:r>
          </a:p>
          <a:p>
            <a:r>
              <a:rPr lang="en-CA" dirty="0"/>
              <a:t>Based on lie</a:t>
            </a:r>
          </a:p>
        </p:txBody>
      </p:sp>
      <p:sp>
        <p:nvSpPr>
          <p:cNvPr id="26" name="TextBox 25">
            <a:extLst>
              <a:ext uri="{FF2B5EF4-FFF2-40B4-BE49-F238E27FC236}">
                <a16:creationId xmlns:a16="http://schemas.microsoft.com/office/drawing/2014/main" id="{AF061746-731F-445D-B181-39BA9028E178}"/>
              </a:ext>
            </a:extLst>
          </p:cNvPr>
          <p:cNvSpPr txBox="1"/>
          <p:nvPr/>
        </p:nvSpPr>
        <p:spPr>
          <a:xfrm>
            <a:off x="6402181" y="4878327"/>
            <a:ext cx="1340038" cy="923330"/>
          </a:xfrm>
          <a:prstGeom prst="rect">
            <a:avLst/>
          </a:prstGeom>
          <a:noFill/>
        </p:spPr>
        <p:txBody>
          <a:bodyPr wrap="square" rtlCol="0">
            <a:spAutoFit/>
          </a:bodyPr>
          <a:lstStyle/>
          <a:p>
            <a:r>
              <a:rPr lang="en-CA" dirty="0"/>
              <a:t>Iraq War Based on</a:t>
            </a:r>
          </a:p>
          <a:p>
            <a:r>
              <a:rPr lang="en-CA" dirty="0"/>
              <a:t>lie</a:t>
            </a:r>
          </a:p>
        </p:txBody>
      </p:sp>
      <p:cxnSp>
        <p:nvCxnSpPr>
          <p:cNvPr id="3" name="Straight Connector 2">
            <a:extLst>
              <a:ext uri="{FF2B5EF4-FFF2-40B4-BE49-F238E27FC236}">
                <a16:creationId xmlns:a16="http://schemas.microsoft.com/office/drawing/2014/main" id="{F49C2142-6AF0-4047-8B32-DAA6B00D8E6C}"/>
              </a:ext>
            </a:extLst>
          </p:cNvPr>
          <p:cNvCxnSpPr/>
          <p:nvPr/>
        </p:nvCxnSpPr>
        <p:spPr>
          <a:xfrm>
            <a:off x="4124325" y="4241058"/>
            <a:ext cx="0" cy="63726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1E3E71A4-6A8E-4A2E-AAE4-FE745A6A81EB}"/>
              </a:ext>
            </a:extLst>
          </p:cNvPr>
          <p:cNvCxnSpPr>
            <a:cxnSpLocks/>
          </p:cNvCxnSpPr>
          <p:nvPr/>
        </p:nvCxnSpPr>
        <p:spPr>
          <a:xfrm flipH="1">
            <a:off x="7227097" y="4182382"/>
            <a:ext cx="9525" cy="82193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Arc 27">
            <a:extLst>
              <a:ext uri="{FF2B5EF4-FFF2-40B4-BE49-F238E27FC236}">
                <a16:creationId xmlns:a16="http://schemas.microsoft.com/office/drawing/2014/main" id="{61056297-6958-4F51-95AE-A79398D037E3}"/>
              </a:ext>
            </a:extLst>
          </p:cNvPr>
          <p:cNvSpPr/>
          <p:nvPr/>
        </p:nvSpPr>
        <p:spPr>
          <a:xfrm rot="10800000">
            <a:off x="2657474" y="3588066"/>
            <a:ext cx="8077171" cy="1290261"/>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Tree>
    <p:extLst>
      <p:ext uri="{BB962C8B-B14F-4D97-AF65-F5344CB8AC3E}">
        <p14:creationId xmlns:p14="http://schemas.microsoft.com/office/powerpoint/2010/main" val="1590332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92" name="Group 191">
            <a:extLst>
              <a:ext uri="{FF2B5EF4-FFF2-40B4-BE49-F238E27FC236}">
                <a16:creationId xmlns:a16="http://schemas.microsoft.com/office/drawing/2014/main" id="{40F598D0-0F0E-4968-B1D9-18A8CA1544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93" name="Freeform 11">
              <a:extLst>
                <a:ext uri="{FF2B5EF4-FFF2-40B4-BE49-F238E27FC236}">
                  <a16:creationId xmlns:a16="http://schemas.microsoft.com/office/drawing/2014/main" id="{9ED33622-15D2-4E4B-BD6A-604E6F0C2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94" name="Freeform 12">
              <a:extLst>
                <a:ext uri="{FF2B5EF4-FFF2-40B4-BE49-F238E27FC236}">
                  <a16:creationId xmlns:a16="http://schemas.microsoft.com/office/drawing/2014/main" id="{8F2B4AA9-8625-42A4-A35C-D08B4B597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95" name="Freeform 13">
              <a:extLst>
                <a:ext uri="{FF2B5EF4-FFF2-40B4-BE49-F238E27FC236}">
                  <a16:creationId xmlns:a16="http://schemas.microsoft.com/office/drawing/2014/main" id="{8DC48271-8FB3-41F6-B59C-9B259D3D8D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6" name="Freeform 14">
              <a:extLst>
                <a:ext uri="{FF2B5EF4-FFF2-40B4-BE49-F238E27FC236}">
                  <a16:creationId xmlns:a16="http://schemas.microsoft.com/office/drawing/2014/main" id="{BB796F2E-8BC6-4BC1-8654-F3CAC4E0F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97" name="Freeform 15">
              <a:extLst>
                <a:ext uri="{FF2B5EF4-FFF2-40B4-BE49-F238E27FC236}">
                  <a16:creationId xmlns:a16="http://schemas.microsoft.com/office/drawing/2014/main" id="{CE77FC17-3BC6-42D4-9763-2752F87FB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8" name="Freeform 16">
              <a:extLst>
                <a:ext uri="{FF2B5EF4-FFF2-40B4-BE49-F238E27FC236}">
                  <a16:creationId xmlns:a16="http://schemas.microsoft.com/office/drawing/2014/main" id="{4918A71A-AED7-4F14-9BB0-D0C219571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9" name="Freeform 17">
              <a:extLst>
                <a:ext uri="{FF2B5EF4-FFF2-40B4-BE49-F238E27FC236}">
                  <a16:creationId xmlns:a16="http://schemas.microsoft.com/office/drawing/2014/main" id="{9B21D4F9-D813-4E4F-A3E3-4F107BBA9D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0" name="Freeform 18">
              <a:extLst>
                <a:ext uri="{FF2B5EF4-FFF2-40B4-BE49-F238E27FC236}">
                  <a16:creationId xmlns:a16="http://schemas.microsoft.com/office/drawing/2014/main" id="{4DEC9723-DD9D-46D0-A2F5-241C76034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1" name="Freeform 19">
              <a:extLst>
                <a:ext uri="{FF2B5EF4-FFF2-40B4-BE49-F238E27FC236}">
                  <a16:creationId xmlns:a16="http://schemas.microsoft.com/office/drawing/2014/main" id="{82979E29-0BC5-4E7B-99A9-47B6E3DDC7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2" name="Freeform 20">
              <a:extLst>
                <a:ext uri="{FF2B5EF4-FFF2-40B4-BE49-F238E27FC236}">
                  <a16:creationId xmlns:a16="http://schemas.microsoft.com/office/drawing/2014/main" id="{5F769BCF-F673-4CFF-8A95-87A84F25B2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3" name="Freeform 21">
              <a:extLst>
                <a:ext uri="{FF2B5EF4-FFF2-40B4-BE49-F238E27FC236}">
                  <a16:creationId xmlns:a16="http://schemas.microsoft.com/office/drawing/2014/main" id="{0AAD3DF5-7E6E-4407-B68B-38D6A7180C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4" name="Freeform 22">
              <a:extLst>
                <a:ext uri="{FF2B5EF4-FFF2-40B4-BE49-F238E27FC236}">
                  <a16:creationId xmlns:a16="http://schemas.microsoft.com/office/drawing/2014/main" id="{4113E7BF-10C7-4448-8E77-E13F7D157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05" name="Group 204">
            <a:extLst>
              <a:ext uri="{FF2B5EF4-FFF2-40B4-BE49-F238E27FC236}">
                <a16:creationId xmlns:a16="http://schemas.microsoft.com/office/drawing/2014/main" id="{A45A5D64-394A-4ABB-938B-187FE2880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06" name="Freeform 27">
              <a:extLst>
                <a:ext uri="{FF2B5EF4-FFF2-40B4-BE49-F238E27FC236}">
                  <a16:creationId xmlns:a16="http://schemas.microsoft.com/office/drawing/2014/main" id="{6DA75D72-CB63-467A-B30B-407ECBAFE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07" name="Freeform 28">
              <a:extLst>
                <a:ext uri="{FF2B5EF4-FFF2-40B4-BE49-F238E27FC236}">
                  <a16:creationId xmlns:a16="http://schemas.microsoft.com/office/drawing/2014/main" id="{72EF1374-F5FE-4D95-8998-6219AB8D9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08" name="Freeform 29">
              <a:extLst>
                <a:ext uri="{FF2B5EF4-FFF2-40B4-BE49-F238E27FC236}">
                  <a16:creationId xmlns:a16="http://schemas.microsoft.com/office/drawing/2014/main" id="{F9189B74-0722-49CD-B74C-828181E22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09" name="Freeform 30">
              <a:extLst>
                <a:ext uri="{FF2B5EF4-FFF2-40B4-BE49-F238E27FC236}">
                  <a16:creationId xmlns:a16="http://schemas.microsoft.com/office/drawing/2014/main" id="{BFD4E0E1-0114-47F7-84AA-DDE8D9AF1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10" name="Freeform 31">
              <a:extLst>
                <a:ext uri="{FF2B5EF4-FFF2-40B4-BE49-F238E27FC236}">
                  <a16:creationId xmlns:a16="http://schemas.microsoft.com/office/drawing/2014/main" id="{C16F5C4C-7D4C-49ED-B130-1F398AB83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11" name="Freeform 32">
              <a:extLst>
                <a:ext uri="{FF2B5EF4-FFF2-40B4-BE49-F238E27FC236}">
                  <a16:creationId xmlns:a16="http://schemas.microsoft.com/office/drawing/2014/main" id="{D308A7F6-F8C6-42AE-971E-CB028A9C3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12" name="Freeform 33">
              <a:extLst>
                <a:ext uri="{FF2B5EF4-FFF2-40B4-BE49-F238E27FC236}">
                  <a16:creationId xmlns:a16="http://schemas.microsoft.com/office/drawing/2014/main" id="{306C015B-8BC9-4594-9D06-8521B4A64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13" name="Freeform 34">
              <a:extLst>
                <a:ext uri="{FF2B5EF4-FFF2-40B4-BE49-F238E27FC236}">
                  <a16:creationId xmlns:a16="http://schemas.microsoft.com/office/drawing/2014/main" id="{8A8EBD12-7A6A-45F8-B659-E43EF19B2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14" name="Freeform 35">
              <a:extLst>
                <a:ext uri="{FF2B5EF4-FFF2-40B4-BE49-F238E27FC236}">
                  <a16:creationId xmlns:a16="http://schemas.microsoft.com/office/drawing/2014/main" id="{819856B3-6DAB-4B2F-9E37-5081209E4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15" name="Freeform 36">
              <a:extLst>
                <a:ext uri="{FF2B5EF4-FFF2-40B4-BE49-F238E27FC236}">
                  <a16:creationId xmlns:a16="http://schemas.microsoft.com/office/drawing/2014/main" id="{949D6AD6-7E14-477A-BEA1-DE6386908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6" name="Freeform 37">
              <a:extLst>
                <a:ext uri="{FF2B5EF4-FFF2-40B4-BE49-F238E27FC236}">
                  <a16:creationId xmlns:a16="http://schemas.microsoft.com/office/drawing/2014/main" id="{9C284209-3117-4AAD-B8F6-A9816FB7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17" name="Freeform 38">
              <a:extLst>
                <a:ext uri="{FF2B5EF4-FFF2-40B4-BE49-F238E27FC236}">
                  <a16:creationId xmlns:a16="http://schemas.microsoft.com/office/drawing/2014/main" id="{29E1D2FF-07FA-46E2-8D64-F666BBFC9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18" name="Rectangle 217">
            <a:extLst>
              <a:ext uri="{FF2B5EF4-FFF2-40B4-BE49-F238E27FC236}">
                <a16:creationId xmlns:a16="http://schemas.microsoft.com/office/drawing/2014/main" id="{D927AF5C-4415-4C75-96FF-D34E2CF73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19" name="Freeform 11">
            <a:extLst>
              <a:ext uri="{FF2B5EF4-FFF2-40B4-BE49-F238E27FC236}">
                <a16:creationId xmlns:a16="http://schemas.microsoft.com/office/drawing/2014/main" id="{DCCE0A12-FB20-4549-A76B-194AB069C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A4682D94-7253-46FB-A831-84594FE01AAC}"/>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200" dirty="0"/>
              <a:t>Ronald Reagan</a:t>
            </a:r>
          </a:p>
        </p:txBody>
      </p:sp>
      <p:sp>
        <p:nvSpPr>
          <p:cNvPr id="4" name="Text Placeholder 3">
            <a:extLst>
              <a:ext uri="{FF2B5EF4-FFF2-40B4-BE49-F238E27FC236}">
                <a16:creationId xmlns:a16="http://schemas.microsoft.com/office/drawing/2014/main" id="{7CAD5680-3B7C-48D9-B035-4BC1290FA851}"/>
              </a:ext>
            </a:extLst>
          </p:cNvPr>
          <p:cNvSpPr>
            <a:spLocks noGrp="1"/>
          </p:cNvSpPr>
          <p:nvPr>
            <p:ph type="body" sz="half" idx="2"/>
          </p:nvPr>
        </p:nvSpPr>
        <p:spPr>
          <a:xfrm>
            <a:off x="1100216" y="2154078"/>
            <a:ext cx="4407738" cy="3757143"/>
          </a:xfrm>
        </p:spPr>
        <p:txBody>
          <a:bodyPr vert="horz" lIns="91440" tIns="45720" rIns="91440" bIns="45720" rtlCol="0">
            <a:normAutofit/>
          </a:bodyPr>
          <a:lstStyle/>
          <a:p>
            <a:pPr>
              <a:buFont typeface="Wingdings 3" charset="2"/>
              <a:buChar char=""/>
            </a:pPr>
            <a:r>
              <a:rPr lang="en-US" sz="1600" dirty="0">
                <a:solidFill>
                  <a:srgbClr val="000000"/>
                </a:solidFill>
              </a:rPr>
              <a:t>Before being the 40</a:t>
            </a:r>
            <a:r>
              <a:rPr lang="en-US" sz="1600" baseline="30000" dirty="0">
                <a:solidFill>
                  <a:srgbClr val="000000"/>
                </a:solidFill>
              </a:rPr>
              <a:t>th</a:t>
            </a:r>
            <a:r>
              <a:rPr lang="en-US" sz="1600" dirty="0">
                <a:solidFill>
                  <a:srgbClr val="000000"/>
                </a:solidFill>
              </a:rPr>
              <a:t> President of the United States, Ronald Reagan was a celebrity.</a:t>
            </a:r>
          </a:p>
          <a:p>
            <a:pPr>
              <a:buFont typeface="Wingdings 3" charset="2"/>
              <a:buChar char=""/>
            </a:pPr>
            <a:r>
              <a:rPr lang="en-CA" dirty="0"/>
              <a:t>He began a career as an actor, first in films and later television, appearing in over fifty movie productions and gaining enough success to become a famous man. </a:t>
            </a:r>
          </a:p>
          <a:p>
            <a:pPr>
              <a:buFont typeface="Wingdings 3" charset="2"/>
              <a:buChar char=""/>
            </a:pPr>
            <a:r>
              <a:rPr lang="en-US" sz="1600" dirty="0">
                <a:solidFill>
                  <a:srgbClr val="000000"/>
                </a:solidFill>
              </a:rPr>
              <a:t>He started his political career in the early 1960s.</a:t>
            </a:r>
          </a:p>
          <a:p>
            <a:pPr>
              <a:buFont typeface="Wingdings 3" charset="2"/>
              <a:buChar char=""/>
            </a:pPr>
            <a:r>
              <a:rPr lang="en-US" sz="1600" dirty="0">
                <a:solidFill>
                  <a:srgbClr val="000000"/>
                </a:solidFill>
              </a:rPr>
              <a:t>He became president in 1981 at 69 years old. </a:t>
            </a:r>
          </a:p>
          <a:p>
            <a:pPr>
              <a:buFont typeface="Wingdings 3" charset="2"/>
              <a:buChar char=""/>
            </a:pPr>
            <a:r>
              <a:rPr lang="en-US" sz="1600" dirty="0">
                <a:solidFill>
                  <a:srgbClr val="000000"/>
                </a:solidFill>
              </a:rPr>
              <a:t>He was the 40</a:t>
            </a:r>
            <a:r>
              <a:rPr lang="en-US" sz="1600" baseline="30000" dirty="0">
                <a:solidFill>
                  <a:srgbClr val="000000"/>
                </a:solidFill>
              </a:rPr>
              <a:t>th</a:t>
            </a:r>
            <a:r>
              <a:rPr lang="en-US" sz="1600" dirty="0">
                <a:solidFill>
                  <a:srgbClr val="000000"/>
                </a:solidFill>
              </a:rPr>
              <a:t> president (1981-1989)</a:t>
            </a:r>
          </a:p>
        </p:txBody>
      </p:sp>
      <p:pic>
        <p:nvPicPr>
          <p:cNvPr id="6148" name="Picture 4" descr="See the source image">
            <a:extLst>
              <a:ext uri="{FF2B5EF4-FFF2-40B4-BE49-F238E27FC236}">
                <a16:creationId xmlns:a16="http://schemas.microsoft.com/office/drawing/2014/main" id="{33953378-63D9-4FB7-8975-37F7C8CFC4B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736" r="23847" b="-1"/>
          <a:stretch/>
        </p:blipFill>
        <p:spPr bwMode="auto">
          <a:xfrm>
            <a:off x="8056425" y="-8779"/>
            <a:ext cx="2244556" cy="33242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Ronald Reagan Hollywood Actor">
            <a:extLst>
              <a:ext uri="{FF2B5EF4-FFF2-40B4-BE49-F238E27FC236}">
                <a16:creationId xmlns:a16="http://schemas.microsoft.com/office/drawing/2014/main" id="{071A0BEC-82FA-438B-A737-96E7ED0229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693" r="16086" b="-1"/>
          <a:stretch/>
        </p:blipFill>
        <p:spPr bwMode="auto">
          <a:xfrm>
            <a:off x="10322561" y="-24019"/>
            <a:ext cx="1869430" cy="322719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Ronald Reagan Hollywood Actor">
            <a:extLst>
              <a:ext uri="{FF2B5EF4-FFF2-40B4-BE49-F238E27FC236}">
                <a16:creationId xmlns:a16="http://schemas.microsoft.com/office/drawing/2014/main" id="{4DFEC7AB-DD33-474A-AB53-8E832A120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760" y="3296461"/>
            <a:ext cx="2060180" cy="3544426"/>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e result for Ronald Reagan Hollywood Actor">
            <a:extLst>
              <a:ext uri="{FF2B5EF4-FFF2-40B4-BE49-F238E27FC236}">
                <a16:creationId xmlns:a16="http://schemas.microsoft.com/office/drawing/2014/main" id="{15DFB987-F63B-43AA-B31B-A5BFF74C30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4728" y="3305240"/>
            <a:ext cx="1637337" cy="3570762"/>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Image result for Ronald Reagan Hollywood Actor">
            <a:extLst>
              <a:ext uri="{FF2B5EF4-FFF2-40B4-BE49-F238E27FC236}">
                <a16:creationId xmlns:a16="http://schemas.microsoft.com/office/drawing/2014/main" id="{358469FE-82FC-49D1-80CC-D60C7362B7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9520" y="3296461"/>
            <a:ext cx="2653821" cy="3544426"/>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Image result for Ronald Reagan Hollywood Actor">
            <a:extLst>
              <a:ext uri="{FF2B5EF4-FFF2-40B4-BE49-F238E27FC236}">
                <a16:creationId xmlns:a16="http://schemas.microsoft.com/office/drawing/2014/main" id="{62929BE3-C1B8-4DEF-BEA6-9E16DDE412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6625" y="0"/>
            <a:ext cx="2209800" cy="3296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059551"/>
      </p:ext>
    </p:extLst>
  </p:cSld>
  <p:clrMapOvr>
    <a:masterClrMapping/>
  </p:clrMapOvr>
</p:sld>
</file>

<file path=ppt/theme/theme1.xml><?xml version="1.0" encoding="utf-8"?>
<a:theme xmlns:a="http://schemas.openxmlformats.org/drawingml/2006/main" name="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otalTime>62</TotalTime>
  <Words>2099</Words>
  <Application>Microsoft Office PowerPoint</Application>
  <PresentationFormat>Widescreen</PresentationFormat>
  <Paragraphs>236</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Brush Script MT</vt:lpstr>
      <vt:lpstr>Century Gothic</vt:lpstr>
      <vt:lpstr>Comic Sans MS</vt:lpstr>
      <vt:lpstr>Wingdings 3</vt:lpstr>
      <vt:lpstr>Wisp</vt:lpstr>
      <vt:lpstr>Kids’ Prophecy Corner</vt:lpstr>
      <vt:lpstr>PowerPoint Presentation</vt:lpstr>
      <vt:lpstr>PowerPoint Presentation</vt:lpstr>
      <vt:lpstr>Nayirah Testimony</vt:lpstr>
      <vt:lpstr>The Gulf War</vt:lpstr>
      <vt:lpstr>The Iraq War</vt:lpstr>
      <vt:lpstr>PowerPoint Presentation</vt:lpstr>
      <vt:lpstr>PowerPoint Presentation</vt:lpstr>
      <vt:lpstr>Ronald Reagan</vt:lpstr>
      <vt:lpstr>PowerPoint Presentation</vt:lpstr>
      <vt:lpstr>The civil Right Movement</vt:lpstr>
      <vt:lpstr>The Moral Majority</vt:lpstr>
      <vt:lpstr>PowerPoint Presentation</vt:lpstr>
      <vt:lpstr>World Systems</vt:lpstr>
      <vt:lpstr>New World Order</vt:lpstr>
      <vt:lpstr>New World Order</vt:lpstr>
      <vt:lpstr>PowerPoint Presentation</vt:lpstr>
      <vt:lpstr>PowerPoint Presentation</vt:lpstr>
      <vt:lpstr>Donald J. Trump</vt:lpstr>
      <vt:lpstr>PowerPoint Presentation</vt:lpstr>
      <vt:lpstr>Jerry Falwell Jr.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Kids’ Prophecy Corner</dc:title>
  <dc:creator>Katia Marion</dc:creator>
  <cp:lastModifiedBy>Katia Marion</cp:lastModifiedBy>
  <cp:revision>6</cp:revision>
  <dcterms:created xsi:type="dcterms:W3CDTF">2019-12-27T17:53:49Z</dcterms:created>
  <dcterms:modified xsi:type="dcterms:W3CDTF">2020-01-05T01:33:38Z</dcterms:modified>
</cp:coreProperties>
</file>