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71" r:id="rId16"/>
    <p:sldId id="273" r:id="rId17"/>
    <p:sldId id="275" r:id="rId18"/>
    <p:sldId id="276" r:id="rId19"/>
    <p:sldId id="277" r:id="rId20"/>
    <p:sldId id="272" r:id="rId2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42088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569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987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14636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8926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3368369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134850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68237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95616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E1E4F-31E7-48CD-ACFE-A48FB4CFD4A5}" type="datetimeFigureOut">
              <a:rPr lang="en-CA" smtClean="0"/>
              <a:t>2019-12-19</a:t>
            </a:fld>
            <a:endParaRPr lang="en-CA"/>
          </a:p>
        </p:txBody>
      </p:sp>
      <p:sp>
        <p:nvSpPr>
          <p:cNvPr id="5" name="Footer Placeholder 4"/>
          <p:cNvSpPr>
            <a:spLocks noGrp="1"/>
          </p:cNvSpPr>
          <p:nvPr>
            <p:ph type="ftr" sz="quarter" idx="11"/>
          </p:nvPr>
        </p:nvSpPr>
        <p:spPr/>
        <p:txBody>
          <a:bodyPr/>
          <a:lstStyle/>
          <a:p>
            <a:endParaRPr lang="en-C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38226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28919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CE1E4F-31E7-48CD-ACFE-A48FB4CFD4A5}" type="datetimeFigureOut">
              <a:rPr lang="en-CA" smtClean="0"/>
              <a:t>2019-12-19</a:t>
            </a:fld>
            <a:endParaRPr lang="en-CA"/>
          </a:p>
        </p:txBody>
      </p:sp>
      <p:sp>
        <p:nvSpPr>
          <p:cNvPr id="8" name="Footer Placeholder 7"/>
          <p:cNvSpPr>
            <a:spLocks noGrp="1"/>
          </p:cNvSpPr>
          <p:nvPr>
            <p:ph type="ftr" sz="quarter" idx="11"/>
          </p:nvPr>
        </p:nvSpPr>
        <p:spPr/>
        <p:txBody>
          <a:bodyPr/>
          <a:lstStyle/>
          <a:p>
            <a:endParaRPr lang="en-C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92684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CE1E4F-31E7-48CD-ACFE-A48FB4CFD4A5}" type="datetimeFigureOut">
              <a:rPr lang="en-CA" smtClean="0"/>
              <a:t>2019-12-19</a:t>
            </a:fld>
            <a:endParaRPr lang="en-CA"/>
          </a:p>
        </p:txBody>
      </p:sp>
      <p:sp>
        <p:nvSpPr>
          <p:cNvPr id="4" name="Footer Placeholder 3"/>
          <p:cNvSpPr>
            <a:spLocks noGrp="1"/>
          </p:cNvSpPr>
          <p:nvPr>
            <p:ph type="ftr" sz="quarter" idx="11"/>
          </p:nvPr>
        </p:nvSpPr>
        <p:spPr/>
        <p:txBody>
          <a:bodyPr/>
          <a:lstStyle/>
          <a:p>
            <a:endParaRPr lang="en-C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27399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E1E4F-31E7-48CD-ACFE-A48FB4CFD4A5}" type="datetimeFigureOut">
              <a:rPr lang="en-CA" smtClean="0"/>
              <a:t>2019-12-19</a:t>
            </a:fld>
            <a:endParaRPr lang="en-CA"/>
          </a:p>
        </p:txBody>
      </p:sp>
      <p:sp>
        <p:nvSpPr>
          <p:cNvPr id="3" name="Footer Placeholder 2"/>
          <p:cNvSpPr>
            <a:spLocks noGrp="1"/>
          </p:cNvSpPr>
          <p:nvPr>
            <p:ph type="ftr" sz="quarter" idx="11"/>
          </p:nvPr>
        </p:nvSpPr>
        <p:spPr/>
        <p:txBody>
          <a:bodyPr/>
          <a:lstStyle/>
          <a:p>
            <a:endParaRPr lang="en-C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182903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358446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E1E4F-31E7-48CD-ACFE-A48FB4CFD4A5}" type="datetimeFigureOut">
              <a:rPr lang="en-CA" smtClean="0"/>
              <a:t>2019-12-19</a:t>
            </a:fld>
            <a:endParaRPr lang="en-CA"/>
          </a:p>
        </p:txBody>
      </p:sp>
      <p:sp>
        <p:nvSpPr>
          <p:cNvPr id="6" name="Footer Placeholder 5"/>
          <p:cNvSpPr>
            <a:spLocks noGrp="1"/>
          </p:cNvSpPr>
          <p:nvPr>
            <p:ph type="ftr" sz="quarter" idx="11"/>
          </p:nvPr>
        </p:nvSpPr>
        <p:spPr/>
        <p:txBody>
          <a:bodyPr/>
          <a:lstStyle/>
          <a:p>
            <a:endParaRPr lang="en-C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4EDEBE-786D-42FF-A5CD-631892D1911B}" type="slidenum">
              <a:rPr lang="en-CA" smtClean="0"/>
              <a:t>‹#›</a:t>
            </a:fld>
            <a:endParaRPr lang="en-CA"/>
          </a:p>
        </p:txBody>
      </p:sp>
    </p:spTree>
    <p:extLst>
      <p:ext uri="{BB962C8B-B14F-4D97-AF65-F5344CB8AC3E}">
        <p14:creationId xmlns:p14="http://schemas.microsoft.com/office/powerpoint/2010/main" val="285162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ACE1E4F-31E7-48CD-ACFE-A48FB4CFD4A5}" type="datetimeFigureOut">
              <a:rPr lang="en-CA" smtClean="0"/>
              <a:t>2019-12-19</a:t>
            </a:fld>
            <a:endParaRPr lang="en-C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C4EDEBE-786D-42FF-A5CD-631892D1911B}" type="slidenum">
              <a:rPr lang="en-CA" smtClean="0"/>
              <a:t>‹#›</a:t>
            </a:fld>
            <a:endParaRPr lang="en-CA"/>
          </a:p>
        </p:txBody>
      </p:sp>
    </p:spTree>
    <p:extLst>
      <p:ext uri="{BB962C8B-B14F-4D97-AF65-F5344CB8AC3E}">
        <p14:creationId xmlns:p14="http://schemas.microsoft.com/office/powerpoint/2010/main" val="28819957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ndiegofreepress.org/2017/06/watergate-breakin-45-years-later/" TargetMode="External"/><Relationship Id="rId2" Type="http://schemas.openxmlformats.org/officeDocument/2006/relationships/image" Target="../media/image16.jpg"/><Relationship Id="rId1" Type="http://schemas.openxmlformats.org/officeDocument/2006/relationships/slideLayout" Target="../slideLayouts/slideLayout8.xml"/><Relationship Id="rId5" Type="http://schemas.openxmlformats.org/officeDocument/2006/relationships/hyperlink" Target="https://www.historyonthenet.com/authentichistory/1961-1974/6-nixon/3-watergate/timeline/"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5" Type="http://schemas.openxmlformats.org/officeDocument/2006/relationships/hyperlink" Target="https://www.bitchmedia.org/article/witchhunt-donald-trump"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thyblackman.com/2015/11/13/united-states-of-america-attacking-our-founders/" TargetMode="External"/><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fr.wikipedia.org/wiki/Commentaries_on_the_Laws_of_England" TargetMode="External"/><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rodama1789.blogspot.com/2016/03/musee-du-barreau-cont-documents-from.html" TargetMode="External"/><Relationship Id="rId7" Type="http://schemas.openxmlformats.org/officeDocument/2006/relationships/hyperlink" Target="https://www.alamy.com/stock-photo/corporal-punishment.html" TargetMode="External"/><Relationship Id="rId2" Type="http://schemas.openxmlformats.org/officeDocument/2006/relationships/image" Target="../media/image3.jpg"/><Relationship Id="rId1" Type="http://schemas.openxmlformats.org/officeDocument/2006/relationships/slideLayout" Target="../slideLayouts/slideLayout8.xml"/><Relationship Id="rId6" Type="http://schemas.openxmlformats.org/officeDocument/2006/relationships/image" Target="../media/image5.jpg"/><Relationship Id="rId5" Type="http://schemas.openxmlformats.org/officeDocument/2006/relationships/hyperlink" Target="https://www.oldbaileyonline.org/static/Trial-procedures.jsp"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transgriot.blogspot.com/" TargetMode="Externa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theconversation.com/el-chapo-jailbreak-is-both-a-mexican-and-an-american-story-44679" TargetMode="External"/><Relationship Id="rId7" Type="http://schemas.openxmlformats.org/officeDocument/2006/relationships/hyperlink" Target="http://econhist.econproph.net/2014/12/americas-economy-in-the-1990s/" TargetMode="External"/><Relationship Id="rId2" Type="http://schemas.openxmlformats.org/officeDocument/2006/relationships/image" Target="../media/image7.jpg"/><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hyperlink" Target="http://en.wikipedia.org/wiki/File:Andrew_Johnson_photo_portrait_head_and_shoulders,_c1870-1880-Edit1.jpg"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hyperlink" Target="https://ctmirror.org/2019/07/17/ct-dems-vote-to-block-trump-impeachment-resolutio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File:Andrew_Johnson_photo_portrait_head_and_shoulders,_c1870-1880-Edit1.jpg" TargetMode="External"/><Relationship Id="rId2" Type="http://schemas.openxmlformats.org/officeDocument/2006/relationships/image" Target="../media/image8.jp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econhist.econproph.net/2014/12/americas-economy-in-the-1990s/" TargetMode="External"/><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100B-DBA6-422C-A134-1E5C3D15FF71}"/>
              </a:ext>
            </a:extLst>
          </p:cNvPr>
          <p:cNvSpPr>
            <a:spLocks noGrp="1"/>
          </p:cNvSpPr>
          <p:nvPr>
            <p:ph type="ctrTitle"/>
          </p:nvPr>
        </p:nvSpPr>
        <p:spPr>
          <a:xfrm>
            <a:off x="2589213" y="2514600"/>
            <a:ext cx="8915399" cy="1304925"/>
          </a:xfrm>
        </p:spPr>
        <p:txBody>
          <a:bodyPr/>
          <a:lstStyle/>
          <a:p>
            <a:pPr algn="ctr"/>
            <a:r>
              <a:rPr lang="en-CA" dirty="0">
                <a:latin typeface="Brush Script MT" panose="03060802040406070304" pitchFamily="66" charset="0"/>
              </a:rPr>
              <a:t>Kids’ Prophecy Corner</a:t>
            </a:r>
          </a:p>
        </p:txBody>
      </p:sp>
      <p:sp>
        <p:nvSpPr>
          <p:cNvPr id="3" name="Subtitle 2">
            <a:extLst>
              <a:ext uri="{FF2B5EF4-FFF2-40B4-BE49-F238E27FC236}">
                <a16:creationId xmlns:a16="http://schemas.microsoft.com/office/drawing/2014/main" id="{91F497F8-7FC8-4C28-BAB7-F838694772FC}"/>
              </a:ext>
            </a:extLst>
          </p:cNvPr>
          <p:cNvSpPr>
            <a:spLocks noGrp="1"/>
          </p:cNvSpPr>
          <p:nvPr>
            <p:ph type="subTitle" idx="1"/>
          </p:nvPr>
        </p:nvSpPr>
        <p:spPr>
          <a:xfrm>
            <a:off x="2589213" y="4777379"/>
            <a:ext cx="8915399" cy="1126283"/>
          </a:xfrm>
        </p:spPr>
        <p:txBody>
          <a:bodyPr>
            <a:normAutofit/>
          </a:bodyPr>
          <a:lstStyle/>
          <a:p>
            <a:pPr algn="ctr"/>
            <a:r>
              <a:rPr lang="en-CA" sz="2800" dirty="0">
                <a:latin typeface="Comic Sans MS" panose="030F0702030302020204" pitchFamily="66" charset="0"/>
              </a:rPr>
              <a:t>The Impeachment Process Of Donald Trump</a:t>
            </a:r>
          </a:p>
        </p:txBody>
      </p:sp>
    </p:spTree>
    <p:extLst>
      <p:ext uri="{BB962C8B-B14F-4D97-AF65-F5344CB8AC3E}">
        <p14:creationId xmlns:p14="http://schemas.microsoft.com/office/powerpoint/2010/main" val="425061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90" name="Group 51">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65">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7"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79">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75E7CF95-9A68-4A36-8FE2-22A6D3C38D8C}"/>
              </a:ext>
            </a:extLst>
          </p:cNvPr>
          <p:cNvSpPr>
            <a:spLocks noGrp="1"/>
          </p:cNvSpPr>
          <p:nvPr>
            <p:ph type="title"/>
          </p:nvPr>
        </p:nvSpPr>
        <p:spPr>
          <a:xfrm>
            <a:off x="2592926" y="624110"/>
            <a:ext cx="4790008" cy="1280890"/>
          </a:xfrm>
        </p:spPr>
        <p:txBody>
          <a:bodyPr vert="horz" lIns="91440" tIns="45720" rIns="91440" bIns="45720" rtlCol="0" anchor="t">
            <a:normAutofit/>
          </a:bodyPr>
          <a:lstStyle/>
          <a:p>
            <a:r>
              <a:rPr lang="en-US" sz="3600"/>
              <a:t>Richard Nixon</a:t>
            </a:r>
          </a:p>
        </p:txBody>
      </p:sp>
      <p:sp>
        <p:nvSpPr>
          <p:cNvPr id="4" name="Text Placeholder 3">
            <a:extLst>
              <a:ext uri="{FF2B5EF4-FFF2-40B4-BE49-F238E27FC236}">
                <a16:creationId xmlns:a16="http://schemas.microsoft.com/office/drawing/2014/main" id="{123C7EA5-CCAA-4AE4-A03A-5B4852B374C7}"/>
              </a:ext>
            </a:extLst>
          </p:cNvPr>
          <p:cNvSpPr>
            <a:spLocks noGrp="1"/>
          </p:cNvSpPr>
          <p:nvPr>
            <p:ph type="body" sz="half" idx="2"/>
          </p:nvPr>
        </p:nvSpPr>
        <p:spPr>
          <a:xfrm>
            <a:off x="762009" y="1930590"/>
            <a:ext cx="4380669" cy="3870755"/>
          </a:xfrm>
        </p:spPr>
        <p:txBody>
          <a:bodyPr vert="horz" lIns="91440" tIns="45720" rIns="91440" bIns="45720" rtlCol="0">
            <a:normAutofit/>
          </a:bodyPr>
          <a:lstStyle/>
          <a:p>
            <a:pPr>
              <a:buFont typeface="Wingdings 3" charset="2"/>
              <a:buChar char=""/>
            </a:pPr>
            <a:r>
              <a:rPr lang="en-US" dirty="0"/>
              <a:t> Over the course of several months in 1973, members of congress, and the American people, learned about Nixon’s possible involvement in a break-in at the offices of the Democratic National Committee (DNC) which was located in the Watergate office building.</a:t>
            </a:r>
          </a:p>
          <a:p>
            <a:pPr>
              <a:buFont typeface="Wingdings 3" charset="2"/>
              <a:buChar char=""/>
            </a:pPr>
            <a:r>
              <a:rPr lang="en-US" dirty="0"/>
              <a:t>Republicans, members of Nixon’s party, in both the House and the Senate, called for investigations into the president’s behavior.</a:t>
            </a:r>
          </a:p>
          <a:p>
            <a:pPr>
              <a:buFont typeface="Wingdings 3" charset="2"/>
              <a:buChar char=""/>
            </a:pPr>
            <a:r>
              <a:rPr lang="en-US" dirty="0"/>
              <a:t>In the House Judiciary Committee, Republicans joined with Democrats to approve articles of impeachment against Nixon in 1974.</a:t>
            </a:r>
          </a:p>
          <a:p>
            <a:pPr>
              <a:buFont typeface="Wingdings 3" charset="2"/>
              <a:buChar char=""/>
            </a:pPr>
            <a:r>
              <a:rPr lang="en-US" dirty="0"/>
              <a:t>But he resigned before the full house could vote on impeachment.</a:t>
            </a:r>
          </a:p>
          <a:p>
            <a:pPr>
              <a:buFont typeface="Wingdings 3" charset="2"/>
              <a:buChar char=""/>
            </a:pPr>
            <a:endParaRPr lang="en-US" dirty="0"/>
          </a:p>
        </p:txBody>
      </p:sp>
      <p:pic>
        <p:nvPicPr>
          <p:cNvPr id="7" name="Picture 6" descr="A black and white photo of a person&#10;&#10;Description automatically generated">
            <a:extLst>
              <a:ext uri="{FF2B5EF4-FFF2-40B4-BE49-F238E27FC236}">
                <a16:creationId xmlns:a16="http://schemas.microsoft.com/office/drawing/2014/main" id="{B4EB3920-4326-412A-A953-363C9FF2C40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400"/>
          <a:stretch/>
        </p:blipFill>
        <p:spPr>
          <a:xfrm>
            <a:off x="5573383" y="1446772"/>
            <a:ext cx="3184653" cy="5260009"/>
          </a:xfrm>
          <a:prstGeom prst="rect">
            <a:avLst/>
          </a:prstGeom>
        </p:spPr>
      </p:pic>
      <p:pic>
        <p:nvPicPr>
          <p:cNvPr id="79" name="Content Placeholder 10" descr="A picture containing text, grass, old, small&#10;&#10;Description automatically generated">
            <a:extLst>
              <a:ext uri="{FF2B5EF4-FFF2-40B4-BE49-F238E27FC236}">
                <a16:creationId xmlns:a16="http://schemas.microsoft.com/office/drawing/2014/main" id="{4D987635-7BBE-42D3-9F1B-7C9A302EAD7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342" r="4344" b="1"/>
          <a:stretch/>
        </p:blipFill>
        <p:spPr>
          <a:xfrm>
            <a:off x="8758036" y="1455653"/>
            <a:ext cx="3395275" cy="5271142"/>
          </a:xfrm>
          <a:prstGeom prst="rect">
            <a:avLst/>
          </a:prstGeom>
        </p:spPr>
      </p:pic>
    </p:spTree>
    <p:extLst>
      <p:ext uri="{BB962C8B-B14F-4D97-AF65-F5344CB8AC3E}">
        <p14:creationId xmlns:p14="http://schemas.microsoft.com/office/powerpoint/2010/main" val="402066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8" name="Group 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2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0" name="Rectangle 3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7101B0C5-365A-4AE8-922D-B2AE3A6AF4D2}"/>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The 151</a:t>
            </a:r>
          </a:p>
        </p:txBody>
      </p:sp>
      <p:sp>
        <p:nvSpPr>
          <p:cNvPr id="4" name="Text Placeholder 3">
            <a:extLst>
              <a:ext uri="{FF2B5EF4-FFF2-40B4-BE49-F238E27FC236}">
                <a16:creationId xmlns:a16="http://schemas.microsoft.com/office/drawing/2014/main" id="{C7C20274-C328-46BF-B6C0-D9EB37C29A6E}"/>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lnSpc>
                <a:spcPct val="90000"/>
              </a:lnSpc>
              <a:buFont typeface="Wingdings 3" charset="2"/>
              <a:buChar char=""/>
            </a:pPr>
            <a:r>
              <a:rPr lang="en-US" sz="1200" i="1" dirty="0">
                <a:solidFill>
                  <a:srgbClr val="000000"/>
                </a:solidFill>
              </a:rPr>
              <a:t>Daniel 5:25	And this [is] the writing that was written, MENE, MENE, TEKEL, UPHARSIN.</a:t>
            </a:r>
            <a:endParaRPr lang="en-US" sz="1200" dirty="0">
              <a:solidFill>
                <a:srgbClr val="000000"/>
              </a:solidFill>
            </a:endParaRPr>
          </a:p>
          <a:p>
            <a:pPr>
              <a:lnSpc>
                <a:spcPct val="90000"/>
              </a:lnSpc>
              <a:buFont typeface="Wingdings 3" charset="2"/>
              <a:buChar char=""/>
            </a:pPr>
            <a:r>
              <a:rPr lang="en-US" sz="1200" dirty="0">
                <a:solidFill>
                  <a:srgbClr val="000000"/>
                </a:solidFill>
              </a:rPr>
              <a:t>We get the time periods of 151 and 126 years from Daniel 5. The judgement pronounced against Belshazzar was written as Mene, Mene, Tekel, Upharsin. If we convert these words into monetary value, we can derive the 151 and 126. A Mene is worth fifty shekels. A Upharsin is worth half a Mene, or in this case, twenty-five shekels. A Tekel is worth one Shekel. So, if you add all the shekels up from Mene, Mene, Tekel, Upharsin, you come up with the sum of 126 Shekels. But, a Mene can also be worth sixty Shekels (Ezekiel 45:12). And this means that an Upharsin can be worth thirty Shekels. The sum is, therefore, 151. If you convert the 126 shekels into gerahs, the sum is 2520 gerahs (so one shekel is worth twenty gerahs). That is how the 126 and 151 represent the 2520, and so, they are significant time period.</a:t>
            </a:r>
          </a:p>
          <a:p>
            <a:pPr>
              <a:lnSpc>
                <a:spcPct val="90000"/>
              </a:lnSpc>
              <a:buFont typeface="Wingdings 3" charset="2"/>
              <a:buChar char=""/>
            </a:pPr>
            <a:endParaRPr lang="en-US" sz="1200" dirty="0">
              <a:solidFill>
                <a:srgbClr val="000000"/>
              </a:solidFill>
            </a:endParaRPr>
          </a:p>
        </p:txBody>
      </p:sp>
      <p:graphicFrame>
        <p:nvGraphicFramePr>
          <p:cNvPr id="5" name="Content Placeholder 4">
            <a:extLst>
              <a:ext uri="{FF2B5EF4-FFF2-40B4-BE49-F238E27FC236}">
                <a16:creationId xmlns:a16="http://schemas.microsoft.com/office/drawing/2014/main" id="{2837AD88-5670-46C8-9212-31B21B45D3CC}"/>
              </a:ext>
            </a:extLst>
          </p:cNvPr>
          <p:cNvGraphicFramePr>
            <a:graphicFrameLocks noGrp="1"/>
          </p:cNvGraphicFramePr>
          <p:nvPr>
            <p:ph idx="1"/>
            <p:extLst>
              <p:ext uri="{D42A27DB-BD31-4B8C-83A1-F6EECF244321}">
                <p14:modId xmlns:p14="http://schemas.microsoft.com/office/powerpoint/2010/main" val="3237121847"/>
              </p:ext>
            </p:extLst>
          </p:nvPr>
        </p:nvGraphicFramePr>
        <p:xfrm>
          <a:off x="6244553" y="1516187"/>
          <a:ext cx="5146353" cy="3505584"/>
        </p:xfrm>
        <a:graphic>
          <a:graphicData uri="http://schemas.openxmlformats.org/drawingml/2006/table">
            <a:tbl>
              <a:tblPr firstRow="1" firstCol="1" bandRow="1"/>
              <a:tblGrid>
                <a:gridCol w="2397441">
                  <a:extLst>
                    <a:ext uri="{9D8B030D-6E8A-4147-A177-3AD203B41FA5}">
                      <a16:colId xmlns:a16="http://schemas.microsoft.com/office/drawing/2014/main" val="2228193087"/>
                    </a:ext>
                  </a:extLst>
                </a:gridCol>
                <a:gridCol w="1374456">
                  <a:extLst>
                    <a:ext uri="{9D8B030D-6E8A-4147-A177-3AD203B41FA5}">
                      <a16:colId xmlns:a16="http://schemas.microsoft.com/office/drawing/2014/main" val="1141625377"/>
                    </a:ext>
                  </a:extLst>
                </a:gridCol>
                <a:gridCol w="1374456">
                  <a:extLst>
                    <a:ext uri="{9D8B030D-6E8A-4147-A177-3AD203B41FA5}">
                      <a16:colId xmlns:a16="http://schemas.microsoft.com/office/drawing/2014/main" val="3708934409"/>
                    </a:ext>
                  </a:extLst>
                </a:gridCol>
              </a:tblGrid>
              <a:tr h="2829117">
                <a:tc rowSpan="2">
                  <a:txBody>
                    <a:bodyPr/>
                    <a:lstStyle/>
                    <a:p>
                      <a:pPr marL="0" marR="0" algn="ctr" fontAlgn="t">
                        <a:lnSpc>
                          <a:spcPct val="107000"/>
                        </a:lnSpc>
                        <a:spcBef>
                          <a:spcPts val="0"/>
                        </a:spcBef>
                        <a:spcAft>
                          <a:spcPts val="0"/>
                        </a:spcAft>
                      </a:pPr>
                      <a:r>
                        <a:rPr lang="en-US" sz="3300" b="0" i="0" u="none" strike="noStrike" dirty="0">
                          <a:effectLst/>
                          <a:latin typeface="Calibri" panose="020F0502020204030204" pitchFamily="34" charset="0"/>
                          <a:ea typeface="Calibri" panose="020F0502020204030204" pitchFamily="34" charset="0"/>
                          <a:cs typeface="Arial" panose="020B0604020202020204" pitchFamily="34" charset="0"/>
                        </a:rPr>
                        <a:t>Mene</a:t>
                      </a:r>
                      <a:endParaRPr lang="en-US" sz="5400" b="0" i="0" u="none" strike="noStrike" dirty="0">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dirty="0">
                          <a:effectLst/>
                          <a:latin typeface="Calibri" panose="020F0502020204030204" pitchFamily="34" charset="0"/>
                          <a:ea typeface="Calibri" panose="020F0502020204030204" pitchFamily="34" charset="0"/>
                          <a:cs typeface="Arial" panose="020B0604020202020204" pitchFamily="34" charset="0"/>
                        </a:rPr>
                        <a:t>Mene</a:t>
                      </a:r>
                      <a:endParaRPr lang="en-US" sz="5400" b="0" i="0" u="none" strike="noStrike" dirty="0">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dirty="0">
                          <a:effectLst/>
                          <a:latin typeface="Calibri" panose="020F0502020204030204" pitchFamily="34" charset="0"/>
                          <a:ea typeface="Calibri" panose="020F0502020204030204" pitchFamily="34" charset="0"/>
                          <a:cs typeface="Arial" panose="020B0604020202020204" pitchFamily="34" charset="0"/>
                        </a:rPr>
                        <a:t>Tekel</a:t>
                      </a:r>
                      <a:endParaRPr lang="en-US" sz="5400" b="0" i="0" u="none" strike="noStrike" dirty="0">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dirty="0">
                          <a:effectLst/>
                          <a:latin typeface="Calibri" panose="020F0502020204030204" pitchFamily="34" charset="0"/>
                          <a:ea typeface="Calibri" panose="020F0502020204030204" pitchFamily="34" charset="0"/>
                          <a:cs typeface="Arial" panose="020B0604020202020204" pitchFamily="34" charset="0"/>
                        </a:rPr>
                        <a:t>Upharsin</a:t>
                      </a:r>
                      <a:endParaRPr lang="en-US" sz="5400" b="0" i="0" u="none" strike="noStrike" dirty="0">
                        <a:effectLst/>
                        <a:latin typeface="Arial" panose="020B0604020202020204" pitchFamily="34" charset="0"/>
                      </a:endParaRPr>
                    </a:p>
                  </a:txBody>
                  <a:tcPr marL="274320" marR="274320" marT="137160" marB="1371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50</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50</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1</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25</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60</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60</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1</a:t>
                      </a:r>
                      <a:endParaRPr lang="en-US" sz="5400" b="0" i="0" u="none" strike="noStrike">
                        <a:effectLst/>
                        <a:latin typeface="Arial" panose="020B0604020202020204" pitchFamily="34" charset="0"/>
                      </a:endParaRPr>
                    </a:p>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30</a:t>
                      </a:r>
                      <a:endParaRPr lang="en-US"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054158"/>
                  </a:ext>
                </a:extLst>
              </a:tr>
              <a:tr h="676467">
                <a:tc vMerge="1">
                  <a:txBody>
                    <a:bodyPr/>
                    <a:lstStyle/>
                    <a:p>
                      <a:endParaRPr lang="en-CA"/>
                    </a:p>
                  </a:txBody>
                  <a:tcPr/>
                </a:tc>
                <a:tc>
                  <a:txBody>
                    <a:bodyPr/>
                    <a:lstStyle/>
                    <a:p>
                      <a:pPr marL="0" marR="0" algn="ctr" fontAlgn="t">
                        <a:lnSpc>
                          <a:spcPct val="107000"/>
                        </a:lnSpc>
                        <a:spcBef>
                          <a:spcPts val="0"/>
                        </a:spcBef>
                        <a:spcAft>
                          <a:spcPts val="0"/>
                        </a:spcAft>
                      </a:pPr>
                      <a:r>
                        <a:rPr lang="en-US" sz="3300" b="0" i="0" u="none" strike="noStrike">
                          <a:effectLst/>
                          <a:latin typeface="Calibri" panose="020F0502020204030204" pitchFamily="34" charset="0"/>
                          <a:ea typeface="Calibri" panose="020F0502020204030204" pitchFamily="34" charset="0"/>
                          <a:cs typeface="Arial" panose="020B0604020202020204" pitchFamily="34" charset="0"/>
                        </a:rPr>
                        <a:t>126</a:t>
                      </a:r>
                      <a:endParaRPr lang="en-US" sz="5400" b="0" i="0" u="none" strike="noStrike">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3300" b="0" i="0" u="none" strike="noStrike" dirty="0">
                          <a:effectLst/>
                          <a:latin typeface="Calibri" panose="020F0502020204030204" pitchFamily="34" charset="0"/>
                          <a:ea typeface="Calibri" panose="020F0502020204030204" pitchFamily="34" charset="0"/>
                          <a:cs typeface="Arial" panose="020B0604020202020204" pitchFamily="34" charset="0"/>
                        </a:rPr>
                        <a:t>151</a:t>
                      </a:r>
                      <a:endParaRPr lang="en-US" sz="54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077598"/>
                  </a:ext>
                </a:extLst>
              </a:tr>
            </a:tbl>
          </a:graphicData>
        </a:graphic>
      </p:graphicFrame>
    </p:spTree>
    <p:extLst>
      <p:ext uri="{BB962C8B-B14F-4D97-AF65-F5344CB8AC3E}">
        <p14:creationId xmlns:p14="http://schemas.microsoft.com/office/powerpoint/2010/main" val="188966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6502876-1B37-4DC7-833E-55E6BC2D54AE}"/>
              </a:ext>
            </a:extLst>
          </p:cNvPr>
          <p:cNvCxnSpPr/>
          <p:nvPr/>
        </p:nvCxnSpPr>
        <p:spPr>
          <a:xfrm>
            <a:off x="3267075" y="3381375"/>
            <a:ext cx="66389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FD88589-9231-4E59-8351-43744F906E10}"/>
              </a:ext>
            </a:extLst>
          </p:cNvPr>
          <p:cNvCxnSpPr/>
          <p:nvPr/>
        </p:nvCxnSpPr>
        <p:spPr>
          <a:xfrm>
            <a:off x="9906000" y="2486025"/>
            <a:ext cx="0" cy="895350"/>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D0441C7-8F08-425D-9086-C2DCB9D1A469}"/>
              </a:ext>
            </a:extLst>
          </p:cNvPr>
          <p:cNvCxnSpPr/>
          <p:nvPr/>
        </p:nvCxnSpPr>
        <p:spPr>
          <a:xfrm>
            <a:off x="3276600" y="2486025"/>
            <a:ext cx="0" cy="895350"/>
          </a:xfrm>
          <a:prstGeom prst="line">
            <a:avLst/>
          </a:prstGeom>
          <a:ln w="381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1970F03-C2C6-46C7-9BF2-172E9F791F4E}"/>
              </a:ext>
            </a:extLst>
          </p:cNvPr>
          <p:cNvSpPr txBox="1"/>
          <p:nvPr/>
        </p:nvSpPr>
        <p:spPr>
          <a:xfrm>
            <a:off x="3019425" y="1971675"/>
            <a:ext cx="723899" cy="369332"/>
          </a:xfrm>
          <a:prstGeom prst="rect">
            <a:avLst/>
          </a:prstGeom>
          <a:noFill/>
        </p:spPr>
        <p:txBody>
          <a:bodyPr wrap="square" rtlCol="0">
            <a:spAutoFit/>
          </a:bodyPr>
          <a:lstStyle/>
          <a:p>
            <a:r>
              <a:rPr lang="en-CA" dirty="0"/>
              <a:t>1868</a:t>
            </a:r>
          </a:p>
        </p:txBody>
      </p:sp>
      <p:sp>
        <p:nvSpPr>
          <p:cNvPr id="32" name="TextBox 31">
            <a:extLst>
              <a:ext uri="{FF2B5EF4-FFF2-40B4-BE49-F238E27FC236}">
                <a16:creationId xmlns:a16="http://schemas.microsoft.com/office/drawing/2014/main" id="{619146F9-8F1E-4F1C-A9DC-7B238725B08E}"/>
              </a:ext>
            </a:extLst>
          </p:cNvPr>
          <p:cNvSpPr txBox="1"/>
          <p:nvPr/>
        </p:nvSpPr>
        <p:spPr>
          <a:xfrm>
            <a:off x="9544050" y="1971675"/>
            <a:ext cx="723899" cy="369332"/>
          </a:xfrm>
          <a:prstGeom prst="rect">
            <a:avLst/>
          </a:prstGeom>
          <a:noFill/>
        </p:spPr>
        <p:txBody>
          <a:bodyPr wrap="square" rtlCol="0">
            <a:spAutoFit/>
          </a:bodyPr>
          <a:lstStyle/>
          <a:p>
            <a:r>
              <a:rPr lang="en-CA" dirty="0"/>
              <a:t>2019</a:t>
            </a:r>
          </a:p>
        </p:txBody>
      </p:sp>
      <p:sp>
        <p:nvSpPr>
          <p:cNvPr id="33" name="Arrow: Curved Down 32">
            <a:extLst>
              <a:ext uri="{FF2B5EF4-FFF2-40B4-BE49-F238E27FC236}">
                <a16:creationId xmlns:a16="http://schemas.microsoft.com/office/drawing/2014/main" id="{73CDC75C-465D-47B5-9CCB-D23EF3483102}"/>
              </a:ext>
            </a:extLst>
          </p:cNvPr>
          <p:cNvSpPr/>
          <p:nvPr/>
        </p:nvSpPr>
        <p:spPr>
          <a:xfrm>
            <a:off x="3267075" y="923931"/>
            <a:ext cx="6810375" cy="1047744"/>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
        <p:nvSpPr>
          <p:cNvPr id="34" name="TextBox 33">
            <a:extLst>
              <a:ext uri="{FF2B5EF4-FFF2-40B4-BE49-F238E27FC236}">
                <a16:creationId xmlns:a16="http://schemas.microsoft.com/office/drawing/2014/main" id="{095F4323-E843-4C27-A6AB-D40E1DA9599F}"/>
              </a:ext>
            </a:extLst>
          </p:cNvPr>
          <p:cNvSpPr txBox="1"/>
          <p:nvPr/>
        </p:nvSpPr>
        <p:spPr>
          <a:xfrm>
            <a:off x="6224587" y="497448"/>
            <a:ext cx="723899" cy="369332"/>
          </a:xfrm>
          <a:prstGeom prst="rect">
            <a:avLst/>
          </a:prstGeom>
          <a:noFill/>
        </p:spPr>
        <p:txBody>
          <a:bodyPr wrap="square" rtlCol="0">
            <a:spAutoFit/>
          </a:bodyPr>
          <a:lstStyle/>
          <a:p>
            <a:r>
              <a:rPr lang="en-CA" dirty="0"/>
              <a:t>151</a:t>
            </a:r>
          </a:p>
        </p:txBody>
      </p:sp>
      <p:sp>
        <p:nvSpPr>
          <p:cNvPr id="35" name="TextBox 10">
            <a:extLst>
              <a:ext uri="{FF2B5EF4-FFF2-40B4-BE49-F238E27FC236}">
                <a16:creationId xmlns:a16="http://schemas.microsoft.com/office/drawing/2014/main" id="{8B56510A-5704-496A-A2E7-1F09264DA57D}"/>
              </a:ext>
            </a:extLst>
          </p:cNvPr>
          <p:cNvSpPr txBox="1"/>
          <p:nvPr/>
        </p:nvSpPr>
        <p:spPr>
          <a:xfrm>
            <a:off x="2732722" y="3596639"/>
            <a:ext cx="2201219" cy="1689723"/>
          </a:xfrm>
          <a:prstGeom prst="rect">
            <a:avLst/>
          </a:prstGeom>
          <a:noFill/>
        </p:spPr>
        <p:txBody>
          <a:bodyPr wrap="square" rtlCol="0">
            <a:noAutofit/>
          </a:bodyPr>
          <a:lstStyle/>
          <a:p>
            <a:pPr marL="0" marR="0">
              <a:spcBef>
                <a:spcPts val="0"/>
              </a:spcBef>
              <a:spcAft>
                <a:spcPts val="0"/>
              </a:spcAft>
            </a:pPr>
            <a:r>
              <a:rPr lang="en-US" sz="1400" dirty="0">
                <a:effectLst/>
                <a:latin typeface="+mj-lt"/>
                <a:ea typeface="Calibri" panose="020F0502020204030204" pitchFamily="34" charset="0"/>
                <a:cs typeface="Arial" panose="020B0604020202020204" pitchFamily="34" charset="0"/>
              </a:rPr>
              <a:t>1</a:t>
            </a:r>
            <a:r>
              <a:rPr lang="en-US" sz="1400" baseline="30000" dirty="0">
                <a:effectLst/>
                <a:latin typeface="+mj-lt"/>
                <a:ea typeface="Calibri" panose="020F0502020204030204" pitchFamily="34" charset="0"/>
                <a:cs typeface="Arial" panose="020B0604020202020204" pitchFamily="34" charset="0"/>
              </a:rPr>
              <a:t>St</a:t>
            </a:r>
            <a:r>
              <a:rPr lang="en-US" sz="1400" dirty="0">
                <a:effectLst/>
                <a:latin typeface="+mj-lt"/>
                <a:ea typeface="Calibri" panose="020F0502020204030204" pitchFamily="34" charset="0"/>
                <a:cs typeface="Arial" panose="020B0604020202020204" pitchFamily="34" charset="0"/>
              </a:rPr>
              <a:t> Presidential Impeachment</a:t>
            </a:r>
            <a:endParaRPr lang="en-CA" sz="1400" dirty="0">
              <a:effectLst/>
              <a:latin typeface="+mj-lt"/>
              <a:ea typeface="Calibri" panose="020F0502020204030204" pitchFamily="34" charset="0"/>
              <a:cs typeface="Arial" panose="020B0604020202020204" pitchFamily="34" charset="0"/>
            </a:endParaRPr>
          </a:p>
          <a:p>
            <a:pPr marL="0" marR="0">
              <a:spcBef>
                <a:spcPts val="0"/>
              </a:spcBef>
              <a:spcAft>
                <a:spcPts val="0"/>
              </a:spcAft>
            </a:pPr>
            <a:r>
              <a:rPr lang="en-US" sz="1400" dirty="0">
                <a:effectLst/>
                <a:latin typeface="+mj-lt"/>
                <a:ea typeface="Calibri" panose="020F0502020204030204" pitchFamily="34" charset="0"/>
                <a:cs typeface="Arial" panose="020B0604020202020204" pitchFamily="34" charset="0"/>
              </a:rPr>
              <a:t>Andrew Johnson</a:t>
            </a:r>
            <a:endParaRPr lang="en-CA" sz="1400" dirty="0">
              <a:effectLst/>
              <a:latin typeface="+mj-lt"/>
              <a:ea typeface="Calibri" panose="020F0502020204030204" pitchFamily="34" charset="0"/>
              <a:cs typeface="Arial" panose="020B0604020202020204" pitchFamily="34" charset="0"/>
            </a:endParaRPr>
          </a:p>
          <a:p>
            <a:pPr marL="0" marR="0">
              <a:spcBef>
                <a:spcPts val="0"/>
              </a:spcBef>
              <a:spcAft>
                <a:spcPts val="0"/>
              </a:spcAft>
            </a:pPr>
            <a:r>
              <a:rPr lang="en-US" sz="1400" dirty="0">
                <a:effectLst/>
                <a:latin typeface="+mj-lt"/>
                <a:ea typeface="Calibri" panose="020F0502020204030204" pitchFamily="34" charset="0"/>
                <a:cs typeface="Arial" panose="020B0604020202020204" pitchFamily="34" charset="0"/>
              </a:rPr>
              <a:t>Premiere reason: firing Secretary of war Edwin M. Stanton and insulting congress</a:t>
            </a:r>
            <a:endParaRPr lang="en-CA" sz="1400" dirty="0">
              <a:effectLst/>
              <a:latin typeface="+mj-lt"/>
              <a:ea typeface="Calibri" panose="020F0502020204030204" pitchFamily="34" charset="0"/>
              <a:cs typeface="Arial" panose="020B0604020202020204" pitchFamily="34" charset="0"/>
            </a:endParaRPr>
          </a:p>
          <a:p>
            <a:pPr marL="0" marR="0">
              <a:spcBef>
                <a:spcPts val="0"/>
              </a:spcBef>
              <a:spcAft>
                <a:spcPts val="0"/>
              </a:spcAft>
            </a:pPr>
            <a:r>
              <a:rPr lang="en-CA" sz="1400" dirty="0">
                <a:effectLst/>
                <a:latin typeface="+mj-lt"/>
                <a:ea typeface="Calibri" panose="020F0502020204030204" pitchFamily="34" charset="0"/>
                <a:cs typeface="Arial" panose="020B0604020202020204" pitchFamily="34" charset="0"/>
              </a:rPr>
              <a:t> </a:t>
            </a:r>
          </a:p>
        </p:txBody>
      </p:sp>
      <p:sp>
        <p:nvSpPr>
          <p:cNvPr id="36" name="TextBox 10">
            <a:extLst>
              <a:ext uri="{FF2B5EF4-FFF2-40B4-BE49-F238E27FC236}">
                <a16:creationId xmlns:a16="http://schemas.microsoft.com/office/drawing/2014/main" id="{CEB6C30D-E821-4646-8DC6-9C6C9B73BC01}"/>
              </a:ext>
            </a:extLst>
          </p:cNvPr>
          <p:cNvSpPr txBox="1"/>
          <p:nvPr/>
        </p:nvSpPr>
        <p:spPr>
          <a:xfrm>
            <a:off x="8795067" y="3577589"/>
            <a:ext cx="2272982" cy="2131695"/>
          </a:xfrm>
          <a:prstGeom prst="rect">
            <a:avLst/>
          </a:prstGeom>
          <a:noFill/>
        </p:spPr>
        <p:txBody>
          <a:bodyPr wrap="square" rtlCol="0">
            <a:noAutofit/>
          </a:bodyPr>
          <a:lstStyle/>
          <a:p>
            <a:pPr marL="0" marR="0">
              <a:spcBef>
                <a:spcPts val="0"/>
              </a:spcBef>
              <a:spcAft>
                <a:spcPts val="0"/>
              </a:spcAft>
            </a:pPr>
            <a:r>
              <a:rPr lang="en-US" sz="1400" dirty="0">
                <a:effectLst/>
                <a:ea typeface="Calibri" panose="020F0502020204030204" pitchFamily="34" charset="0"/>
                <a:cs typeface="Arial" panose="020B0604020202020204" pitchFamily="34" charset="0"/>
              </a:rPr>
              <a:t>Mr. Trump Impeachment process.</a:t>
            </a:r>
            <a:endParaRPr lang="en-CA" sz="1400" dirty="0">
              <a:effectLst/>
              <a:ea typeface="Calibri" panose="020F0502020204030204" pitchFamily="34" charset="0"/>
              <a:cs typeface="Arial" panose="020B0604020202020204" pitchFamily="34" charset="0"/>
            </a:endParaRPr>
          </a:p>
          <a:p>
            <a:pPr marL="0" marR="0">
              <a:spcBef>
                <a:spcPts val="0"/>
              </a:spcBef>
              <a:spcAft>
                <a:spcPts val="0"/>
              </a:spcAft>
            </a:pPr>
            <a:r>
              <a:rPr lang="en-US" sz="1400" dirty="0">
                <a:effectLst/>
                <a:ea typeface="Calibri" panose="020F0502020204030204" pitchFamily="34" charset="0"/>
                <a:cs typeface="Arial" panose="020B0604020202020204" pitchFamily="34" charset="0"/>
              </a:rPr>
              <a:t>Premiere Reason: </a:t>
            </a:r>
            <a:endParaRPr lang="en-CA" sz="1400" dirty="0">
              <a:effectLst/>
              <a:ea typeface="Calibri" panose="020F0502020204030204" pitchFamily="34" charset="0"/>
              <a:cs typeface="Arial" panose="020B0604020202020204" pitchFamily="34" charset="0"/>
            </a:endParaRPr>
          </a:p>
          <a:p>
            <a:pPr marL="0" marR="0">
              <a:spcBef>
                <a:spcPts val="0"/>
              </a:spcBef>
              <a:spcAft>
                <a:spcPts val="0"/>
              </a:spcAft>
            </a:pPr>
            <a:r>
              <a:rPr lang="en-US" sz="1400" dirty="0">
                <a:effectLst/>
                <a:ea typeface="Calibri" panose="020F0502020204030204" pitchFamily="34" charset="0"/>
                <a:cs typeface="Arial" panose="020B0604020202020204" pitchFamily="34" charset="0"/>
              </a:rPr>
              <a:t>Abuse of power – Trump Ukraine Scandal.</a:t>
            </a:r>
            <a:endParaRPr lang="en-CA" sz="1400" dirty="0">
              <a:effectLst/>
              <a:ea typeface="Calibri" panose="020F0502020204030204" pitchFamily="34" charset="0"/>
              <a:cs typeface="Arial" panose="020B0604020202020204" pitchFamily="34" charset="0"/>
            </a:endParaRPr>
          </a:p>
          <a:p>
            <a:pPr marL="0" marR="0">
              <a:spcBef>
                <a:spcPts val="0"/>
              </a:spcBef>
              <a:spcAft>
                <a:spcPts val="0"/>
              </a:spcAft>
            </a:pPr>
            <a:r>
              <a:rPr lang="en-US" sz="1400" dirty="0">
                <a:effectLst/>
                <a:ea typeface="Calibri" panose="020F0502020204030204" pitchFamily="34" charset="0"/>
                <a:cs typeface="Calibri" panose="020F0502020204030204" pitchFamily="34" charset="0"/>
              </a:rPr>
              <a:t>(</a:t>
            </a:r>
            <a:r>
              <a:rPr lang="en-CA" sz="1400" dirty="0">
                <a:solidFill>
                  <a:srgbClr val="000000"/>
                </a:solidFill>
                <a:effectLst/>
                <a:ea typeface="Calibri" panose="020F0502020204030204" pitchFamily="34" charset="0"/>
                <a:cs typeface="Calibri" panose="020F0502020204030204" pitchFamily="34" charset="0"/>
              </a:rPr>
              <a:t>Trump sought to use his powers of office to press Ukraine into doing political favors for him.)</a:t>
            </a:r>
            <a:endParaRPr lang="en-CA" sz="1400" dirty="0">
              <a:effectLst/>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CA" sz="1100" dirty="0">
                <a:effectLst/>
                <a:latin typeface="Calibri" panose="020F0502020204030204" pitchFamily="34" charset="0"/>
                <a:ea typeface="Calibri" panose="020F0502020204030204" pitchFamily="34" charset="0"/>
                <a:cs typeface="Calibri" panose="020F0502020204030204" pitchFamily="34" charset="0"/>
              </a:rPr>
              <a:t> </a:t>
            </a:r>
            <a:endParaRPr lang="en-CA"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639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54EEEBD9-D37D-42B9-BE64-2C102B1D6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 name="Rectangle 9">
            <a:extLst>
              <a:ext uri="{FF2B5EF4-FFF2-40B4-BE49-F238E27FC236}">
                <a16:creationId xmlns:a16="http://schemas.microsoft.com/office/drawing/2014/main" id="{A2F47212-081A-4E41-8623-C5BD41ADD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43467"/>
            <a:ext cx="8959322" cy="557106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photo of a person&#10;&#10;Description automatically generated">
            <a:extLst>
              <a:ext uri="{FF2B5EF4-FFF2-40B4-BE49-F238E27FC236}">
                <a16:creationId xmlns:a16="http://schemas.microsoft.com/office/drawing/2014/main" id="{443142EF-4AD2-4180-91A3-70B7A983E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561" y="968023"/>
            <a:ext cx="6566369" cy="4924777"/>
          </a:xfrm>
          <a:prstGeom prst="rect">
            <a:avLst/>
          </a:prstGeom>
        </p:spPr>
      </p:pic>
    </p:spTree>
    <p:extLst>
      <p:ext uri="{BB962C8B-B14F-4D97-AF65-F5344CB8AC3E}">
        <p14:creationId xmlns:p14="http://schemas.microsoft.com/office/powerpoint/2010/main" val="162282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19DD9F9-F5C4-4212-9AF4-FA9113A5C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426F6C-F417-4549-8850-F25566CD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1">
            <a:extLst>
              <a:ext uri="{FF2B5EF4-FFF2-40B4-BE49-F238E27FC236}">
                <a16:creationId xmlns:a16="http://schemas.microsoft.com/office/drawing/2014/main" id="{A62F81ED-B4A6-4AE5-80BE-E6269859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A35CCE0A-97DC-4CBD-A6D3-AA44D149494D}"/>
              </a:ext>
            </a:extLst>
          </p:cNvPr>
          <p:cNvGraphicFramePr>
            <a:graphicFrameLocks noGrp="1"/>
          </p:cNvGraphicFramePr>
          <p:nvPr>
            <p:extLst>
              <p:ext uri="{D42A27DB-BD31-4B8C-83A1-F6EECF244321}">
                <p14:modId xmlns:p14="http://schemas.microsoft.com/office/powerpoint/2010/main" val="1573088800"/>
              </p:ext>
            </p:extLst>
          </p:nvPr>
        </p:nvGraphicFramePr>
        <p:xfrm>
          <a:off x="965200" y="1253823"/>
          <a:ext cx="10261601" cy="4073968"/>
        </p:xfrm>
        <a:graphic>
          <a:graphicData uri="http://schemas.openxmlformats.org/drawingml/2006/table">
            <a:tbl>
              <a:tblPr firstRow="1" bandRow="1">
                <a:tableStyleId>{5C22544A-7EE6-4342-B048-85BDC9FD1C3A}</a:tableStyleId>
              </a:tblPr>
              <a:tblGrid>
                <a:gridCol w="2347282">
                  <a:extLst>
                    <a:ext uri="{9D8B030D-6E8A-4147-A177-3AD203B41FA5}">
                      <a16:colId xmlns:a16="http://schemas.microsoft.com/office/drawing/2014/main" val="2295527865"/>
                    </a:ext>
                  </a:extLst>
                </a:gridCol>
                <a:gridCol w="2988825">
                  <a:extLst>
                    <a:ext uri="{9D8B030D-6E8A-4147-A177-3AD203B41FA5}">
                      <a16:colId xmlns:a16="http://schemas.microsoft.com/office/drawing/2014/main" val="2006132768"/>
                    </a:ext>
                  </a:extLst>
                </a:gridCol>
                <a:gridCol w="2511591">
                  <a:extLst>
                    <a:ext uri="{9D8B030D-6E8A-4147-A177-3AD203B41FA5}">
                      <a16:colId xmlns:a16="http://schemas.microsoft.com/office/drawing/2014/main" val="2509283279"/>
                    </a:ext>
                  </a:extLst>
                </a:gridCol>
                <a:gridCol w="2413903">
                  <a:extLst>
                    <a:ext uri="{9D8B030D-6E8A-4147-A177-3AD203B41FA5}">
                      <a16:colId xmlns:a16="http://schemas.microsoft.com/office/drawing/2014/main" val="3724011557"/>
                    </a:ext>
                  </a:extLst>
                </a:gridCol>
              </a:tblGrid>
              <a:tr h="1129537">
                <a:tc>
                  <a:txBody>
                    <a:bodyPr/>
                    <a:lstStyle/>
                    <a:p>
                      <a:pPr>
                        <a:lnSpc>
                          <a:spcPct val="107000"/>
                        </a:lnSpc>
                      </a:pPr>
                      <a:endParaRPr lang="en-CA" sz="2700" dirty="0">
                        <a:effectLst/>
                        <a:latin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dirty="0">
                          <a:effectLst/>
                        </a:rPr>
                        <a:t>House Impeachment</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Senate Trial</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nSpc>
                          <a:spcPct val="107000"/>
                        </a:lnSpc>
                        <a:spcBef>
                          <a:spcPts val="0"/>
                        </a:spcBef>
                        <a:spcAft>
                          <a:spcPts val="800"/>
                        </a:spcAft>
                      </a:pPr>
                      <a:r>
                        <a:rPr lang="en-CA" sz="2700">
                          <a:effectLst/>
                        </a:rPr>
                        <a:t>Senate Conviction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2596954882"/>
                  </a:ext>
                </a:extLst>
              </a:tr>
              <a:tr h="1129537">
                <a:tc>
                  <a:txBody>
                    <a:bodyPr/>
                    <a:lstStyle/>
                    <a:p>
                      <a:pPr marL="0" marR="0">
                        <a:lnSpc>
                          <a:spcPct val="107000"/>
                        </a:lnSpc>
                        <a:spcBef>
                          <a:spcPts val="0"/>
                        </a:spcBef>
                        <a:spcAft>
                          <a:spcPts val="800"/>
                        </a:spcAft>
                      </a:pPr>
                      <a:r>
                        <a:rPr lang="en-CA" sz="2700">
                          <a:effectLst/>
                        </a:rPr>
                        <a:t>Andrew Johnson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2060075554"/>
                  </a:ext>
                </a:extLst>
              </a:tr>
              <a:tr h="1129537">
                <a:tc>
                  <a:txBody>
                    <a:bodyPr/>
                    <a:lstStyle/>
                    <a:p>
                      <a:pPr marL="0" marR="0">
                        <a:lnSpc>
                          <a:spcPct val="107000"/>
                        </a:lnSpc>
                        <a:spcBef>
                          <a:spcPts val="0"/>
                        </a:spcBef>
                        <a:spcAft>
                          <a:spcPts val="800"/>
                        </a:spcAft>
                      </a:pPr>
                      <a:r>
                        <a:rPr lang="en-CA" sz="2700">
                          <a:effectLst/>
                        </a:rPr>
                        <a:t>Richard Nixon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700292326"/>
                  </a:ext>
                </a:extLst>
              </a:tr>
              <a:tr h="685357">
                <a:tc>
                  <a:txBody>
                    <a:bodyPr/>
                    <a:lstStyle/>
                    <a:p>
                      <a:pPr marL="0" marR="0">
                        <a:lnSpc>
                          <a:spcPct val="107000"/>
                        </a:lnSpc>
                        <a:spcBef>
                          <a:spcPts val="0"/>
                        </a:spcBef>
                        <a:spcAft>
                          <a:spcPts val="800"/>
                        </a:spcAft>
                      </a:pPr>
                      <a:r>
                        <a:rPr lang="en-CA" sz="2700">
                          <a:effectLst/>
                        </a:rPr>
                        <a:t>Bill Clinton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dirty="0">
                          <a:effectLst/>
                        </a:rPr>
                        <a:t>X</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1672928762"/>
                  </a:ext>
                </a:extLst>
              </a:tr>
            </a:tbl>
          </a:graphicData>
        </a:graphic>
      </p:graphicFrame>
    </p:spTree>
    <p:extLst>
      <p:ext uri="{BB962C8B-B14F-4D97-AF65-F5344CB8AC3E}">
        <p14:creationId xmlns:p14="http://schemas.microsoft.com/office/powerpoint/2010/main" val="94930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descr="A yellow sign with black text&#10;&#10;Description automatically generated">
            <a:extLst>
              <a:ext uri="{FF2B5EF4-FFF2-40B4-BE49-F238E27FC236}">
                <a16:creationId xmlns:a16="http://schemas.microsoft.com/office/drawing/2014/main" id="{16BBB0C6-D97D-4CF0-9F1A-E1C19B229257}"/>
              </a:ext>
            </a:extLst>
          </p:cNvPr>
          <p:cNvPicPr>
            <a:picLocks noChangeAspect="1"/>
          </p:cNvPicPr>
          <p:nvPr/>
        </p:nvPicPr>
        <p:blipFill rotWithShape="1">
          <a:blip r:embed="rId2">
            <a:extLst>
              <a:ext uri="{28A0092B-C50C-407E-A947-70E740481C1C}">
                <a14:useLocalDpi xmlns:a14="http://schemas.microsoft.com/office/drawing/2010/main" val="0"/>
              </a:ext>
            </a:extLst>
          </a:blip>
          <a:srcRect t="5462"/>
          <a:stretch/>
        </p:blipFill>
        <p:spPr>
          <a:xfrm>
            <a:off x="20" y="-193030"/>
            <a:ext cx="12191980" cy="6857990"/>
          </a:xfrm>
          <a:prstGeom prst="rect">
            <a:avLst/>
          </a:prstGeom>
        </p:spPr>
      </p:pic>
    </p:spTree>
    <p:extLst>
      <p:ext uri="{BB962C8B-B14F-4D97-AF65-F5344CB8AC3E}">
        <p14:creationId xmlns:p14="http://schemas.microsoft.com/office/powerpoint/2010/main" val="252653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117" name="Group 129">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118"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2"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119"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4"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20"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6"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121"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8"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122"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0"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1"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2"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6" name="Group 155">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70"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2"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4"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6"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90"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4"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06"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08"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0"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2"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3"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4"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5" name="Rectangle 214">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6"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074C8907-F872-4B98-B75D-07FB18A7764A}"/>
              </a:ext>
            </a:extLst>
          </p:cNvPr>
          <p:cNvSpPr>
            <a:spLocks noGrp="1"/>
          </p:cNvSpPr>
          <p:nvPr>
            <p:ph type="title"/>
          </p:nvPr>
        </p:nvSpPr>
        <p:spPr>
          <a:xfrm>
            <a:off x="2592926" y="624110"/>
            <a:ext cx="4790008" cy="1280890"/>
          </a:xfrm>
        </p:spPr>
        <p:txBody>
          <a:bodyPr vert="horz" lIns="91440" tIns="45720" rIns="91440" bIns="45720" rtlCol="0" anchor="t">
            <a:normAutofit/>
          </a:bodyPr>
          <a:lstStyle/>
          <a:p>
            <a:r>
              <a:rPr lang="en-US" sz="3600"/>
              <a:t>The Trump-Ukraine Scandal</a:t>
            </a:r>
          </a:p>
        </p:txBody>
      </p:sp>
      <p:sp>
        <p:nvSpPr>
          <p:cNvPr id="4" name="Text Placeholder 3">
            <a:extLst>
              <a:ext uri="{FF2B5EF4-FFF2-40B4-BE49-F238E27FC236}">
                <a16:creationId xmlns:a16="http://schemas.microsoft.com/office/drawing/2014/main" id="{580B9374-88C1-4E61-B8B3-047F8D457848}"/>
              </a:ext>
            </a:extLst>
          </p:cNvPr>
          <p:cNvSpPr>
            <a:spLocks noGrp="1"/>
          </p:cNvSpPr>
          <p:nvPr>
            <p:ph type="body" sz="half" idx="2"/>
          </p:nvPr>
        </p:nvSpPr>
        <p:spPr>
          <a:xfrm>
            <a:off x="2589213" y="2040467"/>
            <a:ext cx="4802188" cy="3870755"/>
          </a:xfrm>
        </p:spPr>
        <p:txBody>
          <a:bodyPr vert="horz" lIns="91440" tIns="45720" rIns="91440" bIns="45720" rtlCol="0">
            <a:normAutofit/>
          </a:bodyPr>
          <a:lstStyle/>
          <a:p>
            <a:pPr>
              <a:lnSpc>
                <a:spcPct val="90000"/>
              </a:lnSpc>
              <a:buFont typeface="Wingdings 3" charset="2"/>
              <a:buChar char=""/>
            </a:pPr>
            <a:r>
              <a:rPr lang="en-US" sz="1100"/>
              <a:t>The Trump-Ukraine scandal began in September 2019 with the revelation that an intelligence officer had filed a whistleblower complaint to the intelligence community inspector general alleging wrongdoing on the part of Trump.</a:t>
            </a:r>
          </a:p>
          <a:p>
            <a:pPr>
              <a:lnSpc>
                <a:spcPct val="90000"/>
              </a:lnSpc>
              <a:buFont typeface="Wingdings 3" charset="2"/>
              <a:buChar char=""/>
            </a:pPr>
            <a:r>
              <a:rPr lang="en-US" sz="1100"/>
              <a:t>The complaint offers a damaging portrait of a president willing to use his office for political gain by asking Zelensky to investigate his political rivals — specifically former Vice President Joe Biden, and his son, Hunter Biden.</a:t>
            </a:r>
          </a:p>
          <a:p>
            <a:pPr>
              <a:lnSpc>
                <a:spcPct val="90000"/>
              </a:lnSpc>
              <a:buFont typeface="Wingdings 3" charset="2"/>
              <a:buChar char=""/>
            </a:pPr>
            <a:r>
              <a:rPr lang="en-US" sz="1100"/>
              <a:t> President Donald Trump used the </a:t>
            </a:r>
            <a:r>
              <a:rPr lang="en-US" sz="1100" b="1"/>
              <a:t>“power of his office”</a:t>
            </a:r>
            <a:r>
              <a:rPr lang="en-US" sz="1100"/>
              <a:t> to solicit help in the 2020 elections from Ukrainian President Volodymyr Zelensky and the Trump White House chose to voluntarily release an official record of the phone call with Zelensky.</a:t>
            </a:r>
          </a:p>
          <a:p>
            <a:pPr>
              <a:lnSpc>
                <a:spcPct val="90000"/>
              </a:lnSpc>
              <a:buFont typeface="Wingdings 3" charset="2"/>
              <a:buChar char=""/>
            </a:pPr>
            <a:r>
              <a:rPr lang="en-US" sz="1100"/>
              <a:t> Zelensky asked Trump for an increase in military aid. Trump responded by saying, “I would like you to do us a favor though.” </a:t>
            </a:r>
          </a:p>
          <a:p>
            <a:pPr>
              <a:lnSpc>
                <a:spcPct val="90000"/>
              </a:lnSpc>
              <a:buFont typeface="Wingdings 3" charset="2"/>
              <a:buChar char=""/>
            </a:pPr>
            <a:r>
              <a:rPr lang="en-US" sz="1100"/>
              <a:t>The favor turned out to be about two investigations Trump would like Ukraine to conduct: one involving a bizarre and unfounded theory about Ukrainian possession of a Democratic email server, the other an effort to smear the Biden family’s dealings with a Ukrainian prosecutor as corrupt.</a:t>
            </a:r>
          </a:p>
        </p:txBody>
      </p:sp>
      <p:pic>
        <p:nvPicPr>
          <p:cNvPr id="6" name="Content Placeholder 5" descr="A person wearing a suit and tie&#10;&#10;Description automatically generated">
            <a:extLst>
              <a:ext uri="{FF2B5EF4-FFF2-40B4-BE49-F238E27FC236}">
                <a16:creationId xmlns:a16="http://schemas.microsoft.com/office/drawing/2014/main" id="{101C7D76-5C09-4716-8492-E4C2896F5B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63" r="55886" b="-2"/>
          <a:stretch/>
        </p:blipFill>
        <p:spPr>
          <a:xfrm>
            <a:off x="7744614" y="624110"/>
            <a:ext cx="2132811" cy="3181078"/>
          </a:xfrm>
          <a:prstGeom prst="rect">
            <a:avLst/>
          </a:prstGeom>
        </p:spPr>
      </p:pic>
      <p:pic>
        <p:nvPicPr>
          <p:cNvPr id="4098" name="Picture 2" descr="Image result for trump ukraine phone call">
            <a:extLst>
              <a:ext uri="{FF2B5EF4-FFF2-40B4-BE49-F238E27FC236}">
                <a16:creationId xmlns:a16="http://schemas.microsoft.com/office/drawing/2014/main" id="{40AE3D0C-BEA0-41E9-96DE-01DF1F91A8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46" r="24492" b="-4"/>
          <a:stretch/>
        </p:blipFill>
        <p:spPr bwMode="auto">
          <a:xfrm>
            <a:off x="10002886" y="624109"/>
            <a:ext cx="1501725" cy="1943942"/>
          </a:xfrm>
          <a:prstGeom prst="rect">
            <a:avLst/>
          </a:prstGeom>
          <a:noFill/>
          <a:extLst>
            <a:ext uri="{909E8E84-426E-40DD-AFC4-6F175D3DCCD1}">
              <a14:hiddenFill xmlns:a14="http://schemas.microsoft.com/office/drawing/2010/main">
                <a:solidFill>
                  <a:srgbClr val="FFFFFF"/>
                </a:solidFill>
              </a14:hiddenFill>
            </a:ext>
          </a:extLst>
        </p:spPr>
      </p:pic>
      <p:sp>
        <p:nvSpPr>
          <p:cNvPr id="217" name="Rectangle 216">
            <a:extLst>
              <a:ext uri="{FF2B5EF4-FFF2-40B4-BE49-F238E27FC236}">
                <a16:creationId xmlns:a16="http://schemas.microsoft.com/office/drawing/2014/main" id="{B26E3E59-BB4B-4611-AF6A-6E5268C29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2886" y="2693511"/>
            <a:ext cx="1501725" cy="1111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86AE63D6-233B-4E71-A4BC-8E34B27CA761}"/>
              </a:ext>
            </a:extLst>
          </p:cNvPr>
          <p:cNvPicPr>
            <a:picLocks noChangeAspect="1"/>
          </p:cNvPicPr>
          <p:nvPr/>
        </p:nvPicPr>
        <p:blipFill rotWithShape="1">
          <a:blip r:embed="rId4">
            <a:extLst>
              <a:ext uri="{28A0092B-C50C-407E-A947-70E740481C1C}">
                <a14:useLocalDpi xmlns:a14="http://schemas.microsoft.com/office/drawing/2010/main" val="0"/>
              </a:ext>
            </a:extLst>
          </a:blip>
          <a:srcRect l="2016" r="5855"/>
          <a:stretch/>
        </p:blipFill>
        <p:spPr>
          <a:xfrm>
            <a:off x="7744612" y="3921131"/>
            <a:ext cx="3759999" cy="2122214"/>
          </a:xfrm>
          <a:prstGeom prst="rect">
            <a:avLst/>
          </a:prstGeom>
        </p:spPr>
      </p:pic>
    </p:spTree>
    <p:extLst>
      <p:ext uri="{BB962C8B-B14F-4D97-AF65-F5344CB8AC3E}">
        <p14:creationId xmlns:p14="http://schemas.microsoft.com/office/powerpoint/2010/main" val="425998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0" name="Group 11">
            <a:extLst>
              <a:ext uri="{FF2B5EF4-FFF2-40B4-BE49-F238E27FC236}">
                <a16:creationId xmlns:a16="http://schemas.microsoft.com/office/drawing/2014/main" id="{2BFDEBE4-6D0B-4E32-A69A-1079C7FEFC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FB518B7F-CF48-433C-AA57-157C34E0A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B9EFC3A-D719-4FB9-87E7-57474CF37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769DD491-3671-490F-9667-07966605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413D25D0-2024-4EDB-89BC-FA05840FC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A78977A8-2616-4955-9EEA-492AF3272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78792ECD-F490-4F4E-8689-08022983B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DAD6871B-0976-4ED8-A9FD-F7991F8AE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77FAA8B-359C-4F5E-820A-E288A290B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99321D8C-E7E5-414A-9567-99134586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1561177-2C59-4E28-A7B2-FA020FC6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CA379383-3FCE-468C-BE8C-F7A0AC443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600C78B7-5559-45D1-8AE1-D738BD5F6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1" name="Group 25">
            <a:extLst>
              <a:ext uri="{FF2B5EF4-FFF2-40B4-BE49-F238E27FC236}">
                <a16:creationId xmlns:a16="http://schemas.microsoft.com/office/drawing/2014/main" id="{5FFD28A6-B7DD-492C-9E44-04298154A6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92DEDB78-8E53-46D3-B73D-7295C243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9ADA7734-AC5B-484F-B69D-5BDD9FC16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33FC58F8-ABC3-4351-A1A0-42D73D3A3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DA14CDF0-30C6-412F-9A45-97B22D911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86C395E9-5522-4CCC-84DA-CEDB0DFBE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C7521959-0DFD-4BD9-A1F6-2045C0FEB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A6FFD27-E352-40A7-A517-F6A6E5BE6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F3D6C508-E830-43F2-A588-D0E7397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C7FB8AA-F34F-4A6D-BFD9-1AC5FEF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30475DE6-8AFA-4C6C-9A13-529845D4E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5DA0DA49-B8A7-4D74-B566-415AF761A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F28724B4-2FDD-43D2-9E97-2A7CAC846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2" name="Rectangle 39">
            <a:extLst>
              <a:ext uri="{FF2B5EF4-FFF2-40B4-BE49-F238E27FC236}">
                <a16:creationId xmlns:a16="http://schemas.microsoft.com/office/drawing/2014/main" id="{1AA71026-F7BC-4FE2-AE4B-AAF2AD4F0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3" name="Freeform 11">
            <a:extLst>
              <a:ext uri="{FF2B5EF4-FFF2-40B4-BE49-F238E27FC236}">
                <a16:creationId xmlns:a16="http://schemas.microsoft.com/office/drawing/2014/main" id="{C23F13B8-94FF-42D1-AAC0-06B353B04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C2B9ACB3-08A1-442D-B437-06776803563C}"/>
              </a:ext>
            </a:extLst>
          </p:cNvPr>
          <p:cNvSpPr>
            <a:spLocks noGrp="1"/>
          </p:cNvSpPr>
          <p:nvPr>
            <p:ph type="title"/>
          </p:nvPr>
        </p:nvSpPr>
        <p:spPr>
          <a:xfrm>
            <a:off x="1687670" y="624110"/>
            <a:ext cx="4038876" cy="1280890"/>
          </a:xfrm>
        </p:spPr>
        <p:txBody>
          <a:bodyPr vert="horz" lIns="91440" tIns="45720" rIns="91440" bIns="45720" rtlCol="0" anchor="t">
            <a:normAutofit/>
          </a:bodyPr>
          <a:lstStyle/>
          <a:p>
            <a:r>
              <a:rPr lang="en-US" sz="3200"/>
              <a:t>Trump’s Defense</a:t>
            </a:r>
          </a:p>
        </p:txBody>
      </p:sp>
      <p:sp>
        <p:nvSpPr>
          <p:cNvPr id="4" name="Text Placeholder 3">
            <a:extLst>
              <a:ext uri="{FF2B5EF4-FFF2-40B4-BE49-F238E27FC236}">
                <a16:creationId xmlns:a16="http://schemas.microsoft.com/office/drawing/2014/main" id="{3BCB4399-6A02-4E33-ACF1-4B416A29CF29}"/>
              </a:ext>
            </a:extLst>
          </p:cNvPr>
          <p:cNvSpPr>
            <a:spLocks noGrp="1"/>
          </p:cNvSpPr>
          <p:nvPr>
            <p:ph type="body" sz="half" idx="2"/>
          </p:nvPr>
        </p:nvSpPr>
        <p:spPr>
          <a:xfrm>
            <a:off x="1683956" y="2133600"/>
            <a:ext cx="4042589" cy="3777622"/>
          </a:xfrm>
        </p:spPr>
        <p:txBody>
          <a:bodyPr vert="horz" lIns="91440" tIns="45720" rIns="91440" bIns="45720" rtlCol="0">
            <a:normAutofit/>
          </a:bodyPr>
          <a:lstStyle/>
          <a:p>
            <a:pPr>
              <a:lnSpc>
                <a:spcPct val="90000"/>
              </a:lnSpc>
              <a:buFont typeface="Wingdings 3" charset="2"/>
              <a:buChar char=""/>
            </a:pPr>
            <a:r>
              <a:rPr lang="en-US" dirty="0">
                <a:solidFill>
                  <a:srgbClr val="000000"/>
                </a:solidFill>
              </a:rPr>
              <a:t>There is no “Quid pro quo”. The call is perfect.</a:t>
            </a:r>
          </a:p>
          <a:p>
            <a:pPr>
              <a:lnSpc>
                <a:spcPct val="90000"/>
              </a:lnSpc>
              <a:buFont typeface="Wingdings 3" charset="2"/>
              <a:buChar char=""/>
            </a:pPr>
            <a:r>
              <a:rPr lang="en-US" dirty="0">
                <a:solidFill>
                  <a:srgbClr val="000000"/>
                </a:solidFill>
              </a:rPr>
              <a:t>It is a Hoax, it is witch-hunt, It is a lie, it is a shame, it is a fraud.</a:t>
            </a:r>
          </a:p>
          <a:p>
            <a:pPr>
              <a:lnSpc>
                <a:spcPct val="90000"/>
              </a:lnSpc>
              <a:buFont typeface="Wingdings 3" charset="2"/>
              <a:buChar char=""/>
            </a:pPr>
            <a:r>
              <a:rPr lang="en-US" dirty="0">
                <a:solidFill>
                  <a:srgbClr val="000000"/>
                </a:solidFill>
              </a:rPr>
              <a:t>It is a shame for American people.</a:t>
            </a:r>
          </a:p>
          <a:p>
            <a:pPr>
              <a:lnSpc>
                <a:spcPct val="90000"/>
              </a:lnSpc>
              <a:buFont typeface="Wingdings 3" charset="2"/>
              <a:buChar char=""/>
            </a:pPr>
            <a:r>
              <a:rPr lang="en-US" dirty="0">
                <a:solidFill>
                  <a:srgbClr val="000000"/>
                </a:solidFill>
              </a:rPr>
              <a:t>It is a disgrace and a mock for our country.</a:t>
            </a:r>
          </a:p>
          <a:p>
            <a:pPr>
              <a:lnSpc>
                <a:spcPct val="90000"/>
              </a:lnSpc>
              <a:buFont typeface="Wingdings 3" charset="2"/>
              <a:buChar char=""/>
            </a:pPr>
            <a:r>
              <a:rPr lang="en-US" dirty="0">
                <a:solidFill>
                  <a:srgbClr val="000000"/>
                </a:solidFill>
              </a:rPr>
              <a:t>He takes “ zero” responsibility for Impeachment.</a:t>
            </a:r>
          </a:p>
          <a:p>
            <a:pPr>
              <a:lnSpc>
                <a:spcPct val="90000"/>
              </a:lnSpc>
              <a:buFont typeface="Wingdings 3" charset="2"/>
              <a:buChar char=""/>
            </a:pPr>
            <a:r>
              <a:rPr lang="en-US" dirty="0">
                <a:solidFill>
                  <a:srgbClr val="000000"/>
                </a:solidFill>
              </a:rPr>
              <a:t>On December 17, 2019, He sent a letter to the House speaker Nancy Pelosi denouncing articles of impeachment against him.</a:t>
            </a:r>
          </a:p>
          <a:p>
            <a:pPr>
              <a:lnSpc>
                <a:spcPct val="90000"/>
              </a:lnSpc>
              <a:buFont typeface="Wingdings 3" charset="2"/>
              <a:buChar char=""/>
            </a:pPr>
            <a:r>
              <a:rPr lang="en-US" dirty="0">
                <a:solidFill>
                  <a:srgbClr val="000000"/>
                </a:solidFill>
              </a:rPr>
              <a:t>He says She violated her oath of office and that the impeachment is unconstitutional. It is an illegal partisan attempted coup.</a:t>
            </a:r>
          </a:p>
          <a:p>
            <a:pPr>
              <a:lnSpc>
                <a:spcPct val="90000"/>
              </a:lnSpc>
              <a:buFont typeface="Wingdings 3" charset="2"/>
              <a:buChar char=""/>
            </a:pPr>
            <a:endParaRPr lang="en-US" dirty="0">
              <a:solidFill>
                <a:srgbClr val="000000"/>
              </a:solidFill>
            </a:endParaRPr>
          </a:p>
        </p:txBody>
      </p:sp>
      <p:pic>
        <p:nvPicPr>
          <p:cNvPr id="5" name="Content Placeholder 4" descr="See the source image">
            <a:extLst>
              <a:ext uri="{FF2B5EF4-FFF2-40B4-BE49-F238E27FC236}">
                <a16:creationId xmlns:a16="http://schemas.microsoft.com/office/drawing/2014/main" id="{1743AA36-9870-4D55-9419-DA7BFA5E27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1916" y="1014606"/>
            <a:ext cx="2639503" cy="1959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o quid pro quo twiter trump">
            <a:extLst>
              <a:ext uri="{FF2B5EF4-FFF2-40B4-BE49-F238E27FC236}">
                <a16:creationId xmlns:a16="http://schemas.microsoft.com/office/drawing/2014/main" id="{F58BD2E7-1AC9-4C76-AA1A-86C781C8AF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92286" y="1193382"/>
            <a:ext cx="2639503" cy="16022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ell phone&#10;&#10;Description automatically generated">
            <a:extLst>
              <a:ext uri="{FF2B5EF4-FFF2-40B4-BE49-F238E27FC236}">
                <a16:creationId xmlns:a16="http://schemas.microsoft.com/office/drawing/2014/main" id="{42863049-1DEE-4835-AAC4-DB028C6949B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00543" y="3196924"/>
            <a:ext cx="4916132" cy="2384324"/>
          </a:xfrm>
          <a:prstGeom prst="rect">
            <a:avLst/>
          </a:prstGeom>
        </p:spPr>
      </p:pic>
    </p:spTree>
    <p:extLst>
      <p:ext uri="{BB962C8B-B14F-4D97-AF65-F5344CB8AC3E}">
        <p14:creationId xmlns:p14="http://schemas.microsoft.com/office/powerpoint/2010/main" val="1005812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B483-AF27-4FC4-AA6F-071F147DFF70}"/>
              </a:ext>
            </a:extLst>
          </p:cNvPr>
          <p:cNvSpPr>
            <a:spLocks noGrp="1"/>
          </p:cNvSpPr>
          <p:nvPr>
            <p:ph type="title"/>
          </p:nvPr>
        </p:nvSpPr>
        <p:spPr>
          <a:xfrm>
            <a:off x="2592924" y="624110"/>
            <a:ext cx="8911687" cy="795115"/>
          </a:xfrm>
        </p:spPr>
        <p:txBody>
          <a:bodyPr>
            <a:normAutofit fontScale="90000"/>
          </a:bodyPr>
          <a:lstStyle/>
          <a:p>
            <a:pPr algn="ctr"/>
            <a:r>
              <a:rPr lang="en-CA" dirty="0"/>
              <a:t>Impeachment Vote 18 December, 2019</a:t>
            </a:r>
          </a:p>
        </p:txBody>
      </p:sp>
      <p:pic>
        <p:nvPicPr>
          <p:cNvPr id="4" name="Picture 3" descr="A close up of text on a black background&#10;&#10;Description automatically generated">
            <a:extLst>
              <a:ext uri="{FF2B5EF4-FFF2-40B4-BE49-F238E27FC236}">
                <a16:creationId xmlns:a16="http://schemas.microsoft.com/office/drawing/2014/main" id="{227A5FE5-2288-4F1A-881A-BEEFD9201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78" y="2308765"/>
            <a:ext cx="4671342" cy="26276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descr="A close up of text on a black background&#10;&#10;Description automatically generated">
            <a:extLst>
              <a:ext uri="{FF2B5EF4-FFF2-40B4-BE49-F238E27FC236}">
                <a16:creationId xmlns:a16="http://schemas.microsoft.com/office/drawing/2014/main" id="{ABA1492D-8197-4F3E-B2BC-54E94E370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267" y="2314385"/>
            <a:ext cx="4671344" cy="26276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92944447-97C8-4A44-92BA-1751A8AB33B2}"/>
              </a:ext>
            </a:extLst>
          </p:cNvPr>
          <p:cNvSpPr txBox="1"/>
          <p:nvPr/>
        </p:nvSpPr>
        <p:spPr>
          <a:xfrm>
            <a:off x="1200150" y="5143500"/>
            <a:ext cx="3276600" cy="1200329"/>
          </a:xfrm>
          <a:prstGeom prst="rect">
            <a:avLst/>
          </a:prstGeom>
          <a:noFill/>
        </p:spPr>
        <p:txBody>
          <a:bodyPr wrap="square" rtlCol="0">
            <a:spAutoFit/>
          </a:bodyPr>
          <a:lstStyle/>
          <a:p>
            <a:pPr algn="ctr"/>
            <a:r>
              <a:rPr lang="en-CA" dirty="0"/>
              <a:t>President Trump is accused of using the power of the presidency for his own benefit.</a:t>
            </a:r>
          </a:p>
        </p:txBody>
      </p:sp>
      <p:sp>
        <p:nvSpPr>
          <p:cNvPr id="5" name="TextBox 4">
            <a:extLst>
              <a:ext uri="{FF2B5EF4-FFF2-40B4-BE49-F238E27FC236}">
                <a16:creationId xmlns:a16="http://schemas.microsoft.com/office/drawing/2014/main" id="{4D9A25AD-8212-4B98-AE4A-5068CD71CF8D}"/>
              </a:ext>
            </a:extLst>
          </p:cNvPr>
          <p:cNvSpPr txBox="1"/>
          <p:nvPr/>
        </p:nvSpPr>
        <p:spPr>
          <a:xfrm>
            <a:off x="7715252" y="5143499"/>
            <a:ext cx="3152775" cy="1200329"/>
          </a:xfrm>
          <a:prstGeom prst="rect">
            <a:avLst/>
          </a:prstGeom>
          <a:noFill/>
        </p:spPr>
        <p:txBody>
          <a:bodyPr wrap="square" rtlCol="0">
            <a:spAutoFit/>
          </a:bodyPr>
          <a:lstStyle/>
          <a:p>
            <a:pPr algn="ctr"/>
            <a:r>
              <a:rPr lang="en-CA" dirty="0"/>
              <a:t>Trump is accused of blocking Congress’s investigation into his alleged wrongdoing.</a:t>
            </a:r>
          </a:p>
        </p:txBody>
      </p:sp>
    </p:spTree>
    <p:extLst>
      <p:ext uri="{BB962C8B-B14F-4D97-AF65-F5344CB8AC3E}">
        <p14:creationId xmlns:p14="http://schemas.microsoft.com/office/powerpoint/2010/main" val="3442965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5CCE0A-97DC-4CBD-A6D3-AA44D149494D}"/>
              </a:ext>
            </a:extLst>
          </p:cNvPr>
          <p:cNvGraphicFramePr>
            <a:graphicFrameLocks noGrp="1"/>
          </p:cNvGraphicFramePr>
          <p:nvPr>
            <p:extLst>
              <p:ext uri="{D42A27DB-BD31-4B8C-83A1-F6EECF244321}">
                <p14:modId xmlns:p14="http://schemas.microsoft.com/office/powerpoint/2010/main" val="2203341735"/>
              </p:ext>
            </p:extLst>
          </p:nvPr>
        </p:nvGraphicFramePr>
        <p:xfrm>
          <a:off x="1019175" y="1295399"/>
          <a:ext cx="10207626" cy="5231145"/>
        </p:xfrm>
        <a:graphic>
          <a:graphicData uri="http://schemas.openxmlformats.org/drawingml/2006/table">
            <a:tbl>
              <a:tblPr firstRow="1" bandRow="1">
                <a:tableStyleId>{5C22544A-7EE6-4342-B048-85BDC9FD1C3A}</a:tableStyleId>
              </a:tblPr>
              <a:tblGrid>
                <a:gridCol w="2334936">
                  <a:extLst>
                    <a:ext uri="{9D8B030D-6E8A-4147-A177-3AD203B41FA5}">
                      <a16:colId xmlns:a16="http://schemas.microsoft.com/office/drawing/2014/main" val="2295527865"/>
                    </a:ext>
                  </a:extLst>
                </a:gridCol>
                <a:gridCol w="2973104">
                  <a:extLst>
                    <a:ext uri="{9D8B030D-6E8A-4147-A177-3AD203B41FA5}">
                      <a16:colId xmlns:a16="http://schemas.microsoft.com/office/drawing/2014/main" val="2006132768"/>
                    </a:ext>
                  </a:extLst>
                </a:gridCol>
                <a:gridCol w="2498380">
                  <a:extLst>
                    <a:ext uri="{9D8B030D-6E8A-4147-A177-3AD203B41FA5}">
                      <a16:colId xmlns:a16="http://schemas.microsoft.com/office/drawing/2014/main" val="2509283279"/>
                    </a:ext>
                  </a:extLst>
                </a:gridCol>
                <a:gridCol w="2401206">
                  <a:extLst>
                    <a:ext uri="{9D8B030D-6E8A-4147-A177-3AD203B41FA5}">
                      <a16:colId xmlns:a16="http://schemas.microsoft.com/office/drawing/2014/main" val="3724011557"/>
                    </a:ext>
                  </a:extLst>
                </a:gridCol>
              </a:tblGrid>
              <a:tr h="1120614">
                <a:tc>
                  <a:txBody>
                    <a:bodyPr/>
                    <a:lstStyle/>
                    <a:p>
                      <a:pPr>
                        <a:lnSpc>
                          <a:spcPct val="107000"/>
                        </a:lnSpc>
                      </a:pPr>
                      <a:endParaRPr lang="en-CA" sz="2700" dirty="0">
                        <a:effectLst/>
                        <a:latin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dirty="0">
                          <a:effectLst/>
                        </a:rPr>
                        <a:t>House Impeachment</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Senate Trial</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nSpc>
                          <a:spcPct val="107000"/>
                        </a:lnSpc>
                        <a:spcBef>
                          <a:spcPts val="0"/>
                        </a:spcBef>
                        <a:spcAft>
                          <a:spcPts val="800"/>
                        </a:spcAft>
                      </a:pPr>
                      <a:r>
                        <a:rPr lang="en-CA" sz="2700">
                          <a:effectLst/>
                        </a:rPr>
                        <a:t>Senate Conviction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2596954882"/>
                  </a:ext>
                </a:extLst>
              </a:tr>
              <a:tr h="1120614">
                <a:tc>
                  <a:txBody>
                    <a:bodyPr/>
                    <a:lstStyle/>
                    <a:p>
                      <a:pPr marL="0" marR="0">
                        <a:lnSpc>
                          <a:spcPct val="107000"/>
                        </a:lnSpc>
                        <a:spcBef>
                          <a:spcPts val="0"/>
                        </a:spcBef>
                        <a:spcAft>
                          <a:spcPts val="800"/>
                        </a:spcAft>
                      </a:pPr>
                      <a:r>
                        <a:rPr lang="en-CA" sz="2700">
                          <a:effectLst/>
                        </a:rPr>
                        <a:t>Andrew Johnson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a:effectLst/>
                        </a:rPr>
                        <a:t>.</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2060075554"/>
                  </a:ext>
                </a:extLst>
              </a:tr>
              <a:tr h="1120614">
                <a:tc>
                  <a:txBody>
                    <a:bodyPr/>
                    <a:lstStyle/>
                    <a:p>
                      <a:pPr marL="0" marR="0">
                        <a:lnSpc>
                          <a:spcPct val="107000"/>
                        </a:lnSpc>
                        <a:spcBef>
                          <a:spcPts val="0"/>
                        </a:spcBef>
                        <a:spcAft>
                          <a:spcPts val="800"/>
                        </a:spcAft>
                      </a:pPr>
                      <a:r>
                        <a:rPr lang="en-CA" sz="2700">
                          <a:effectLst/>
                        </a:rPr>
                        <a:t>Richard Nixon</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a:effectLst/>
                        </a:rPr>
                        <a:t>X</a:t>
                      </a:r>
                      <a:endParaRPr lang="en-CA" sz="270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700292326"/>
                  </a:ext>
                </a:extLst>
              </a:tr>
              <a:tr h="679943">
                <a:tc>
                  <a:txBody>
                    <a:bodyPr/>
                    <a:lstStyle/>
                    <a:p>
                      <a:pPr marL="0" marR="0">
                        <a:lnSpc>
                          <a:spcPct val="107000"/>
                        </a:lnSpc>
                        <a:spcBef>
                          <a:spcPts val="0"/>
                        </a:spcBef>
                        <a:spcAft>
                          <a:spcPts val="800"/>
                        </a:spcAft>
                      </a:pPr>
                      <a:r>
                        <a:rPr lang="en-CA" sz="2700" dirty="0">
                          <a:effectLst/>
                        </a:rPr>
                        <a:t>Bill Clinton</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dirty="0">
                          <a:effectLst/>
                        </a:rPr>
                        <a:t>.</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dirty="0">
                          <a:effectLst/>
                        </a:rPr>
                        <a:t>.</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tc>
                  <a:txBody>
                    <a:bodyPr/>
                    <a:lstStyle/>
                    <a:p>
                      <a:pPr marL="0" marR="0" algn="ctr">
                        <a:lnSpc>
                          <a:spcPct val="107000"/>
                        </a:lnSpc>
                        <a:spcBef>
                          <a:spcPts val="0"/>
                        </a:spcBef>
                        <a:spcAft>
                          <a:spcPts val="800"/>
                        </a:spcAft>
                      </a:pPr>
                      <a:r>
                        <a:rPr lang="en-CA" sz="2700" dirty="0">
                          <a:effectLst/>
                        </a:rPr>
                        <a:t>X</a:t>
                      </a:r>
                      <a:endParaRPr lang="en-CA" sz="2700" dirty="0">
                        <a:effectLst/>
                        <a:latin typeface="Calibri" panose="020F0502020204030204" pitchFamily="34" charset="0"/>
                        <a:ea typeface="Calibri" panose="020F0502020204030204" pitchFamily="34" charset="0"/>
                        <a:cs typeface="Arial" panose="020B0604020202020204" pitchFamily="34" charset="0"/>
                      </a:endParaRPr>
                    </a:p>
                  </a:txBody>
                  <a:tcPr marL="226700" marR="226700" marT="113350" marB="113350"/>
                </a:tc>
                <a:extLst>
                  <a:ext uri="{0D108BD9-81ED-4DB2-BD59-A6C34878D82A}">
                    <a16:rowId xmlns:a16="http://schemas.microsoft.com/office/drawing/2014/main" val="1672928762"/>
                  </a:ext>
                </a:extLst>
              </a:tr>
              <a:tr h="1179965">
                <a:tc>
                  <a:txBody>
                    <a:bodyPr/>
                    <a:lstStyle/>
                    <a:p>
                      <a:pPr marL="0" marR="0">
                        <a:lnSpc>
                          <a:spcPct val="107000"/>
                        </a:lnSpc>
                        <a:spcBef>
                          <a:spcPts val="0"/>
                        </a:spcBef>
                        <a:spcAft>
                          <a:spcPts val="800"/>
                        </a:spcAft>
                      </a:pPr>
                      <a:r>
                        <a:rPr lang="en-CA" sz="2700" dirty="0">
                          <a:effectLst/>
                          <a:latin typeface="+mn-lt"/>
                          <a:ea typeface="Calibri" panose="020F0502020204030204" pitchFamily="34" charset="0"/>
                          <a:cs typeface="Arial" panose="020B0604020202020204" pitchFamily="34" charset="0"/>
                        </a:rPr>
                        <a:t>Donald</a:t>
                      </a:r>
                      <a:r>
                        <a:rPr lang="en-CA" sz="2700" dirty="0">
                          <a:effectLst/>
                          <a:latin typeface="Calibri" panose="020F0502020204030204" pitchFamily="34" charset="0"/>
                          <a:ea typeface="Calibri" panose="020F0502020204030204" pitchFamily="34" charset="0"/>
                          <a:cs typeface="Arial" panose="020B0604020202020204" pitchFamily="34" charset="0"/>
                        </a:rPr>
                        <a:t> Trump</a:t>
                      </a: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dirty="0">
                          <a:effectLst/>
                          <a:latin typeface="Calibri" panose="020F0502020204030204" pitchFamily="34" charset="0"/>
                          <a:ea typeface="Calibri" panose="020F0502020204030204" pitchFamily="34" charset="0"/>
                          <a:cs typeface="Arial" panose="020B0604020202020204" pitchFamily="34" charset="0"/>
                        </a:rPr>
                        <a:t>.</a:t>
                      </a:r>
                    </a:p>
                  </a:txBody>
                  <a:tcPr marL="226700" marR="226700" marT="113350" marB="113350"/>
                </a:tc>
                <a:tc>
                  <a:txBody>
                    <a:bodyPr/>
                    <a:lstStyle/>
                    <a:p>
                      <a:pPr marL="342900" marR="0" lvl="0" indent="-342900" algn="ctr">
                        <a:lnSpc>
                          <a:spcPct val="107000"/>
                        </a:lnSpc>
                        <a:spcBef>
                          <a:spcPts val="0"/>
                        </a:spcBef>
                        <a:spcAft>
                          <a:spcPts val="800"/>
                        </a:spcAft>
                        <a:buFont typeface="Wingdings" panose="05000000000000000000" pitchFamily="2" charset="2"/>
                        <a:buChar char=""/>
                        <a:tabLst>
                          <a:tab pos="457200" algn="l"/>
                        </a:tabLst>
                      </a:pPr>
                      <a:r>
                        <a:rPr lang="en-CA" sz="27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ctr">
                        <a:lnSpc>
                          <a:spcPct val="107000"/>
                        </a:lnSpc>
                        <a:spcBef>
                          <a:spcPts val="0"/>
                        </a:spcBef>
                        <a:spcAft>
                          <a:spcPts val="800"/>
                        </a:spcAft>
                        <a:buFont typeface="Wingdings" panose="05000000000000000000" pitchFamily="2" charset="2"/>
                        <a:buNone/>
                        <a:tabLst>
                          <a:tab pos="457200" algn="l"/>
                        </a:tabLst>
                      </a:pPr>
                      <a:r>
                        <a:rPr lang="en-CA" sz="2700" dirty="0">
                          <a:effectLst/>
                          <a:latin typeface="Calibri" panose="020F0502020204030204" pitchFamily="34" charset="0"/>
                          <a:ea typeface="Calibri" panose="020F0502020204030204" pitchFamily="34" charset="0"/>
                          <a:cs typeface="Arial" panose="020B0604020202020204" pitchFamily="34" charset="0"/>
                        </a:rPr>
                        <a:t>Date TBA</a:t>
                      </a:r>
                    </a:p>
                  </a:txBody>
                  <a:tcPr marL="226700" marR="226700" marT="113350" marB="113350"/>
                </a:tc>
                <a:tc>
                  <a:txBody>
                    <a:bodyPr/>
                    <a:lstStyle/>
                    <a:p>
                      <a:pPr marL="0" marR="0" algn="ctr">
                        <a:lnSpc>
                          <a:spcPct val="107000"/>
                        </a:lnSpc>
                        <a:spcBef>
                          <a:spcPts val="0"/>
                        </a:spcBef>
                        <a:spcAft>
                          <a:spcPts val="800"/>
                        </a:spcAft>
                      </a:pPr>
                      <a:r>
                        <a:rPr lang="en-CA" sz="2700" dirty="0">
                          <a:effectLst/>
                          <a:latin typeface="Calibri" panose="020F0502020204030204" pitchFamily="34" charset="0"/>
                          <a:ea typeface="Calibri" panose="020F0502020204030204" pitchFamily="34" charset="0"/>
                          <a:cs typeface="Arial" panose="020B0604020202020204" pitchFamily="34" charset="0"/>
                        </a:rPr>
                        <a:t>TBA</a:t>
                      </a:r>
                    </a:p>
                  </a:txBody>
                  <a:tcPr marL="226700" marR="226700" marT="113350" marB="113350"/>
                </a:tc>
                <a:extLst>
                  <a:ext uri="{0D108BD9-81ED-4DB2-BD59-A6C34878D82A}">
                    <a16:rowId xmlns:a16="http://schemas.microsoft.com/office/drawing/2014/main" val="1773469354"/>
                  </a:ext>
                </a:extLst>
              </a:tr>
            </a:tbl>
          </a:graphicData>
        </a:graphic>
      </p:graphicFrame>
    </p:spTree>
    <p:extLst>
      <p:ext uri="{BB962C8B-B14F-4D97-AF65-F5344CB8AC3E}">
        <p14:creationId xmlns:p14="http://schemas.microsoft.com/office/powerpoint/2010/main" val="294214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5" name="Group 1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6" name="Group 2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7" name="Rectangle 3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1DC8CB7C-3339-4FC8-9996-2120B3756051}"/>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The Founding Fathers Dilemma</a:t>
            </a:r>
          </a:p>
        </p:txBody>
      </p:sp>
      <p:sp>
        <p:nvSpPr>
          <p:cNvPr id="4" name="Text Placeholder 3">
            <a:extLst>
              <a:ext uri="{FF2B5EF4-FFF2-40B4-BE49-F238E27FC236}">
                <a16:creationId xmlns:a16="http://schemas.microsoft.com/office/drawing/2014/main" id="{7547D6CC-8A95-4E07-A649-C6137D3FBE87}"/>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When America’s founding fathers were debating how to set up a brand-new government, they ran into a problem: What should happen if a president, has “rendered himself obnoxious?”</a:t>
            </a:r>
          </a:p>
          <a:p>
            <a:pPr>
              <a:buFont typeface="Wingdings 3" charset="2"/>
              <a:buChar char=""/>
            </a:pPr>
            <a:r>
              <a:rPr lang="en-US" sz="1600" dirty="0">
                <a:solidFill>
                  <a:srgbClr val="000000"/>
                </a:solidFill>
              </a:rPr>
              <a:t>Obnoxious means extremely unpleasant.</a:t>
            </a:r>
          </a:p>
        </p:txBody>
      </p:sp>
      <p:pic>
        <p:nvPicPr>
          <p:cNvPr id="6" name="Content Placeholder 5" descr="A group of women posing for a photo&#10;&#10;Description automatically generated">
            <a:extLst>
              <a:ext uri="{FF2B5EF4-FFF2-40B4-BE49-F238E27FC236}">
                <a16:creationId xmlns:a16="http://schemas.microsoft.com/office/drawing/2014/main" id="{60BCA5FA-44A3-4FA7-B01E-51F38F5465A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93856" y="645106"/>
            <a:ext cx="5247747" cy="5247747"/>
          </a:xfrm>
          <a:prstGeom prst="rect">
            <a:avLst/>
          </a:prstGeom>
        </p:spPr>
      </p:pic>
    </p:spTree>
    <p:extLst>
      <p:ext uri="{BB962C8B-B14F-4D97-AF65-F5344CB8AC3E}">
        <p14:creationId xmlns:p14="http://schemas.microsoft.com/office/powerpoint/2010/main" val="1588888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90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677CE4AD-3561-4E53-9923-C409998E77C8}"/>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English Common Law</a:t>
            </a:r>
          </a:p>
        </p:txBody>
      </p:sp>
      <p:sp>
        <p:nvSpPr>
          <p:cNvPr id="4" name="Text Placeholder 3">
            <a:extLst>
              <a:ext uri="{FF2B5EF4-FFF2-40B4-BE49-F238E27FC236}">
                <a16:creationId xmlns:a16="http://schemas.microsoft.com/office/drawing/2014/main" id="{1BF307F9-F83F-4D87-A927-A3E69763F3BB}"/>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lnSpc>
                <a:spcPct val="90000"/>
              </a:lnSpc>
              <a:buFont typeface="Wingdings 3" charset="2"/>
              <a:buChar char=""/>
            </a:pPr>
            <a:r>
              <a:rPr lang="en-US" sz="1500">
                <a:solidFill>
                  <a:srgbClr val="000000"/>
                </a:solidFill>
              </a:rPr>
              <a:t>Eighteenth century British sources display a close connection between impeachment and violation of fiduciary duty. For example, Parliamentary articles of impeachment explicitly and repetitively described the accused’s conduct as a </a:t>
            </a:r>
            <a:r>
              <a:rPr lang="en-US" sz="1500" b="1">
                <a:solidFill>
                  <a:srgbClr val="000000"/>
                </a:solidFill>
              </a:rPr>
              <a:t>breach of trust</a:t>
            </a:r>
            <a:r>
              <a:rPr lang="en-US" sz="1500">
                <a:solidFill>
                  <a:srgbClr val="000000"/>
                </a:solidFill>
              </a:rPr>
              <a:t>. </a:t>
            </a:r>
          </a:p>
          <a:p>
            <a:pPr>
              <a:lnSpc>
                <a:spcPct val="90000"/>
              </a:lnSpc>
              <a:buFont typeface="Wingdings 3" charset="2"/>
              <a:buChar char=""/>
            </a:pPr>
            <a:r>
              <a:rPr lang="en-US" sz="1500">
                <a:solidFill>
                  <a:srgbClr val="000000"/>
                </a:solidFill>
              </a:rPr>
              <a:t>Popular secondary legal sources justified impeachment as arising from breach of trust or in similar fiduciary terms. Blackstone’s Commentaries begins its discussion of misprisions by observing that “THE first and principal [misprision] is the </a:t>
            </a:r>
            <a:r>
              <a:rPr lang="en-US" sz="1500" b="1">
                <a:solidFill>
                  <a:srgbClr val="000000"/>
                </a:solidFill>
              </a:rPr>
              <a:t>mal-administration of such high officers, as are in public trust and employment</a:t>
            </a:r>
            <a:r>
              <a:rPr lang="en-US" sz="1500">
                <a:solidFill>
                  <a:srgbClr val="000000"/>
                </a:solidFill>
              </a:rPr>
              <a:t>,” which was “usually punished by the method of </a:t>
            </a:r>
            <a:r>
              <a:rPr lang="en-US" sz="1500" b="1">
                <a:solidFill>
                  <a:srgbClr val="000000"/>
                </a:solidFill>
              </a:rPr>
              <a:t>parliamentary impeachment</a:t>
            </a:r>
            <a:r>
              <a:rPr lang="en-US" sz="1500">
                <a:solidFill>
                  <a:srgbClr val="000000"/>
                </a:solidFill>
              </a:rPr>
              <a:t>.</a:t>
            </a:r>
          </a:p>
        </p:txBody>
      </p:sp>
      <p:pic>
        <p:nvPicPr>
          <p:cNvPr id="6" name="Content Placeholder 5" descr="A close up of text on a white background&#10;&#10;Description automatically generated">
            <a:extLst>
              <a:ext uri="{FF2B5EF4-FFF2-40B4-BE49-F238E27FC236}">
                <a16:creationId xmlns:a16="http://schemas.microsoft.com/office/drawing/2014/main" id="{E6AEFE37-9286-4428-9D1B-CD5F06E2144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04047" y="645106"/>
            <a:ext cx="3227364" cy="5247747"/>
          </a:xfrm>
          <a:prstGeom prst="rect">
            <a:avLst/>
          </a:prstGeom>
        </p:spPr>
      </p:pic>
      <p:sp>
        <p:nvSpPr>
          <p:cNvPr id="7" name="TextBox 6">
            <a:extLst>
              <a:ext uri="{FF2B5EF4-FFF2-40B4-BE49-F238E27FC236}">
                <a16:creationId xmlns:a16="http://schemas.microsoft.com/office/drawing/2014/main" id="{77BF2F17-C6AD-479B-98C7-5F8FAADD9831}"/>
              </a:ext>
            </a:extLst>
          </p:cNvPr>
          <p:cNvSpPr txBox="1"/>
          <p:nvPr/>
        </p:nvSpPr>
        <p:spPr>
          <a:xfrm>
            <a:off x="7750869" y="5692798"/>
            <a:ext cx="26805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s://fr.wikipedia.org/wiki/Commentaries_on_the_Laws_of_England">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2515314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2"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3"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4"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5"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6"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7"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8"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9"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0"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1"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2"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3"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5" name="Group 144">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46"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7"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8"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9"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0"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1"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2"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3"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4"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5"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6"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7"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9" name="Rectangle 158">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1"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A4682D94-7253-46FB-A831-84594FE01AAC}"/>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English Common Law </a:t>
            </a:r>
          </a:p>
        </p:txBody>
      </p:sp>
      <p:sp>
        <p:nvSpPr>
          <p:cNvPr id="4" name="Text Placeholder 3">
            <a:extLst>
              <a:ext uri="{FF2B5EF4-FFF2-40B4-BE49-F238E27FC236}">
                <a16:creationId xmlns:a16="http://schemas.microsoft.com/office/drawing/2014/main" id="{7CAD5680-3B7C-48D9-B035-4BC1290FA851}"/>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TRIAL</a:t>
            </a:r>
          </a:p>
          <a:p>
            <a:pPr>
              <a:buFont typeface="Wingdings 3" charset="2"/>
              <a:buChar char=""/>
            </a:pPr>
            <a:r>
              <a:rPr lang="en-US" sz="1600" dirty="0">
                <a:solidFill>
                  <a:srgbClr val="000000"/>
                </a:solidFill>
              </a:rPr>
              <a:t>CONVICTION</a:t>
            </a:r>
          </a:p>
          <a:p>
            <a:pPr>
              <a:buFont typeface="Wingdings 3" charset="2"/>
              <a:buChar char=""/>
            </a:pPr>
            <a:r>
              <a:rPr lang="en-US" sz="1600" dirty="0">
                <a:solidFill>
                  <a:srgbClr val="000000"/>
                </a:solidFill>
              </a:rPr>
              <a:t>JUDGEMENT</a:t>
            </a:r>
          </a:p>
        </p:txBody>
      </p:sp>
      <p:pic>
        <p:nvPicPr>
          <p:cNvPr id="6" name="Content Placeholder 5" descr="TRIAL">
            <a:extLst>
              <a:ext uri="{FF2B5EF4-FFF2-40B4-BE49-F238E27FC236}">
                <a16:creationId xmlns:a16="http://schemas.microsoft.com/office/drawing/2014/main" id="{0027EB9F-27EF-42A9-881D-5EEE245371C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257" r="54525"/>
          <a:stretch/>
        </p:blipFill>
        <p:spPr>
          <a:xfrm>
            <a:off x="6201550" y="623187"/>
            <a:ext cx="2531246" cy="5288032"/>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44" name="Picture 43" descr="A group of people in a room&#10;&#10;Description automatically generated">
            <a:extLst>
              <a:ext uri="{FF2B5EF4-FFF2-40B4-BE49-F238E27FC236}">
                <a16:creationId xmlns:a16="http://schemas.microsoft.com/office/drawing/2014/main" id="{9E554923-97F8-4CDC-9001-6070D2B05C2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32" r="-3" b="12219"/>
          <a:stretch/>
        </p:blipFill>
        <p:spPr>
          <a:xfrm>
            <a:off x="8896519" y="623190"/>
            <a:ext cx="2647024" cy="2563582"/>
          </a:xfrm>
          <a:prstGeom prst="rect">
            <a:avLst/>
          </a:prstGeom>
        </p:spPr>
      </p:pic>
      <p:pic>
        <p:nvPicPr>
          <p:cNvPr id="10" name="Picture 9" descr="A group of people in costumes&#10;&#10;Description automatically generated">
            <a:extLst>
              <a:ext uri="{FF2B5EF4-FFF2-40B4-BE49-F238E27FC236}">
                <a16:creationId xmlns:a16="http://schemas.microsoft.com/office/drawing/2014/main" id="{3C310F89-D7D2-45C2-8A1C-399922D0C94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3464" b="7"/>
          <a:stretch/>
        </p:blipFill>
        <p:spPr>
          <a:xfrm>
            <a:off x="8896516" y="3347641"/>
            <a:ext cx="2647024" cy="2563583"/>
          </a:xfrm>
          <a:prstGeom prst="rect">
            <a:avLst/>
          </a:prstGeom>
        </p:spPr>
      </p:pic>
    </p:spTree>
    <p:extLst>
      <p:ext uri="{BB962C8B-B14F-4D97-AF65-F5344CB8AC3E}">
        <p14:creationId xmlns:p14="http://schemas.microsoft.com/office/powerpoint/2010/main" val="404405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0EFB31AD-10EB-4452-8629-7755CD51A00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American Constitution</a:t>
            </a:r>
          </a:p>
        </p:txBody>
      </p:sp>
      <p:sp>
        <p:nvSpPr>
          <p:cNvPr id="4" name="Text Placeholder 3">
            <a:extLst>
              <a:ext uri="{FF2B5EF4-FFF2-40B4-BE49-F238E27FC236}">
                <a16:creationId xmlns:a16="http://schemas.microsoft.com/office/drawing/2014/main" id="{9053FE08-143D-4C4B-A29F-8C7D9CE832A8}"/>
              </a:ext>
            </a:extLst>
          </p:cNvPr>
          <p:cNvSpPr>
            <a:spLocks noGrp="1"/>
          </p:cNvSpPr>
          <p:nvPr>
            <p:ph type="body" sz="half" idx="2"/>
          </p:nvPr>
        </p:nvSpPr>
        <p:spPr>
          <a:xfrm>
            <a:off x="1683956" y="2133600"/>
            <a:ext cx="4140772" cy="3777622"/>
          </a:xfrm>
        </p:spPr>
        <p:txBody>
          <a:bodyPr vert="horz" lIns="91440" tIns="45720" rIns="91440" bIns="45720" rtlCol="0">
            <a:normAutofit fontScale="92500" lnSpcReduction="10000"/>
          </a:bodyPr>
          <a:lstStyle/>
          <a:p>
            <a:pPr>
              <a:buFont typeface="Wingdings 3" charset="2"/>
              <a:buChar char=""/>
            </a:pPr>
            <a:r>
              <a:rPr lang="en-US" sz="1600" dirty="0">
                <a:solidFill>
                  <a:srgbClr val="000000"/>
                </a:solidFill>
              </a:rPr>
              <a:t>Text of Article 2, Section 4:</a:t>
            </a:r>
          </a:p>
          <a:p>
            <a:r>
              <a:rPr lang="en-US" sz="1600" dirty="0">
                <a:solidFill>
                  <a:srgbClr val="000000"/>
                </a:solidFill>
              </a:rPr>
              <a:t>The President, Vice President and all civil Officers of the United States, shall be removed from Office on Impeachment for, and Conviction of, Treason, Bribery, or other high Crimes and Misdemeanors.</a:t>
            </a:r>
          </a:p>
          <a:p>
            <a:pPr>
              <a:buFont typeface="Wingdings 3" charset="2"/>
              <a:buChar char=""/>
            </a:pPr>
            <a:r>
              <a:rPr lang="en-US" sz="1600" dirty="0">
                <a:solidFill>
                  <a:srgbClr val="000000"/>
                </a:solidFill>
              </a:rPr>
              <a:t>Treason – Helping enemies of the United States</a:t>
            </a:r>
          </a:p>
          <a:p>
            <a:pPr>
              <a:buFont typeface="Wingdings 3" charset="2"/>
              <a:buChar char=""/>
            </a:pPr>
            <a:r>
              <a:rPr lang="en-US" sz="1600" dirty="0">
                <a:solidFill>
                  <a:srgbClr val="000000"/>
                </a:solidFill>
              </a:rPr>
              <a:t>Bribery – Taking money or gifts in exchange of political favor</a:t>
            </a:r>
          </a:p>
          <a:p>
            <a:pPr>
              <a:buFont typeface="Wingdings 3" charset="2"/>
              <a:buChar char=""/>
            </a:pPr>
            <a:r>
              <a:rPr lang="en-US" sz="1600" dirty="0">
                <a:solidFill>
                  <a:srgbClr val="000000"/>
                </a:solidFill>
              </a:rPr>
              <a:t>High Crimes and Misdemeanors – the word is not defined in the constitution, but it is serious offenses against the republic and serious breaches of trust.</a:t>
            </a:r>
          </a:p>
        </p:txBody>
      </p:sp>
      <p:pic>
        <p:nvPicPr>
          <p:cNvPr id="6" name="Content Placeholder 5" descr="A close up of text on a white background&#10;&#10;Description automatically generated">
            <a:extLst>
              <a:ext uri="{FF2B5EF4-FFF2-40B4-BE49-F238E27FC236}">
                <a16:creationId xmlns:a16="http://schemas.microsoft.com/office/drawing/2014/main" id="{36914030-445C-422C-AC6A-9893E2FE102F}"/>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496" r="26068" b="-1"/>
          <a:stretch/>
        </p:blipFill>
        <p:spPr>
          <a:xfrm>
            <a:off x="5924137" y="624109"/>
            <a:ext cx="5983384" cy="5698413"/>
          </a:xfrm>
          <a:prstGeom prst="rect">
            <a:avLst/>
          </a:prstGeom>
        </p:spPr>
      </p:pic>
    </p:spTree>
    <p:extLst>
      <p:ext uri="{BB962C8B-B14F-4D97-AF65-F5344CB8AC3E}">
        <p14:creationId xmlns:p14="http://schemas.microsoft.com/office/powerpoint/2010/main" val="128363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3"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C9E91C42-1B6E-4620-A988-2BF5549B36E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High Crimes and Misdemeanors</a:t>
            </a:r>
          </a:p>
        </p:txBody>
      </p:sp>
      <p:sp>
        <p:nvSpPr>
          <p:cNvPr id="4" name="Text Placeholder 3">
            <a:extLst>
              <a:ext uri="{FF2B5EF4-FFF2-40B4-BE49-F238E27FC236}">
                <a16:creationId xmlns:a16="http://schemas.microsoft.com/office/drawing/2014/main" id="{B32DE71C-6844-40F9-8641-4888188C1F4E}"/>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Three US presidents have been convicted of High Crime and other Misdemeanors.</a:t>
            </a:r>
          </a:p>
          <a:p>
            <a:pPr>
              <a:buFont typeface="Wingdings 3" charset="2"/>
              <a:buChar char=""/>
            </a:pPr>
            <a:endParaRPr lang="en-US" sz="1600" dirty="0">
              <a:solidFill>
                <a:srgbClr val="000000"/>
              </a:solidFill>
            </a:endParaRPr>
          </a:p>
          <a:p>
            <a:pPr>
              <a:buFont typeface="Wingdings 3" charset="2"/>
              <a:buChar char=""/>
            </a:pPr>
            <a:r>
              <a:rPr lang="en-US" sz="1600" dirty="0">
                <a:solidFill>
                  <a:srgbClr val="000000"/>
                </a:solidFill>
              </a:rPr>
              <a:t> Andrew Johnson</a:t>
            </a:r>
          </a:p>
          <a:p>
            <a:pPr>
              <a:buFont typeface="Wingdings 3" charset="2"/>
              <a:buChar char=""/>
            </a:pPr>
            <a:r>
              <a:rPr lang="en-US" sz="1600" dirty="0">
                <a:solidFill>
                  <a:srgbClr val="000000"/>
                </a:solidFill>
              </a:rPr>
              <a:t>Richard Nixon</a:t>
            </a:r>
          </a:p>
          <a:p>
            <a:pPr>
              <a:buFont typeface="Wingdings 3" charset="2"/>
              <a:buChar char=""/>
            </a:pPr>
            <a:r>
              <a:rPr lang="en-US" sz="1600" dirty="0">
                <a:solidFill>
                  <a:srgbClr val="000000"/>
                </a:solidFill>
              </a:rPr>
              <a:t>Bill Clinton</a:t>
            </a:r>
          </a:p>
          <a:p>
            <a:pPr>
              <a:buFont typeface="Wingdings 3" charset="2"/>
              <a:buChar char=""/>
            </a:pPr>
            <a:endParaRPr lang="en-US" sz="1600" dirty="0">
              <a:solidFill>
                <a:srgbClr val="000000"/>
              </a:solidFill>
            </a:endParaRPr>
          </a:p>
          <a:p>
            <a:pPr>
              <a:buFont typeface="Wingdings 3" charset="2"/>
              <a:buChar char=""/>
            </a:pPr>
            <a:endParaRPr lang="en-US" sz="1600" dirty="0">
              <a:solidFill>
                <a:srgbClr val="000000"/>
              </a:solidFill>
            </a:endParaRPr>
          </a:p>
          <a:p>
            <a:pPr>
              <a:buFont typeface="Wingdings 3" charset="2"/>
              <a:buChar char=""/>
            </a:pPr>
            <a:endParaRPr lang="en-US" sz="1600" dirty="0">
              <a:solidFill>
                <a:srgbClr val="000000"/>
              </a:solidFill>
            </a:endParaRPr>
          </a:p>
        </p:txBody>
      </p:sp>
      <p:pic>
        <p:nvPicPr>
          <p:cNvPr id="9" name="Picture 8" descr="A person wearing a suit and tie&#10;&#10;Description automatically generated">
            <a:extLst>
              <a:ext uri="{FF2B5EF4-FFF2-40B4-BE49-F238E27FC236}">
                <a16:creationId xmlns:a16="http://schemas.microsoft.com/office/drawing/2014/main" id="{D5E0138F-B7B1-4D2E-9E81-2132DE79539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850" r="14724" b="-1"/>
          <a:stretch/>
        </p:blipFill>
        <p:spPr>
          <a:xfrm>
            <a:off x="6091919" y="623187"/>
            <a:ext cx="2640877" cy="5288032"/>
          </a:xfrm>
          <a:prstGeom prst="rect">
            <a:avLst/>
          </a:prstGeom>
        </p:spPr>
      </p:pic>
      <p:pic>
        <p:nvPicPr>
          <p:cNvPr id="6" name="Content Placeholder 5" descr="A person wearing a suit and tie&#10;&#10;Description automatically generated">
            <a:extLst>
              <a:ext uri="{FF2B5EF4-FFF2-40B4-BE49-F238E27FC236}">
                <a16:creationId xmlns:a16="http://schemas.microsoft.com/office/drawing/2014/main" id="{1D6B38A1-8908-49C7-9304-43432A58E79E}"/>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4" b="24698"/>
          <a:stretch/>
        </p:blipFill>
        <p:spPr>
          <a:xfrm>
            <a:off x="8896519" y="623190"/>
            <a:ext cx="2647024" cy="2563582"/>
          </a:xfrm>
          <a:prstGeom prst="rect">
            <a:avLst/>
          </a:prstGeom>
        </p:spPr>
      </p:pic>
      <p:pic>
        <p:nvPicPr>
          <p:cNvPr id="12" name="Picture 11" descr="A person wearing a suit and tie&#10;&#10;Description automatically generated">
            <a:extLst>
              <a:ext uri="{FF2B5EF4-FFF2-40B4-BE49-F238E27FC236}">
                <a16:creationId xmlns:a16="http://schemas.microsoft.com/office/drawing/2014/main" id="{7FD67E4C-FC78-44D7-A7EC-0580C549000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459"/>
          <a:stretch/>
        </p:blipFill>
        <p:spPr>
          <a:xfrm>
            <a:off x="8896516" y="3347641"/>
            <a:ext cx="2647024" cy="2563583"/>
          </a:xfrm>
          <a:prstGeom prst="rect">
            <a:avLst/>
          </a:prstGeom>
        </p:spPr>
      </p:pic>
    </p:spTree>
    <p:extLst>
      <p:ext uri="{BB962C8B-B14F-4D97-AF65-F5344CB8AC3E}">
        <p14:creationId xmlns:p14="http://schemas.microsoft.com/office/powerpoint/2010/main" val="1336634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53B5E8A-D4BB-4187-A324-68A28B797C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9DFC236A-F783-419D-B073-5BD83D437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8CDFF6FA-A144-4215-BDD5-18A257F1F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10371E66-7040-4C80-B8C0-3943A830B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18431AA8-615E-4972-A150-BAFA07DF7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E6BCC870-4F52-440E-8126-691C121BE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B73F24F1-902D-45DC-B73B-63CDAE8E0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5D6953E0-01F1-420A-AA23-08DB1F28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21FF9BE8-7E65-41AD-A1E8-7CB378548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E716B0F4-A6F0-4127-8BD2-784BFFD03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FF6D5D14-0AC6-4D09-A928-E5EE2A08C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3FAC1511-85D0-4FF7-8DEA-024FE61F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460AA16B-95E1-4573-BC8C-C8B10837B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45D3F12C-8432-463B-91CC-8CE45DA458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3" name="Freeform 27">
              <a:extLst>
                <a:ext uri="{FF2B5EF4-FFF2-40B4-BE49-F238E27FC236}">
                  <a16:creationId xmlns:a16="http://schemas.microsoft.com/office/drawing/2014/main" id="{B43D94FD-74B3-4DD0-9553-B7E44C617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8C61BF98-3D09-403B-AC16-26E18E491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DAB70427-6234-4A5A-B28D-32CA4BCBF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14593DEF-4D2A-4DD1-9091-4C9AEA140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E6F4C907-E541-4AEA-B2D4-1464DCF1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97D82079-106E-4B53-A0D8-3C51366C9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5F4B2A35-737C-4453-8BE5-CA216535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1559814D-8B66-487D-999A-8584AFC1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98192855-B108-44E3-83C3-F5EB4FADF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7C4D0DD2-8810-4A15-9CD9-B7249D98F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13CB17F6-4FC4-4DC6-8F79-73E65715D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439D748E-3C2B-44F3-AA9D-576808B6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B6B0F00B-DA13-4646-A9A1-72E4AD54C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6715B215-EBC4-4E78-B0A4-54EA7571A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E70AF491-B794-4236-963C-34A2326CDFFF}"/>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Impeachment Process</a:t>
            </a:r>
          </a:p>
        </p:txBody>
      </p:sp>
      <p:sp>
        <p:nvSpPr>
          <p:cNvPr id="4" name="Text Placeholder 3">
            <a:extLst>
              <a:ext uri="{FF2B5EF4-FFF2-40B4-BE49-F238E27FC236}">
                <a16:creationId xmlns:a16="http://schemas.microsoft.com/office/drawing/2014/main" id="{9EBB4C9A-069F-4049-90D7-F44B5171FEA9}"/>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lnSpc>
                <a:spcPct val="90000"/>
              </a:lnSpc>
              <a:buFont typeface="Wingdings 3" charset="2"/>
              <a:buChar char=""/>
            </a:pPr>
            <a:r>
              <a:rPr lang="en-US" sz="1200" dirty="0">
                <a:solidFill>
                  <a:srgbClr val="000000"/>
                </a:solidFill>
              </a:rPr>
              <a:t>1 - The impeachment process starts in the house of representative.</a:t>
            </a:r>
          </a:p>
          <a:p>
            <a:pPr>
              <a:lnSpc>
                <a:spcPct val="90000"/>
              </a:lnSpc>
            </a:pPr>
            <a:r>
              <a:rPr lang="en-US" sz="1200" dirty="0">
                <a:solidFill>
                  <a:srgbClr val="000000"/>
                </a:solidFill>
              </a:rPr>
              <a:t>Any member can introduce an impeachment resolution.</a:t>
            </a:r>
          </a:p>
          <a:p>
            <a:pPr>
              <a:lnSpc>
                <a:spcPct val="90000"/>
              </a:lnSpc>
              <a:buFont typeface="Wingdings 3" charset="2"/>
              <a:buChar char=""/>
            </a:pPr>
            <a:r>
              <a:rPr lang="en-US" sz="1200" dirty="0">
                <a:solidFill>
                  <a:srgbClr val="000000"/>
                </a:solidFill>
              </a:rPr>
              <a:t>2- House committee approval.</a:t>
            </a:r>
          </a:p>
          <a:p>
            <a:pPr>
              <a:lnSpc>
                <a:spcPct val="90000"/>
              </a:lnSpc>
            </a:pPr>
            <a:r>
              <a:rPr lang="en-US" sz="1200" dirty="0">
                <a:solidFill>
                  <a:srgbClr val="000000"/>
                </a:solidFill>
              </a:rPr>
              <a:t>Impeachment charges has to be approved by a majority of the House Judiciary Committee.</a:t>
            </a:r>
          </a:p>
          <a:p>
            <a:pPr>
              <a:lnSpc>
                <a:spcPct val="90000"/>
              </a:lnSpc>
              <a:buFont typeface="Wingdings 3" charset="2"/>
              <a:buChar char=""/>
            </a:pPr>
            <a:r>
              <a:rPr lang="en-US" sz="1200" dirty="0">
                <a:solidFill>
                  <a:srgbClr val="000000"/>
                </a:solidFill>
              </a:rPr>
              <a:t>3-  House vote</a:t>
            </a:r>
          </a:p>
          <a:p>
            <a:pPr>
              <a:lnSpc>
                <a:spcPct val="90000"/>
              </a:lnSpc>
            </a:pPr>
            <a:r>
              <a:rPr lang="en-US" sz="1200" dirty="0">
                <a:solidFill>
                  <a:srgbClr val="000000"/>
                </a:solidFill>
              </a:rPr>
              <a:t>Next, the house vote whether to impeached. If a simple majority votes yes, the president is impeached. But it doesn’t mean they loose presidency.</a:t>
            </a:r>
          </a:p>
          <a:p>
            <a:pPr>
              <a:lnSpc>
                <a:spcPct val="90000"/>
              </a:lnSpc>
              <a:buFont typeface="Wingdings 3" charset="2"/>
              <a:buChar char=""/>
            </a:pPr>
            <a:r>
              <a:rPr lang="en-US" sz="1200" dirty="0">
                <a:solidFill>
                  <a:srgbClr val="000000"/>
                </a:solidFill>
              </a:rPr>
              <a:t>4- Senate trial </a:t>
            </a:r>
          </a:p>
          <a:p>
            <a:pPr>
              <a:lnSpc>
                <a:spcPct val="90000"/>
              </a:lnSpc>
            </a:pPr>
            <a:r>
              <a:rPr lang="en-US" sz="1200" dirty="0">
                <a:solidFill>
                  <a:srgbClr val="000000"/>
                </a:solidFill>
              </a:rPr>
              <a:t>If at least 67% vote to convict, the president is removed from office. But this never happen</a:t>
            </a:r>
          </a:p>
          <a:p>
            <a:pPr>
              <a:lnSpc>
                <a:spcPct val="90000"/>
              </a:lnSpc>
              <a:buFont typeface="Wingdings 3" charset="2"/>
              <a:buChar char=""/>
            </a:pPr>
            <a:endParaRPr lang="en-US" sz="1200" dirty="0">
              <a:solidFill>
                <a:srgbClr val="000000"/>
              </a:solidFill>
            </a:endParaRPr>
          </a:p>
        </p:txBody>
      </p:sp>
      <p:sp>
        <p:nvSpPr>
          <p:cNvPr id="50" name="Rectangle 49">
            <a:extLst>
              <a:ext uri="{FF2B5EF4-FFF2-40B4-BE49-F238E27FC236}">
                <a16:creationId xmlns:a16="http://schemas.microsoft.com/office/drawing/2014/main" id="{4118F38C-C236-45FB-B680-7D1761010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device&#10;&#10;Description automatically generated">
            <a:extLst>
              <a:ext uri="{FF2B5EF4-FFF2-40B4-BE49-F238E27FC236}">
                <a16:creationId xmlns:a16="http://schemas.microsoft.com/office/drawing/2014/main" id="{19537876-64EC-4370-A229-F70968A93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097" y="3145802"/>
            <a:ext cx="2479483" cy="1947424"/>
          </a:xfrm>
          <a:prstGeom prst="rect">
            <a:avLst/>
          </a:prstGeom>
        </p:spPr>
      </p:pic>
      <p:pic>
        <p:nvPicPr>
          <p:cNvPr id="9" name="Picture 8" descr="A person standing in front of a crowd&#10;&#10;Description automatically generated">
            <a:extLst>
              <a:ext uri="{FF2B5EF4-FFF2-40B4-BE49-F238E27FC236}">
                <a16:creationId xmlns:a16="http://schemas.microsoft.com/office/drawing/2014/main" id="{2C924B7A-745B-40D0-8B5E-B8CEA03330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88580" y="1301768"/>
            <a:ext cx="2479483" cy="1394709"/>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83A5AED6-DA03-4F20-B6E4-713D7746ACA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278441" y="1408133"/>
            <a:ext cx="2479483" cy="1272801"/>
          </a:xfrm>
          <a:prstGeom prst="rect">
            <a:avLst/>
          </a:prstGeom>
        </p:spPr>
      </p:pic>
      <p:pic>
        <p:nvPicPr>
          <p:cNvPr id="15" name="Picture 14" descr="A picture containing drawing, game&#10;&#10;Description automatically generated">
            <a:extLst>
              <a:ext uri="{FF2B5EF4-FFF2-40B4-BE49-F238E27FC236}">
                <a16:creationId xmlns:a16="http://schemas.microsoft.com/office/drawing/2014/main" id="{E3F26530-AAF5-4522-8213-630FDB23D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6476" y="3265260"/>
            <a:ext cx="2181798" cy="2181798"/>
          </a:xfrm>
          <a:prstGeom prst="rect">
            <a:avLst/>
          </a:prstGeom>
        </p:spPr>
      </p:pic>
      <p:sp>
        <p:nvSpPr>
          <p:cNvPr id="16" name="TextBox 15">
            <a:extLst>
              <a:ext uri="{FF2B5EF4-FFF2-40B4-BE49-F238E27FC236}">
                <a16:creationId xmlns:a16="http://schemas.microsoft.com/office/drawing/2014/main" id="{D50FC64B-D4D6-49EF-892C-7C700D5CF85F}"/>
              </a:ext>
            </a:extLst>
          </p:cNvPr>
          <p:cNvSpPr txBox="1"/>
          <p:nvPr/>
        </p:nvSpPr>
        <p:spPr>
          <a:xfrm>
            <a:off x="7337207" y="1010687"/>
            <a:ext cx="361950"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1</a:t>
            </a:r>
            <a:endParaRPr lang="en-CA" b="1" dirty="0">
              <a:ln w="22225">
                <a:solidFill>
                  <a:schemeClr val="accent2"/>
                </a:solidFill>
                <a:prstDash val="solid"/>
              </a:ln>
              <a:solidFill>
                <a:schemeClr val="accent2">
                  <a:lumMod val="40000"/>
                  <a:lumOff val="60000"/>
                </a:schemeClr>
              </a:solidFill>
            </a:endParaRPr>
          </a:p>
        </p:txBody>
      </p:sp>
      <p:sp>
        <p:nvSpPr>
          <p:cNvPr id="67" name="TextBox 66">
            <a:extLst>
              <a:ext uri="{FF2B5EF4-FFF2-40B4-BE49-F238E27FC236}">
                <a16:creationId xmlns:a16="http://schemas.microsoft.com/office/drawing/2014/main" id="{F6AA30C5-39CE-4909-91AA-F5B6CB0C2FCD}"/>
              </a:ext>
            </a:extLst>
          </p:cNvPr>
          <p:cNvSpPr txBox="1"/>
          <p:nvPr/>
        </p:nvSpPr>
        <p:spPr>
          <a:xfrm>
            <a:off x="9946400" y="965147"/>
            <a:ext cx="361950"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2</a:t>
            </a:r>
            <a:endParaRPr lang="en-CA" b="1" dirty="0">
              <a:ln w="22225">
                <a:solidFill>
                  <a:schemeClr val="accent2"/>
                </a:solidFill>
                <a:prstDash val="solid"/>
              </a:ln>
              <a:solidFill>
                <a:schemeClr val="accent2">
                  <a:lumMod val="40000"/>
                  <a:lumOff val="60000"/>
                </a:schemeClr>
              </a:solidFill>
            </a:endParaRPr>
          </a:p>
        </p:txBody>
      </p:sp>
      <p:sp>
        <p:nvSpPr>
          <p:cNvPr id="68" name="TextBox 67">
            <a:extLst>
              <a:ext uri="{FF2B5EF4-FFF2-40B4-BE49-F238E27FC236}">
                <a16:creationId xmlns:a16="http://schemas.microsoft.com/office/drawing/2014/main" id="{C87AF87B-2044-4F25-A101-2A4B380F2AA2}"/>
              </a:ext>
            </a:extLst>
          </p:cNvPr>
          <p:cNvSpPr txBox="1"/>
          <p:nvPr/>
        </p:nvSpPr>
        <p:spPr>
          <a:xfrm>
            <a:off x="7371921" y="2972637"/>
            <a:ext cx="361950"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3</a:t>
            </a:r>
            <a:endParaRPr lang="en-CA" b="1" dirty="0">
              <a:ln w="22225">
                <a:solidFill>
                  <a:schemeClr val="accent2"/>
                </a:solidFill>
                <a:prstDash val="solid"/>
              </a:ln>
              <a:solidFill>
                <a:schemeClr val="accent2">
                  <a:lumMod val="40000"/>
                  <a:lumOff val="60000"/>
                </a:schemeClr>
              </a:solidFill>
            </a:endParaRPr>
          </a:p>
        </p:txBody>
      </p:sp>
      <p:sp>
        <p:nvSpPr>
          <p:cNvPr id="69" name="TextBox 68">
            <a:extLst>
              <a:ext uri="{FF2B5EF4-FFF2-40B4-BE49-F238E27FC236}">
                <a16:creationId xmlns:a16="http://schemas.microsoft.com/office/drawing/2014/main" id="{AED5CC45-D0BB-4325-86A6-31C288B09B52}"/>
              </a:ext>
            </a:extLst>
          </p:cNvPr>
          <p:cNvSpPr txBox="1"/>
          <p:nvPr/>
        </p:nvSpPr>
        <p:spPr>
          <a:xfrm>
            <a:off x="9946400" y="3012382"/>
            <a:ext cx="361950" cy="369332"/>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4</a:t>
            </a:r>
            <a:endParaRPr lang="en-CA"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18237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22" name="Group 51">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3" name="Group 65">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7"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4" name="Rectangle 79">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11">
            <a:extLst>
              <a:ext uri="{FF2B5EF4-FFF2-40B4-BE49-F238E27FC236}">
                <a16:creationId xmlns:a16="http://schemas.microsoft.com/office/drawing/2014/main" id="{8F973BFC-ADA9-4D62-A2B2-FA167066B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4BAE043B-0F0A-4F6A-97D0-787BD991D2D7}"/>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Andrew Johnson</a:t>
            </a:r>
          </a:p>
        </p:txBody>
      </p:sp>
      <p:sp>
        <p:nvSpPr>
          <p:cNvPr id="4" name="Text Placeholder 3">
            <a:extLst>
              <a:ext uri="{FF2B5EF4-FFF2-40B4-BE49-F238E27FC236}">
                <a16:creationId xmlns:a16="http://schemas.microsoft.com/office/drawing/2014/main" id="{358ECCAB-E4C8-45AC-9E5D-CF84A9BDC81D}"/>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dirty="0">
                <a:solidFill>
                  <a:srgbClr val="000000"/>
                </a:solidFill>
              </a:rPr>
              <a:t> Was charged for firing his secretary of war Edwin Stanton.</a:t>
            </a:r>
          </a:p>
          <a:p>
            <a:pPr>
              <a:buFont typeface="Wingdings 3" charset="2"/>
              <a:buChar char=""/>
            </a:pPr>
            <a:r>
              <a:rPr lang="en-US" sz="1600" dirty="0">
                <a:solidFill>
                  <a:srgbClr val="000000"/>
                </a:solidFill>
              </a:rPr>
              <a:t>It happens after the civil war ( 1861-1865) and during the reconstruction</a:t>
            </a:r>
          </a:p>
          <a:p>
            <a:pPr>
              <a:buFont typeface="Wingdings 3" charset="2"/>
              <a:buChar char=""/>
            </a:pPr>
            <a:r>
              <a:rPr lang="en-US" sz="1600" dirty="0">
                <a:solidFill>
                  <a:srgbClr val="000000"/>
                </a:solidFill>
              </a:rPr>
              <a:t>Johnson was not removed by one vote. 64.8% voted for.</a:t>
            </a:r>
          </a:p>
        </p:txBody>
      </p:sp>
      <p:pic>
        <p:nvPicPr>
          <p:cNvPr id="5" name="Content Placeholder 5" descr="A person wearing a suit and tie&#10;&#10;Description automatically generated">
            <a:extLst>
              <a:ext uri="{FF2B5EF4-FFF2-40B4-BE49-F238E27FC236}">
                <a16:creationId xmlns:a16="http://schemas.microsoft.com/office/drawing/2014/main" id="{3A379AD3-CC45-4381-87F7-0EEF5BA9A378}"/>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530" r="8237" b="-1"/>
          <a:stretch/>
        </p:blipFill>
        <p:spPr>
          <a:xfrm>
            <a:off x="6091919" y="623187"/>
            <a:ext cx="2640877" cy="5288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AA2679AD-F96D-4510-A241-7B426DEA86AC}"/>
              </a:ext>
            </a:extLst>
          </p:cNvPr>
          <p:cNvPicPr>
            <a:picLocks noChangeAspect="1"/>
          </p:cNvPicPr>
          <p:nvPr/>
        </p:nvPicPr>
        <p:blipFill rotWithShape="1">
          <a:blip r:embed="rId4">
            <a:extLst>
              <a:ext uri="{28A0092B-C50C-407E-A947-70E740481C1C}">
                <a14:useLocalDpi xmlns:a14="http://schemas.microsoft.com/office/drawing/2010/main" val="0"/>
              </a:ext>
            </a:extLst>
          </a:blip>
          <a:srcRect l="26768" r="15153" b="3"/>
          <a:stretch/>
        </p:blipFill>
        <p:spPr>
          <a:xfrm>
            <a:off x="8896519" y="623190"/>
            <a:ext cx="2647024" cy="2563582"/>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34044B39-06C0-46C5-96F3-30AFC5FCE904}"/>
              </a:ext>
            </a:extLst>
          </p:cNvPr>
          <p:cNvPicPr>
            <a:picLocks noChangeAspect="1"/>
          </p:cNvPicPr>
          <p:nvPr/>
        </p:nvPicPr>
        <p:blipFill rotWithShape="1">
          <a:blip r:embed="rId5">
            <a:extLst>
              <a:ext uri="{28A0092B-C50C-407E-A947-70E740481C1C}">
                <a14:useLocalDpi xmlns:a14="http://schemas.microsoft.com/office/drawing/2010/main" val="0"/>
              </a:ext>
            </a:extLst>
          </a:blip>
          <a:srcRect l="11290" r="19532" b="4"/>
          <a:stretch/>
        </p:blipFill>
        <p:spPr>
          <a:xfrm>
            <a:off x="8896516" y="3347641"/>
            <a:ext cx="2647024" cy="2563583"/>
          </a:xfrm>
          <a:prstGeom prst="rect">
            <a:avLst/>
          </a:prstGeom>
        </p:spPr>
      </p:pic>
    </p:spTree>
    <p:extLst>
      <p:ext uri="{BB962C8B-B14F-4D97-AF65-F5344CB8AC3E}">
        <p14:creationId xmlns:p14="http://schemas.microsoft.com/office/powerpoint/2010/main" val="4102657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7C76CF54-C741-439D-80AB-B3FA36DD1B0B}"/>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Bill Clinton</a:t>
            </a:r>
            <a:endParaRPr lang="en-US" sz="3200"/>
          </a:p>
        </p:txBody>
      </p:sp>
      <p:sp>
        <p:nvSpPr>
          <p:cNvPr id="4" name="Text Placeholder 3">
            <a:extLst>
              <a:ext uri="{FF2B5EF4-FFF2-40B4-BE49-F238E27FC236}">
                <a16:creationId xmlns:a16="http://schemas.microsoft.com/office/drawing/2014/main" id="{D151020F-44CE-48EE-802A-D53F273E6D17}"/>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lnSpc>
                <a:spcPct val="90000"/>
              </a:lnSpc>
              <a:buFont typeface="Wingdings 3" charset="2"/>
              <a:buChar char=""/>
            </a:pPr>
            <a:r>
              <a:rPr lang="en-US" sz="1200" dirty="0">
                <a:solidFill>
                  <a:srgbClr val="000000"/>
                </a:solidFill>
              </a:rPr>
              <a:t>Bill Clinton was not removed from office by the Senate.</a:t>
            </a:r>
          </a:p>
          <a:p>
            <a:pPr>
              <a:lnSpc>
                <a:spcPct val="90000"/>
              </a:lnSpc>
              <a:buFont typeface="Wingdings 3" charset="2"/>
              <a:buChar char=""/>
            </a:pPr>
            <a:r>
              <a:rPr lang="en-US" sz="1200" dirty="0">
                <a:solidFill>
                  <a:srgbClr val="000000"/>
                </a:solidFill>
              </a:rPr>
              <a:t>This is because the house and trial in the Senate were split almost completely by party.</a:t>
            </a:r>
          </a:p>
          <a:p>
            <a:pPr>
              <a:lnSpc>
                <a:spcPct val="90000"/>
              </a:lnSpc>
              <a:buFont typeface="Wingdings 3" charset="2"/>
              <a:buChar char=""/>
            </a:pPr>
            <a:r>
              <a:rPr lang="en-US" sz="1200" dirty="0">
                <a:solidFill>
                  <a:srgbClr val="000000"/>
                </a:solidFill>
              </a:rPr>
              <a:t>The disagreement in the Senate was about the context in which Clinton’s actions had taken place. </a:t>
            </a:r>
          </a:p>
          <a:p>
            <a:pPr>
              <a:lnSpc>
                <a:spcPct val="90000"/>
              </a:lnSpc>
              <a:buFont typeface="Wingdings 3" charset="2"/>
              <a:buChar char=""/>
            </a:pPr>
            <a:r>
              <a:rPr lang="en-US" sz="1200" dirty="0">
                <a:solidFill>
                  <a:srgbClr val="000000"/>
                </a:solidFill>
              </a:rPr>
              <a:t>Clinton lied under oath that he had an affair with Monica Lewinsky. But after said the truth.</a:t>
            </a:r>
          </a:p>
          <a:p>
            <a:pPr>
              <a:lnSpc>
                <a:spcPct val="90000"/>
              </a:lnSpc>
              <a:buFont typeface="Wingdings 3" charset="2"/>
              <a:buChar char=""/>
            </a:pPr>
            <a:r>
              <a:rPr lang="en-US" sz="1200" dirty="0">
                <a:solidFill>
                  <a:srgbClr val="000000"/>
                </a:solidFill>
              </a:rPr>
              <a:t>Because the oath is a public action, republicans in the house argued it should be impeached</a:t>
            </a:r>
          </a:p>
          <a:p>
            <a:pPr>
              <a:lnSpc>
                <a:spcPct val="90000"/>
              </a:lnSpc>
              <a:buFont typeface="Wingdings 3" charset="2"/>
              <a:buChar char=""/>
            </a:pPr>
            <a:r>
              <a:rPr lang="en-US" sz="1200" dirty="0">
                <a:solidFill>
                  <a:srgbClr val="000000"/>
                </a:solidFill>
              </a:rPr>
              <a:t>Only 45% of the Senate voted for the impeachment.</a:t>
            </a:r>
          </a:p>
          <a:p>
            <a:pPr>
              <a:lnSpc>
                <a:spcPct val="90000"/>
              </a:lnSpc>
              <a:buFont typeface="Wingdings 3" charset="2"/>
              <a:buChar char=""/>
            </a:pPr>
            <a:r>
              <a:rPr lang="en-US" sz="1200" dirty="0">
                <a:solidFill>
                  <a:srgbClr val="000000"/>
                </a:solidFill>
              </a:rPr>
              <a:t>“ The respondent William Jefferson Clinton, is not guilty as charged as the Senate article of Impeachment.</a:t>
            </a:r>
          </a:p>
          <a:p>
            <a:pPr>
              <a:lnSpc>
                <a:spcPct val="90000"/>
              </a:lnSpc>
              <a:buFont typeface="Wingdings 3" charset="2"/>
              <a:buChar char=""/>
            </a:pPr>
            <a:r>
              <a:rPr lang="en-US" sz="1200" dirty="0">
                <a:solidFill>
                  <a:srgbClr val="000000"/>
                </a:solidFill>
              </a:rPr>
              <a:t>Despite the process, his popularity did not suffer.</a:t>
            </a:r>
          </a:p>
        </p:txBody>
      </p:sp>
      <p:pic>
        <p:nvPicPr>
          <p:cNvPr id="5" name="Content Placeholder 4" descr="A person wearing a suit and tie&#10;&#10;Description automatically generated">
            <a:extLst>
              <a:ext uri="{FF2B5EF4-FFF2-40B4-BE49-F238E27FC236}">
                <a16:creationId xmlns:a16="http://schemas.microsoft.com/office/drawing/2014/main" id="{DBD8D248-2AB7-40D9-AA79-0730A59C655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18" r="3" b="3"/>
          <a:stretch/>
        </p:blipFill>
        <p:spPr>
          <a:xfrm>
            <a:off x="6091916" y="645106"/>
            <a:ext cx="5451627" cy="5247747"/>
          </a:xfrm>
          <a:prstGeom prst="rect">
            <a:avLst/>
          </a:prstGeom>
        </p:spPr>
      </p:pic>
    </p:spTree>
    <p:extLst>
      <p:ext uri="{BB962C8B-B14F-4D97-AF65-F5344CB8AC3E}">
        <p14:creationId xmlns:p14="http://schemas.microsoft.com/office/powerpoint/2010/main" val="2131719101"/>
      </p:ext>
    </p:extLst>
  </p:cSld>
  <p:clrMapOvr>
    <a:masterClrMapping/>
  </p:clrMapOvr>
</p:sld>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otalTime>210</TotalTime>
  <Words>1331</Words>
  <Application>Microsoft Office PowerPoint</Application>
  <PresentationFormat>Widescreen</PresentationFormat>
  <Paragraphs>139</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Brush Script MT</vt:lpstr>
      <vt:lpstr>Calibri</vt:lpstr>
      <vt:lpstr>Century Gothic</vt:lpstr>
      <vt:lpstr>Comic Sans MS</vt:lpstr>
      <vt:lpstr>Wingdings</vt:lpstr>
      <vt:lpstr>Wingdings 3</vt:lpstr>
      <vt:lpstr>Wisp</vt:lpstr>
      <vt:lpstr>Kids’ Prophecy Corner</vt:lpstr>
      <vt:lpstr>The Founding Fathers Dilemma</vt:lpstr>
      <vt:lpstr>English Common Law</vt:lpstr>
      <vt:lpstr>English Common Law </vt:lpstr>
      <vt:lpstr>American Constitution</vt:lpstr>
      <vt:lpstr>High Crimes and Misdemeanors</vt:lpstr>
      <vt:lpstr>Impeachment Process</vt:lpstr>
      <vt:lpstr>Andrew Johnson</vt:lpstr>
      <vt:lpstr>Bill Clinton</vt:lpstr>
      <vt:lpstr>Richard Nixon</vt:lpstr>
      <vt:lpstr>The 151</vt:lpstr>
      <vt:lpstr>PowerPoint Presentation</vt:lpstr>
      <vt:lpstr>PowerPoint Presentation</vt:lpstr>
      <vt:lpstr>PowerPoint Presentation</vt:lpstr>
      <vt:lpstr>PowerPoint Presentation</vt:lpstr>
      <vt:lpstr>The Trump-Ukraine Scandal</vt:lpstr>
      <vt:lpstr>Trump’s Defense</vt:lpstr>
      <vt:lpstr>Impeachment Vote 18 December, 2019</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Prophecy Corner</dc:title>
  <dc:creator>Katia Marion</dc:creator>
  <cp:lastModifiedBy>Katia Marion</cp:lastModifiedBy>
  <cp:revision>12</cp:revision>
  <cp:lastPrinted>2019-12-20T01:24:12Z</cp:lastPrinted>
  <dcterms:created xsi:type="dcterms:W3CDTF">2019-12-18T04:31:32Z</dcterms:created>
  <dcterms:modified xsi:type="dcterms:W3CDTF">2019-12-20T01:26:53Z</dcterms:modified>
</cp:coreProperties>
</file>