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sldIdLst>
    <p:sldId id="256" r:id="rId2"/>
    <p:sldId id="324" r:id="rId3"/>
    <p:sldId id="271" r:id="rId4"/>
    <p:sldId id="307" r:id="rId5"/>
    <p:sldId id="325" r:id="rId6"/>
    <p:sldId id="306" r:id="rId7"/>
    <p:sldId id="308" r:id="rId8"/>
    <p:sldId id="309" r:id="rId9"/>
    <p:sldId id="326" r:id="rId10"/>
    <p:sldId id="327" r:id="rId11"/>
    <p:sldId id="328" r:id="rId12"/>
    <p:sldId id="311" r:id="rId13"/>
    <p:sldId id="317" r:id="rId14"/>
    <p:sldId id="320" r:id="rId15"/>
    <p:sldId id="319" r:id="rId16"/>
    <p:sldId id="321" r:id="rId17"/>
    <p:sldId id="322" r:id="rId18"/>
    <p:sldId id="312" r:id="rId19"/>
    <p:sldId id="313" r:id="rId20"/>
    <p:sldId id="332" r:id="rId21"/>
    <p:sldId id="314" r:id="rId22"/>
    <p:sldId id="323" r:id="rId23"/>
    <p:sldId id="316" r:id="rId24"/>
    <p:sldId id="333" r:id="rId25"/>
    <p:sldId id="334" r:id="rId26"/>
    <p:sldId id="335" r:id="rId27"/>
    <p:sldId id="336" r:id="rId28"/>
    <p:sldId id="337" r:id="rId29"/>
    <p:sldId id="338" r:id="rId30"/>
    <p:sldId id="339" r:id="rId31"/>
    <p:sldId id="340" r:id="rId32"/>
    <p:sldId id="341" r:id="rId33"/>
    <p:sldId id="342" r:id="rId34"/>
    <p:sldId id="304" r:id="rId35"/>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a Marion" initials="KM" lastIdx="1" clrIdx="0">
    <p:extLst>
      <p:ext uri="{19B8F6BF-5375-455C-9EA6-DF929625EA0E}">
        <p15:presenceInfo xmlns:p15="http://schemas.microsoft.com/office/powerpoint/2012/main" userId="4e7f78b85d528d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D6DF9A19-8150-49CD-ADD0-4B1C38E812D1}" type="datetimeFigureOut">
              <a:rPr lang="en-CA" smtClean="0"/>
              <a:t>2020-01-31</a:t>
            </a:fld>
            <a:endParaRPr lang="en-C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D0FC92B9-B409-430C-AAE3-8DBCC73AF135}" type="slidenum">
              <a:rPr lang="en-CA" smtClean="0"/>
              <a:t>‹#›</a:t>
            </a:fld>
            <a:endParaRPr lang="en-CA"/>
          </a:p>
        </p:txBody>
      </p:sp>
    </p:spTree>
    <p:extLst>
      <p:ext uri="{BB962C8B-B14F-4D97-AF65-F5344CB8AC3E}">
        <p14:creationId xmlns:p14="http://schemas.microsoft.com/office/powerpoint/2010/main" val="253349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AFE5CC-597D-4782-AD38-A456023EA697}"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42088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DF974-0946-4DF6-AB4D-9C5A4760643C}"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569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CAC30B-E818-4095-AD13-8FD78EAAEBC5}"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987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20890F1-1778-4AE9-B358-43B4D30AB266}"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14636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2F833A-F288-482D-9950-06A1E0F6FEFC}"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926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1B6FC8-BEC4-438B-A7E8-47A454474DEB}"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336836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C4879-A198-43D1-A91F-A1692FD5B688}"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134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5608C-4BAC-40DB-9EA2-FD3CA28AD6F0}"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68237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C23000-8E53-4196-8CFE-F782E04CD1DD}"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95616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E0A23-5F11-4A4F-AADA-0EB75EC3ED7C}"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38226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66B26E-A7E0-44FC-928A-D291D23F81D1}"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28919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FF0CD-87FD-4371-AB65-246BF58AC59F}" type="datetime1">
              <a:rPr lang="en-CA" smtClean="0"/>
              <a:t>2020-01-31</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9268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E56B6A-42A7-4072-95E4-7FB2E4DC0626}" type="datetime1">
              <a:rPr lang="en-CA" smtClean="0"/>
              <a:t>2020-01-31</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27399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70D51-5D9A-40F9-BE8C-B41A0AC25ECB}" type="datetime1">
              <a:rPr lang="en-CA" smtClean="0"/>
              <a:t>2020-01-31</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182903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359BA8-738F-4DA2-A089-AC8148E19BCF}"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358446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8CEDE-E744-4482-9E01-FA1AE4370A48}"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4EDEBE-786D-42FF-A5CD-631892D1911B}" type="slidenum">
              <a:rPr lang="en-CA" smtClean="0"/>
              <a:t>‹#›</a:t>
            </a:fld>
            <a:endParaRPr lang="en-CA"/>
          </a:p>
        </p:txBody>
      </p:sp>
    </p:spTree>
    <p:extLst>
      <p:ext uri="{BB962C8B-B14F-4D97-AF65-F5344CB8AC3E}">
        <p14:creationId xmlns:p14="http://schemas.microsoft.com/office/powerpoint/2010/main" val="285162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D7B739-DA4D-42DC-918F-6D8EBBDFBF5C}" type="datetime1">
              <a:rPr lang="en-CA" smtClean="0"/>
              <a:t>2020-01-31</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4EDEBE-786D-42FF-A5CD-631892D1911B}" type="slidenum">
              <a:rPr lang="en-CA" smtClean="0"/>
              <a:t>‹#›</a:t>
            </a:fld>
            <a:endParaRPr lang="en-CA"/>
          </a:p>
        </p:txBody>
      </p:sp>
    </p:spTree>
    <p:extLst>
      <p:ext uri="{BB962C8B-B14F-4D97-AF65-F5344CB8AC3E}">
        <p14:creationId xmlns:p14="http://schemas.microsoft.com/office/powerpoint/2010/main" val="28819957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Mississippi"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vox.com/policy-and-politics/2017/1/31/14439908/steve-bannon-worldview-visa-ban"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rightwingwatch.org/post/congressional-prayer-caucus-foundation-leader-church-state-separation-the-death-knell-for-our-nation/"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hyperlink" Target="http://nigra.org.uk/tag/out/"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100B-DBA6-422C-A134-1E5C3D15FF71}"/>
              </a:ext>
            </a:extLst>
          </p:cNvPr>
          <p:cNvSpPr>
            <a:spLocks noGrp="1"/>
          </p:cNvSpPr>
          <p:nvPr>
            <p:ph type="ctrTitle"/>
          </p:nvPr>
        </p:nvSpPr>
        <p:spPr>
          <a:xfrm>
            <a:off x="2617494" y="2542881"/>
            <a:ext cx="8915399" cy="1304925"/>
          </a:xfrm>
        </p:spPr>
        <p:txBody>
          <a:bodyPr/>
          <a:lstStyle/>
          <a:p>
            <a:pPr algn="ctr"/>
            <a:r>
              <a:rPr lang="en-CA" dirty="0">
                <a:latin typeface="Brush Script MT" panose="03060802040406070304" pitchFamily="66" charset="0"/>
              </a:rPr>
              <a:t>Kids’ Prophecy Corner</a:t>
            </a:r>
          </a:p>
        </p:txBody>
      </p:sp>
      <p:sp>
        <p:nvSpPr>
          <p:cNvPr id="3" name="Subtitle 2">
            <a:extLst>
              <a:ext uri="{FF2B5EF4-FFF2-40B4-BE49-F238E27FC236}">
                <a16:creationId xmlns:a16="http://schemas.microsoft.com/office/drawing/2014/main" id="{91F497F8-7FC8-4C28-BAB7-F838694772FC}"/>
              </a:ext>
            </a:extLst>
          </p:cNvPr>
          <p:cNvSpPr>
            <a:spLocks noGrp="1"/>
          </p:cNvSpPr>
          <p:nvPr>
            <p:ph type="subTitle" idx="1"/>
          </p:nvPr>
        </p:nvSpPr>
        <p:spPr>
          <a:xfrm>
            <a:off x="2589213" y="4777379"/>
            <a:ext cx="8915399" cy="1126283"/>
          </a:xfrm>
        </p:spPr>
        <p:txBody>
          <a:bodyPr>
            <a:normAutofit/>
          </a:bodyPr>
          <a:lstStyle/>
          <a:p>
            <a:pPr algn="ctr"/>
            <a:r>
              <a:rPr lang="en-CA" sz="2800" dirty="0">
                <a:latin typeface="Comic Sans MS" panose="030F0702030302020204" pitchFamily="66" charset="0"/>
              </a:rPr>
              <a:t>Church And State</a:t>
            </a:r>
          </a:p>
          <a:p>
            <a:pPr algn="ctr"/>
            <a:r>
              <a:rPr lang="en-CA" sz="2800" dirty="0">
                <a:latin typeface="Comic Sans MS" panose="030F0702030302020204" pitchFamily="66" charset="0"/>
              </a:rPr>
              <a:t>- Part 2- </a:t>
            </a:r>
          </a:p>
        </p:txBody>
      </p:sp>
    </p:spTree>
    <p:extLst>
      <p:ext uri="{BB962C8B-B14F-4D97-AF65-F5344CB8AC3E}">
        <p14:creationId xmlns:p14="http://schemas.microsoft.com/office/powerpoint/2010/main" val="425061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8" descr="Résultat d’images pour pat robertson">
            <a:extLst>
              <a:ext uri="{FF2B5EF4-FFF2-40B4-BE49-F238E27FC236}">
                <a16:creationId xmlns:a16="http://schemas.microsoft.com/office/drawing/2014/main" id="{20D387A5-7441-4176-B499-504E044E21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6782" y="321734"/>
            <a:ext cx="2927603" cy="29051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ficher l’image source">
            <a:extLst>
              <a:ext uri="{FF2B5EF4-FFF2-40B4-BE49-F238E27FC236}">
                <a16:creationId xmlns:a16="http://schemas.microsoft.com/office/drawing/2014/main" id="{917F3EB5-CBE9-4D61-BD8D-DA4F22273E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8905" y="3631096"/>
            <a:ext cx="3483356" cy="2760560"/>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13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Rectangle 13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fficher l’image source">
            <a:extLst>
              <a:ext uri="{FF2B5EF4-FFF2-40B4-BE49-F238E27FC236}">
                <a16:creationId xmlns:a16="http://schemas.microsoft.com/office/drawing/2014/main" id="{46DE58DF-536C-453E-9710-899E84FE8D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650096"/>
            <a:ext cx="5426764" cy="541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1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ésultat d’images pour brown vs board of education">
            <a:extLst>
              <a:ext uri="{FF2B5EF4-FFF2-40B4-BE49-F238E27FC236}">
                <a16:creationId xmlns:a16="http://schemas.microsoft.com/office/drawing/2014/main" id="{ACB7C3B9-E1CC-4E1E-87BE-29270E321E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180" y="1051102"/>
            <a:ext cx="6410084" cy="476985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Afficher l’image source">
            <a:extLst>
              <a:ext uri="{FF2B5EF4-FFF2-40B4-BE49-F238E27FC236}">
                <a16:creationId xmlns:a16="http://schemas.microsoft.com/office/drawing/2014/main" id="{BE494786-BDB7-454A-88DA-60D06FFC7E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33480" y="643467"/>
            <a:ext cx="3379731" cy="247565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Résultat d’images pour brown vs board of education">
            <a:extLst>
              <a:ext uri="{FF2B5EF4-FFF2-40B4-BE49-F238E27FC236}">
                <a16:creationId xmlns:a16="http://schemas.microsoft.com/office/drawing/2014/main" id="{26DB354A-69AC-4B27-8C43-B92D9DD7EB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5873" y="3957630"/>
            <a:ext cx="3854945" cy="205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0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spTree>
    <p:extLst>
      <p:ext uri="{BB962C8B-B14F-4D97-AF65-F5344CB8AC3E}">
        <p14:creationId xmlns:p14="http://schemas.microsoft.com/office/powerpoint/2010/main" val="181433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sp>
        <p:nvSpPr>
          <p:cNvPr id="20" name="TextBox 19">
            <a:extLst>
              <a:ext uri="{FF2B5EF4-FFF2-40B4-BE49-F238E27FC236}">
                <a16:creationId xmlns:a16="http://schemas.microsoft.com/office/drawing/2014/main" id="{AA5674E9-28C3-424D-B759-5F7197BC1CB7}"/>
              </a:ext>
            </a:extLst>
          </p:cNvPr>
          <p:cNvSpPr txBox="1"/>
          <p:nvPr/>
        </p:nvSpPr>
        <p:spPr>
          <a:xfrm>
            <a:off x="2905034" y="5220422"/>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22" name="Straight Connector 21">
            <a:extLst>
              <a:ext uri="{FF2B5EF4-FFF2-40B4-BE49-F238E27FC236}">
                <a16:creationId xmlns:a16="http://schemas.microsoft.com/office/drawing/2014/main" id="{BA9D9AFA-FACC-4D96-A6C5-A0FCFD94E2F0}"/>
              </a:ext>
            </a:extLst>
          </p:cNvPr>
          <p:cNvCxnSpPr/>
          <p:nvPr/>
        </p:nvCxnSpPr>
        <p:spPr>
          <a:xfrm>
            <a:off x="3564902" y="3614493"/>
            <a:ext cx="0" cy="158816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730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sp>
        <p:nvSpPr>
          <p:cNvPr id="20" name="TextBox 19">
            <a:extLst>
              <a:ext uri="{FF2B5EF4-FFF2-40B4-BE49-F238E27FC236}">
                <a16:creationId xmlns:a16="http://schemas.microsoft.com/office/drawing/2014/main" id="{AA5674E9-28C3-424D-B759-5F7197BC1CB7}"/>
              </a:ext>
            </a:extLst>
          </p:cNvPr>
          <p:cNvSpPr txBox="1"/>
          <p:nvPr/>
        </p:nvSpPr>
        <p:spPr>
          <a:xfrm>
            <a:off x="2905034" y="4862826"/>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22" name="Straight Connector 21">
            <a:extLst>
              <a:ext uri="{FF2B5EF4-FFF2-40B4-BE49-F238E27FC236}">
                <a16:creationId xmlns:a16="http://schemas.microsoft.com/office/drawing/2014/main" id="{BA9D9AFA-FACC-4D96-A6C5-A0FCFD94E2F0}"/>
              </a:ext>
            </a:extLst>
          </p:cNvPr>
          <p:cNvCxnSpPr>
            <a:cxnSpLocks/>
          </p:cNvCxnSpPr>
          <p:nvPr/>
        </p:nvCxnSpPr>
        <p:spPr>
          <a:xfrm>
            <a:off x="3564902" y="3614493"/>
            <a:ext cx="0" cy="12120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480E308D-914B-4F56-AB14-DADA6AD4D9C4}"/>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26" name="Straight Connector 25">
            <a:extLst>
              <a:ext uri="{FF2B5EF4-FFF2-40B4-BE49-F238E27FC236}">
                <a16:creationId xmlns:a16="http://schemas.microsoft.com/office/drawing/2014/main" id="{75A1295D-CB38-4325-A726-80152975DFE8}"/>
              </a:ext>
            </a:extLst>
          </p:cNvPr>
          <p:cNvCxnSpPr>
            <a:stCxn id="20" idx="2"/>
            <a:endCxn id="24" idx="0"/>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8498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1A9A-0F09-4D8F-9E41-E1A1077FF365}"/>
              </a:ext>
            </a:extLst>
          </p:cNvPr>
          <p:cNvSpPr>
            <a:spLocks noGrp="1"/>
          </p:cNvSpPr>
          <p:nvPr>
            <p:ph type="title"/>
          </p:nvPr>
        </p:nvSpPr>
        <p:spPr>
          <a:xfrm>
            <a:off x="1545996" y="446088"/>
            <a:ext cx="4548415" cy="976312"/>
          </a:xfrm>
        </p:spPr>
        <p:txBody>
          <a:bodyPr>
            <a:normAutofit/>
          </a:bodyPr>
          <a:lstStyle/>
          <a:p>
            <a:pPr algn="ctr"/>
            <a:r>
              <a:rPr lang="fr-CA" sz="3200" dirty="0"/>
              <a:t>In God We Trust</a:t>
            </a:r>
            <a:endParaRPr lang="en-CA" sz="3200" dirty="0"/>
          </a:p>
        </p:txBody>
      </p:sp>
      <p:sp>
        <p:nvSpPr>
          <p:cNvPr id="3" name="Content Placeholder 2">
            <a:extLst>
              <a:ext uri="{FF2B5EF4-FFF2-40B4-BE49-F238E27FC236}">
                <a16:creationId xmlns:a16="http://schemas.microsoft.com/office/drawing/2014/main" id="{794FB552-1A6A-4B6E-A14D-F5B22EC87B77}"/>
              </a:ext>
            </a:extLst>
          </p:cNvPr>
          <p:cNvSpPr>
            <a:spLocks noGrp="1"/>
          </p:cNvSpPr>
          <p:nvPr>
            <p:ph idx="1"/>
          </p:nvPr>
        </p:nvSpPr>
        <p:spPr/>
        <p:txBody>
          <a:bodyPr/>
          <a:lstStyle/>
          <a:p>
            <a:endParaRPr lang="en-CA" dirty="0"/>
          </a:p>
        </p:txBody>
      </p:sp>
      <p:sp>
        <p:nvSpPr>
          <p:cNvPr id="4" name="Text Placeholder 3">
            <a:extLst>
              <a:ext uri="{FF2B5EF4-FFF2-40B4-BE49-F238E27FC236}">
                <a16:creationId xmlns:a16="http://schemas.microsoft.com/office/drawing/2014/main" id="{D675B5C6-B1EF-4694-8DD3-ABCA07A07358}"/>
              </a:ext>
            </a:extLst>
          </p:cNvPr>
          <p:cNvSpPr>
            <a:spLocks noGrp="1"/>
          </p:cNvSpPr>
          <p:nvPr>
            <p:ph type="body" sz="half" idx="2"/>
          </p:nvPr>
        </p:nvSpPr>
        <p:spPr>
          <a:xfrm>
            <a:off x="461913" y="1598612"/>
            <a:ext cx="5632499" cy="5150979"/>
          </a:xfrm>
        </p:spPr>
        <p:txBody>
          <a:bodyPr>
            <a:normAutofit fontScale="85000" lnSpcReduction="20000"/>
          </a:bodyPr>
          <a:lstStyle/>
          <a:p>
            <a:r>
              <a:rPr lang="en-CA" dirty="0"/>
              <a:t> </a:t>
            </a:r>
            <a:r>
              <a:rPr lang="en-CA" sz="1500" dirty="0"/>
              <a:t>In </a:t>
            </a:r>
            <a:r>
              <a:rPr lang="en-CA" sz="1500" b="1" dirty="0"/>
              <a:t>March 2001</a:t>
            </a:r>
            <a:r>
              <a:rPr lang="en-CA" sz="1500" dirty="0"/>
              <a:t>, the Governor of Mississippi Ronnie Musgrove signed a legislation where he demands that the motto "In God We Trust" to be displayed in every public-school classroom, as well as the school auditoriums and cafeterias, throughout the state.</a:t>
            </a:r>
          </a:p>
          <a:p>
            <a:r>
              <a:rPr lang="en-CA" sz="1500" b="1" dirty="0"/>
              <a:t>After the September 11 attacks in 2001</a:t>
            </a:r>
            <a:r>
              <a:rPr lang="en-CA" sz="1500" dirty="0"/>
              <a:t>, many public schools across the United States posted "In God We Trust" framed posters in their "libraries, cafeterias and classrooms". The American Family Association supplied several 11-by-14-inch posters to school systems and vowed to defend any legal challenges to the displaying of the posters.</a:t>
            </a:r>
          </a:p>
          <a:p>
            <a:r>
              <a:rPr lang="en-CA" sz="1500" b="1" dirty="0"/>
              <a:t>In 2006</a:t>
            </a:r>
            <a:r>
              <a:rPr lang="en-CA" sz="1500" dirty="0"/>
              <a:t>, on the 50th anniversary of its adoption, the Senate reaffirmed "In God We Trust" as the official national motto of the United States of America.</a:t>
            </a:r>
          </a:p>
          <a:p>
            <a:r>
              <a:rPr lang="en-CA" sz="1500" dirty="0"/>
              <a:t> Florida adopted 'In God We Trust' as the official state motto, effective </a:t>
            </a:r>
            <a:r>
              <a:rPr lang="en-CA" sz="1500" b="1" dirty="0"/>
              <a:t>July 1, 2006</a:t>
            </a:r>
            <a:r>
              <a:rPr lang="en-CA" sz="1500" dirty="0"/>
              <a:t>.</a:t>
            </a:r>
          </a:p>
          <a:p>
            <a:r>
              <a:rPr lang="en-CA" sz="1500" b="1" dirty="0"/>
              <a:t> In 2011 </a:t>
            </a:r>
            <a:r>
              <a:rPr lang="en-CA" sz="1500" dirty="0"/>
              <a:t>the House of Representatives passed an additional resolution reaffirming "In God We Trust" as the official motto of the United States.</a:t>
            </a:r>
          </a:p>
          <a:p>
            <a:endParaRPr lang="en-CA" sz="1500" dirty="0"/>
          </a:p>
          <a:p>
            <a:r>
              <a:rPr lang="en-CA" sz="1500" b="1" dirty="0"/>
              <a:t>In 2013, </a:t>
            </a:r>
            <a:r>
              <a:rPr lang="en-CA" sz="1500" dirty="0"/>
              <a:t>a federal court rejected a challenge, brought by Michael </a:t>
            </a:r>
            <a:r>
              <a:rPr lang="en-CA" sz="1500" dirty="0" err="1"/>
              <a:t>Newdow</a:t>
            </a:r>
            <a:r>
              <a:rPr lang="en-CA" sz="1500" dirty="0"/>
              <a:t> and the Freedom From Religion Foundation, to remove "In God We Trust" from American currency.</a:t>
            </a:r>
          </a:p>
          <a:p>
            <a:r>
              <a:rPr lang="en-CA" sz="1500" dirty="0"/>
              <a:t>On </a:t>
            </a:r>
            <a:r>
              <a:rPr lang="en-CA" sz="1500" b="1" dirty="0"/>
              <a:t>January 31, 2014</a:t>
            </a:r>
            <a:r>
              <a:rPr lang="en-CA" sz="1500" dirty="0"/>
              <a:t>, in the name of religious freedom, the </a:t>
            </a:r>
            <a:r>
              <a:rPr lang="en-CA" sz="1500" dirty="0">
                <a:hlinkClick r:id="rId2" tooltip="Mississippi">
                  <a:extLst>
                    <a:ext uri="{A12FA001-AC4F-418D-AE19-62706E023703}">
                      <ahyp:hlinkClr xmlns:ahyp="http://schemas.microsoft.com/office/drawing/2018/hyperlinkcolor" val="tx"/>
                    </a:ext>
                  </a:extLst>
                </a:hlinkClick>
              </a:rPr>
              <a:t>Mississippi</a:t>
            </a:r>
            <a:r>
              <a:rPr lang="en-CA" sz="1500" dirty="0"/>
              <a:t> senate voted to add the words, "In God We Trust" to the state seal and the change was made effective on July 1, 2014.</a:t>
            </a:r>
          </a:p>
          <a:p>
            <a:endParaRPr lang="en-CA" sz="1500" dirty="0"/>
          </a:p>
          <a:p>
            <a:endParaRPr lang="en-CA" dirty="0"/>
          </a:p>
        </p:txBody>
      </p:sp>
      <p:pic>
        <p:nvPicPr>
          <p:cNvPr id="1026" name="Picture 2">
            <a:extLst>
              <a:ext uri="{FF2B5EF4-FFF2-40B4-BE49-F238E27FC236}">
                <a16:creationId xmlns:a16="http://schemas.microsoft.com/office/drawing/2014/main" id="{13268990-FA59-4469-9F65-CB067FF13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012" y="446088"/>
            <a:ext cx="5192772" cy="541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0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6A74589D-E7BA-49F6-B3B3-8A15A0C4A8D7}"/>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In God We Trust</a:t>
            </a:r>
          </a:p>
        </p:txBody>
      </p:sp>
      <p:sp>
        <p:nvSpPr>
          <p:cNvPr id="4" name="Text Placeholder 3">
            <a:extLst>
              <a:ext uri="{FF2B5EF4-FFF2-40B4-BE49-F238E27FC236}">
                <a16:creationId xmlns:a16="http://schemas.microsoft.com/office/drawing/2014/main" id="{BA3D4826-5291-476F-9567-76C23BF11C06}"/>
              </a:ext>
            </a:extLst>
          </p:cNvPr>
          <p:cNvSpPr>
            <a:spLocks noGrp="1"/>
          </p:cNvSpPr>
          <p:nvPr>
            <p:ph type="body" sz="half" idx="2"/>
          </p:nvPr>
        </p:nvSpPr>
        <p:spPr>
          <a:xfrm>
            <a:off x="755845" y="1547245"/>
            <a:ext cx="5267884" cy="5053093"/>
          </a:xfrm>
        </p:spPr>
        <p:txBody>
          <a:bodyPr vert="horz" lIns="91440" tIns="45720" rIns="91440" bIns="45720" rtlCol="0">
            <a:noAutofit/>
          </a:bodyPr>
          <a:lstStyle/>
          <a:p>
            <a:r>
              <a:rPr lang="en-CA" b="1" dirty="0"/>
              <a:t>In 2015 </a:t>
            </a:r>
            <a:r>
              <a:rPr lang="en-CA" dirty="0"/>
              <a:t>the county police department of Jefferson County, Illinois announced that the words "In God We Trust" will be on police squad cars.</a:t>
            </a:r>
          </a:p>
          <a:p>
            <a:r>
              <a:rPr lang="en-CA" b="1" dirty="0"/>
              <a:t>In 2015</a:t>
            </a:r>
            <a:r>
              <a:rPr lang="en-CA" dirty="0"/>
              <a:t>, the Freedom from Religion Foundation demanded that local authorities remove the motto from Texas Police Department patrol vehicles. In response, Police Chief Adrian Garcia told the organization, in a written letter, to "go fly a kite.</a:t>
            </a:r>
            <a:endParaRPr lang="en-US" dirty="0">
              <a:solidFill>
                <a:srgbClr val="000000"/>
              </a:solidFill>
            </a:endParaRPr>
          </a:p>
          <a:p>
            <a:r>
              <a:rPr lang="en-CA" b="1" dirty="0"/>
              <a:t>In March 2017</a:t>
            </a:r>
            <a:r>
              <a:rPr lang="en-CA" dirty="0"/>
              <a:t>, Act 911, made it a mandatory by law in Arkansas for schools to display posters with the national motto ("In God We Trust").</a:t>
            </a:r>
          </a:p>
          <a:p>
            <a:pPr>
              <a:lnSpc>
                <a:spcPct val="90000"/>
              </a:lnSpc>
              <a:buFont typeface="Wingdings 3" charset="2"/>
              <a:buChar char=""/>
            </a:pPr>
            <a:endParaRPr lang="en-US" dirty="0">
              <a:solidFill>
                <a:srgbClr val="000000"/>
              </a:solidFill>
            </a:endParaRPr>
          </a:p>
          <a:p>
            <a:r>
              <a:rPr lang="en-CA" b="1" dirty="0"/>
              <a:t>Also, in March</a:t>
            </a:r>
            <a:r>
              <a:rPr lang="en-CA" dirty="0"/>
              <a:t>, the same requirement was enacted in Kentucky schools for the 2019-2020 school year requiring the slogan to be displayed "in a prominent location." </a:t>
            </a:r>
          </a:p>
          <a:p>
            <a:r>
              <a:rPr lang="en-CA" dirty="0"/>
              <a:t> </a:t>
            </a:r>
          </a:p>
          <a:p>
            <a:r>
              <a:rPr lang="en-CA" b="1" dirty="0"/>
              <a:t>In June 2019</a:t>
            </a:r>
            <a:r>
              <a:rPr lang="en-CA" dirty="0"/>
              <a:t>, the Bakersfield, California City Council voted 4-2 to put an "In God We Trust" sticker on the city's police and fire vehicles. </a:t>
            </a:r>
          </a:p>
        </p:txBody>
      </p:sp>
      <p:pic>
        <p:nvPicPr>
          <p:cNvPr id="2050" name="Picture 2" descr="Résultat d’images pour police plates in god we trust">
            <a:extLst>
              <a:ext uri="{FF2B5EF4-FFF2-40B4-BE49-F238E27FC236}">
                <a16:creationId xmlns:a16="http://schemas.microsoft.com/office/drawing/2014/main" id="{69FBDB62-0FDE-4C49-83FD-A50118E481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1916" y="0"/>
            <a:ext cx="6100084" cy="685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2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sp>
        <p:nvSpPr>
          <p:cNvPr id="20" name="TextBox 19">
            <a:extLst>
              <a:ext uri="{FF2B5EF4-FFF2-40B4-BE49-F238E27FC236}">
                <a16:creationId xmlns:a16="http://schemas.microsoft.com/office/drawing/2014/main" id="{AA5674E9-28C3-424D-B759-5F7197BC1CB7}"/>
              </a:ext>
            </a:extLst>
          </p:cNvPr>
          <p:cNvSpPr txBox="1"/>
          <p:nvPr/>
        </p:nvSpPr>
        <p:spPr>
          <a:xfrm>
            <a:off x="2905034" y="4862826"/>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22" name="Straight Connector 21">
            <a:extLst>
              <a:ext uri="{FF2B5EF4-FFF2-40B4-BE49-F238E27FC236}">
                <a16:creationId xmlns:a16="http://schemas.microsoft.com/office/drawing/2014/main" id="{BA9D9AFA-FACC-4D96-A6C5-A0FCFD94E2F0}"/>
              </a:ext>
            </a:extLst>
          </p:cNvPr>
          <p:cNvCxnSpPr>
            <a:cxnSpLocks/>
          </p:cNvCxnSpPr>
          <p:nvPr/>
        </p:nvCxnSpPr>
        <p:spPr>
          <a:xfrm>
            <a:off x="3564902" y="3614493"/>
            <a:ext cx="0" cy="12120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480E308D-914B-4F56-AB14-DADA6AD4D9C4}"/>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26" name="Straight Connector 25">
            <a:extLst>
              <a:ext uri="{FF2B5EF4-FFF2-40B4-BE49-F238E27FC236}">
                <a16:creationId xmlns:a16="http://schemas.microsoft.com/office/drawing/2014/main" id="{75A1295D-CB38-4325-A726-80152975DFE8}"/>
              </a:ext>
            </a:extLst>
          </p:cNvPr>
          <p:cNvCxnSpPr>
            <a:stCxn id="20" idx="2"/>
            <a:endCxn id="24" idx="0"/>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6CA16DA-1BFC-4A9A-A815-71CB83C864CA}"/>
              </a:ext>
            </a:extLst>
          </p:cNvPr>
          <p:cNvCxnSpPr/>
          <p:nvPr/>
        </p:nvCxnSpPr>
        <p:spPr>
          <a:xfrm>
            <a:off x="6828149" y="2526384"/>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36C3844-A962-46FE-93CF-606B074081FF}"/>
              </a:ext>
            </a:extLst>
          </p:cNvPr>
          <p:cNvCxnSpPr/>
          <p:nvPr/>
        </p:nvCxnSpPr>
        <p:spPr>
          <a:xfrm>
            <a:off x="11541550" y="2564092"/>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AA019AF-59DF-40AD-ADCA-D7AA861582F6}"/>
              </a:ext>
            </a:extLst>
          </p:cNvPr>
          <p:cNvCxnSpPr/>
          <p:nvPr/>
        </p:nvCxnSpPr>
        <p:spPr>
          <a:xfrm>
            <a:off x="9345105"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985C9283-F4A9-4489-9FD5-416FA1C8DB33}"/>
              </a:ext>
            </a:extLst>
          </p:cNvPr>
          <p:cNvSpPr txBox="1"/>
          <p:nvPr/>
        </p:nvSpPr>
        <p:spPr>
          <a:xfrm>
            <a:off x="6455792" y="2157052"/>
            <a:ext cx="744713" cy="369332"/>
          </a:xfrm>
          <a:prstGeom prst="rect">
            <a:avLst/>
          </a:prstGeom>
          <a:noFill/>
        </p:spPr>
        <p:txBody>
          <a:bodyPr wrap="square" rtlCol="0">
            <a:spAutoFit/>
          </a:bodyPr>
          <a:lstStyle/>
          <a:p>
            <a:r>
              <a:rPr lang="fr-CA" dirty="0"/>
              <a:t>2014</a:t>
            </a:r>
            <a:endParaRPr lang="en-CA" dirty="0"/>
          </a:p>
        </p:txBody>
      </p:sp>
      <p:sp>
        <p:nvSpPr>
          <p:cNvPr id="30" name="TextBox 29">
            <a:extLst>
              <a:ext uri="{FF2B5EF4-FFF2-40B4-BE49-F238E27FC236}">
                <a16:creationId xmlns:a16="http://schemas.microsoft.com/office/drawing/2014/main" id="{0C64337B-3223-4B08-BFA6-C586A2539FAD}"/>
              </a:ext>
            </a:extLst>
          </p:cNvPr>
          <p:cNvSpPr txBox="1"/>
          <p:nvPr/>
        </p:nvSpPr>
        <p:spPr>
          <a:xfrm>
            <a:off x="8972748" y="2096623"/>
            <a:ext cx="744713" cy="369332"/>
          </a:xfrm>
          <a:prstGeom prst="rect">
            <a:avLst/>
          </a:prstGeom>
          <a:noFill/>
        </p:spPr>
        <p:txBody>
          <a:bodyPr wrap="square" rtlCol="0">
            <a:spAutoFit/>
          </a:bodyPr>
          <a:lstStyle/>
          <a:p>
            <a:r>
              <a:rPr lang="fr-CA" dirty="0"/>
              <a:t>2017</a:t>
            </a:r>
            <a:endParaRPr lang="en-CA" dirty="0"/>
          </a:p>
        </p:txBody>
      </p:sp>
      <p:sp>
        <p:nvSpPr>
          <p:cNvPr id="31" name="TextBox 30">
            <a:extLst>
              <a:ext uri="{FF2B5EF4-FFF2-40B4-BE49-F238E27FC236}">
                <a16:creationId xmlns:a16="http://schemas.microsoft.com/office/drawing/2014/main" id="{328DFD25-55FD-426D-884A-1216847EC4B4}"/>
              </a:ext>
            </a:extLst>
          </p:cNvPr>
          <p:cNvSpPr txBox="1"/>
          <p:nvPr/>
        </p:nvSpPr>
        <p:spPr>
          <a:xfrm>
            <a:off x="11177052" y="2096623"/>
            <a:ext cx="744713" cy="369332"/>
          </a:xfrm>
          <a:prstGeom prst="rect">
            <a:avLst/>
          </a:prstGeom>
          <a:noFill/>
        </p:spPr>
        <p:txBody>
          <a:bodyPr wrap="square" rtlCol="0">
            <a:spAutoFit/>
          </a:bodyPr>
          <a:lstStyle/>
          <a:p>
            <a:r>
              <a:rPr lang="fr-CA" dirty="0"/>
              <a:t>2019</a:t>
            </a:r>
            <a:endParaRPr lang="en-CA" dirty="0"/>
          </a:p>
        </p:txBody>
      </p:sp>
      <p:sp>
        <p:nvSpPr>
          <p:cNvPr id="32" name="TextBox 31">
            <a:extLst>
              <a:ext uri="{FF2B5EF4-FFF2-40B4-BE49-F238E27FC236}">
                <a16:creationId xmlns:a16="http://schemas.microsoft.com/office/drawing/2014/main" id="{15CAA3E0-B939-46B7-9A77-332EDBC55E86}"/>
              </a:ext>
            </a:extLst>
          </p:cNvPr>
          <p:cNvSpPr txBox="1"/>
          <p:nvPr/>
        </p:nvSpPr>
        <p:spPr>
          <a:xfrm>
            <a:off x="10810981" y="3479085"/>
            <a:ext cx="1319736" cy="261610"/>
          </a:xfrm>
          <a:prstGeom prst="rect">
            <a:avLst/>
          </a:prstGeom>
          <a:noFill/>
        </p:spPr>
        <p:txBody>
          <a:bodyPr wrap="square" rtlCol="0">
            <a:spAutoFit/>
          </a:bodyPr>
          <a:lstStyle/>
          <a:p>
            <a:pPr algn="ctr"/>
            <a:r>
              <a:rPr lang="fr-CA" sz="1100" dirty="0"/>
              <a:t>In God We Trust</a:t>
            </a:r>
            <a:endParaRPr lang="en-CA" sz="1100" dirty="0"/>
          </a:p>
        </p:txBody>
      </p:sp>
      <p:sp>
        <p:nvSpPr>
          <p:cNvPr id="33" name="TextBox 32">
            <a:extLst>
              <a:ext uri="{FF2B5EF4-FFF2-40B4-BE49-F238E27FC236}">
                <a16:creationId xmlns:a16="http://schemas.microsoft.com/office/drawing/2014/main" id="{97B433A3-20A2-4E6E-A96A-319DB886A68E}"/>
              </a:ext>
            </a:extLst>
          </p:cNvPr>
          <p:cNvSpPr txBox="1"/>
          <p:nvPr/>
        </p:nvSpPr>
        <p:spPr>
          <a:xfrm>
            <a:off x="8685236" y="3479085"/>
            <a:ext cx="1319736" cy="261610"/>
          </a:xfrm>
          <a:prstGeom prst="rect">
            <a:avLst/>
          </a:prstGeom>
          <a:noFill/>
        </p:spPr>
        <p:txBody>
          <a:bodyPr wrap="square" rtlCol="0">
            <a:spAutoFit/>
          </a:bodyPr>
          <a:lstStyle/>
          <a:p>
            <a:pPr algn="ctr"/>
            <a:r>
              <a:rPr lang="fr-CA" sz="1100" dirty="0" err="1"/>
              <a:t>Act</a:t>
            </a:r>
            <a:r>
              <a:rPr lang="fr-CA" sz="1100" dirty="0"/>
              <a:t> 9/11</a:t>
            </a:r>
            <a:endParaRPr lang="en-CA" sz="1100" dirty="0"/>
          </a:p>
        </p:txBody>
      </p:sp>
      <p:sp>
        <p:nvSpPr>
          <p:cNvPr id="34" name="TextBox 33">
            <a:extLst>
              <a:ext uri="{FF2B5EF4-FFF2-40B4-BE49-F238E27FC236}">
                <a16:creationId xmlns:a16="http://schemas.microsoft.com/office/drawing/2014/main" id="{C9864E34-8F8A-4DBB-95F5-9C7846D51732}"/>
              </a:ext>
            </a:extLst>
          </p:cNvPr>
          <p:cNvSpPr txBox="1"/>
          <p:nvPr/>
        </p:nvSpPr>
        <p:spPr>
          <a:xfrm>
            <a:off x="6302628" y="3514452"/>
            <a:ext cx="1319736" cy="261610"/>
          </a:xfrm>
          <a:prstGeom prst="rect">
            <a:avLst/>
          </a:prstGeom>
          <a:noFill/>
        </p:spPr>
        <p:txBody>
          <a:bodyPr wrap="square" rtlCol="0">
            <a:spAutoFit/>
          </a:bodyPr>
          <a:lstStyle/>
          <a:p>
            <a:pPr algn="ctr"/>
            <a:r>
              <a:rPr lang="fr-CA" sz="1100" dirty="0"/>
              <a:t>In God We Trust</a:t>
            </a:r>
            <a:endParaRPr lang="en-CA" sz="1100" dirty="0"/>
          </a:p>
        </p:txBody>
      </p:sp>
    </p:spTree>
    <p:extLst>
      <p:ext uri="{BB962C8B-B14F-4D97-AF65-F5344CB8AC3E}">
        <p14:creationId xmlns:p14="http://schemas.microsoft.com/office/powerpoint/2010/main" val="187050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cxnSp>
        <p:nvCxnSpPr>
          <p:cNvPr id="20" name="Straight Connector 19">
            <a:extLst>
              <a:ext uri="{FF2B5EF4-FFF2-40B4-BE49-F238E27FC236}">
                <a16:creationId xmlns:a16="http://schemas.microsoft.com/office/drawing/2014/main" id="{189CE3D0-2EAE-4AC5-8D68-B8E53E55BB0F}"/>
              </a:ext>
            </a:extLst>
          </p:cNvPr>
          <p:cNvCxnSpPr/>
          <p:nvPr/>
        </p:nvCxnSpPr>
        <p:spPr>
          <a:xfrm>
            <a:off x="4895654" y="2582946"/>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FB5692A-2571-4CE4-A245-2BD67183E557}"/>
              </a:ext>
            </a:extLst>
          </p:cNvPr>
          <p:cNvCxnSpPr/>
          <p:nvPr/>
        </p:nvCxnSpPr>
        <p:spPr>
          <a:xfrm>
            <a:off x="6319101"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B564061-7F35-4AD9-9CF1-1F331E97C67C}"/>
              </a:ext>
            </a:extLst>
          </p:cNvPr>
          <p:cNvSpPr txBox="1"/>
          <p:nvPr/>
        </p:nvSpPr>
        <p:spPr>
          <a:xfrm>
            <a:off x="4523297" y="2157052"/>
            <a:ext cx="744713" cy="369332"/>
          </a:xfrm>
          <a:prstGeom prst="rect">
            <a:avLst/>
          </a:prstGeom>
          <a:noFill/>
        </p:spPr>
        <p:txBody>
          <a:bodyPr wrap="square" rtlCol="0">
            <a:spAutoFit/>
          </a:bodyPr>
          <a:lstStyle/>
          <a:p>
            <a:r>
              <a:rPr lang="fr-CA" dirty="0"/>
              <a:t>2008</a:t>
            </a:r>
            <a:endParaRPr lang="en-CA" dirty="0"/>
          </a:p>
        </p:txBody>
      </p:sp>
      <p:sp>
        <p:nvSpPr>
          <p:cNvPr id="23" name="TextBox 22">
            <a:extLst>
              <a:ext uri="{FF2B5EF4-FFF2-40B4-BE49-F238E27FC236}">
                <a16:creationId xmlns:a16="http://schemas.microsoft.com/office/drawing/2014/main" id="{0B4DE088-D75D-43CB-AC7E-A63749AEDF59}"/>
              </a:ext>
            </a:extLst>
          </p:cNvPr>
          <p:cNvSpPr txBox="1"/>
          <p:nvPr/>
        </p:nvSpPr>
        <p:spPr>
          <a:xfrm>
            <a:off x="5946744" y="2115477"/>
            <a:ext cx="744713" cy="369332"/>
          </a:xfrm>
          <a:prstGeom prst="rect">
            <a:avLst/>
          </a:prstGeom>
          <a:noFill/>
        </p:spPr>
        <p:txBody>
          <a:bodyPr wrap="square" rtlCol="0">
            <a:spAutoFit/>
          </a:bodyPr>
          <a:lstStyle/>
          <a:p>
            <a:r>
              <a:rPr lang="fr-CA" dirty="0"/>
              <a:t>2012</a:t>
            </a:r>
            <a:endParaRPr lang="en-CA" dirty="0"/>
          </a:p>
        </p:txBody>
      </p:sp>
      <p:sp>
        <p:nvSpPr>
          <p:cNvPr id="24" name="TextBox 23">
            <a:extLst>
              <a:ext uri="{FF2B5EF4-FFF2-40B4-BE49-F238E27FC236}">
                <a16:creationId xmlns:a16="http://schemas.microsoft.com/office/drawing/2014/main" id="{9AA59EB6-A250-4F0E-AF7C-C882B3BA64D4}"/>
              </a:ext>
            </a:extLst>
          </p:cNvPr>
          <p:cNvSpPr txBox="1"/>
          <p:nvPr/>
        </p:nvSpPr>
        <p:spPr>
          <a:xfrm>
            <a:off x="5586961" y="3469361"/>
            <a:ext cx="1319736" cy="261610"/>
          </a:xfrm>
          <a:prstGeom prst="rect">
            <a:avLst/>
          </a:prstGeom>
          <a:noFill/>
        </p:spPr>
        <p:txBody>
          <a:bodyPr wrap="square" rtlCol="0">
            <a:spAutoFit/>
          </a:bodyPr>
          <a:lstStyle/>
          <a:p>
            <a:pPr algn="ctr"/>
            <a:r>
              <a:rPr lang="fr-CA" sz="1100" dirty="0"/>
              <a:t>Trump</a:t>
            </a:r>
            <a:endParaRPr lang="en-CA" sz="1100" dirty="0"/>
          </a:p>
        </p:txBody>
      </p:sp>
      <p:sp>
        <p:nvSpPr>
          <p:cNvPr id="25" name="TextBox 24">
            <a:extLst>
              <a:ext uri="{FF2B5EF4-FFF2-40B4-BE49-F238E27FC236}">
                <a16:creationId xmlns:a16="http://schemas.microsoft.com/office/drawing/2014/main" id="{B237C741-9CB5-4DEB-8930-2C8E7615F405}"/>
              </a:ext>
            </a:extLst>
          </p:cNvPr>
          <p:cNvSpPr txBox="1"/>
          <p:nvPr/>
        </p:nvSpPr>
        <p:spPr>
          <a:xfrm>
            <a:off x="4167185" y="3464555"/>
            <a:ext cx="1316603" cy="261610"/>
          </a:xfrm>
          <a:prstGeom prst="rect">
            <a:avLst/>
          </a:prstGeom>
          <a:noFill/>
        </p:spPr>
        <p:txBody>
          <a:bodyPr wrap="square" rtlCol="0">
            <a:spAutoFit/>
          </a:bodyPr>
          <a:lstStyle/>
          <a:p>
            <a:pPr algn="ctr"/>
            <a:r>
              <a:rPr lang="fr-CA" sz="1100" dirty="0"/>
              <a:t>Obama</a:t>
            </a:r>
            <a:endParaRPr lang="en-CA" sz="1100" dirty="0"/>
          </a:p>
        </p:txBody>
      </p:sp>
      <p:sp>
        <p:nvSpPr>
          <p:cNvPr id="26" name="TextBox 25">
            <a:extLst>
              <a:ext uri="{FF2B5EF4-FFF2-40B4-BE49-F238E27FC236}">
                <a16:creationId xmlns:a16="http://schemas.microsoft.com/office/drawing/2014/main" id="{D35EB00C-3440-45A7-861B-00714D4A30DC}"/>
              </a:ext>
            </a:extLst>
          </p:cNvPr>
          <p:cNvSpPr txBox="1"/>
          <p:nvPr/>
        </p:nvSpPr>
        <p:spPr>
          <a:xfrm>
            <a:off x="2905034" y="4806265"/>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28" name="Straight Connector 27">
            <a:extLst>
              <a:ext uri="{FF2B5EF4-FFF2-40B4-BE49-F238E27FC236}">
                <a16:creationId xmlns:a16="http://schemas.microsoft.com/office/drawing/2014/main" id="{8358756E-0C8E-4136-862F-41EDA21529CA}"/>
              </a:ext>
            </a:extLst>
          </p:cNvPr>
          <p:cNvCxnSpPr>
            <a:cxnSpLocks/>
          </p:cNvCxnSpPr>
          <p:nvPr/>
        </p:nvCxnSpPr>
        <p:spPr>
          <a:xfrm>
            <a:off x="3564902" y="3479085"/>
            <a:ext cx="0" cy="129087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A151E562-7383-4589-AE9D-FC4D9F4DE455}"/>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31" name="Straight Connector 30">
            <a:extLst>
              <a:ext uri="{FF2B5EF4-FFF2-40B4-BE49-F238E27FC236}">
                <a16:creationId xmlns:a16="http://schemas.microsoft.com/office/drawing/2014/main" id="{5044E1B8-8F04-4566-8614-216E6AB8A90C}"/>
              </a:ext>
            </a:extLst>
          </p:cNvPr>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0407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cxnSp>
        <p:nvCxnSpPr>
          <p:cNvPr id="20" name="Straight Connector 19">
            <a:extLst>
              <a:ext uri="{FF2B5EF4-FFF2-40B4-BE49-F238E27FC236}">
                <a16:creationId xmlns:a16="http://schemas.microsoft.com/office/drawing/2014/main" id="{189CE3D0-2EAE-4AC5-8D68-B8E53E55BB0F}"/>
              </a:ext>
            </a:extLst>
          </p:cNvPr>
          <p:cNvCxnSpPr/>
          <p:nvPr/>
        </p:nvCxnSpPr>
        <p:spPr>
          <a:xfrm>
            <a:off x="4895654" y="2582946"/>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FB5692A-2571-4CE4-A245-2BD67183E557}"/>
              </a:ext>
            </a:extLst>
          </p:cNvPr>
          <p:cNvCxnSpPr/>
          <p:nvPr/>
        </p:nvCxnSpPr>
        <p:spPr>
          <a:xfrm>
            <a:off x="6319101"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B564061-7F35-4AD9-9CF1-1F331E97C67C}"/>
              </a:ext>
            </a:extLst>
          </p:cNvPr>
          <p:cNvSpPr txBox="1"/>
          <p:nvPr/>
        </p:nvSpPr>
        <p:spPr>
          <a:xfrm>
            <a:off x="4523297" y="2157052"/>
            <a:ext cx="744713" cy="369332"/>
          </a:xfrm>
          <a:prstGeom prst="rect">
            <a:avLst/>
          </a:prstGeom>
          <a:noFill/>
        </p:spPr>
        <p:txBody>
          <a:bodyPr wrap="square" rtlCol="0">
            <a:spAutoFit/>
          </a:bodyPr>
          <a:lstStyle/>
          <a:p>
            <a:r>
              <a:rPr lang="fr-CA" dirty="0"/>
              <a:t>2008</a:t>
            </a:r>
            <a:endParaRPr lang="en-CA" dirty="0"/>
          </a:p>
        </p:txBody>
      </p:sp>
      <p:sp>
        <p:nvSpPr>
          <p:cNvPr id="23" name="TextBox 22">
            <a:extLst>
              <a:ext uri="{FF2B5EF4-FFF2-40B4-BE49-F238E27FC236}">
                <a16:creationId xmlns:a16="http://schemas.microsoft.com/office/drawing/2014/main" id="{0B4DE088-D75D-43CB-AC7E-A63749AEDF59}"/>
              </a:ext>
            </a:extLst>
          </p:cNvPr>
          <p:cNvSpPr txBox="1"/>
          <p:nvPr/>
        </p:nvSpPr>
        <p:spPr>
          <a:xfrm>
            <a:off x="5946744" y="2115477"/>
            <a:ext cx="744713" cy="369332"/>
          </a:xfrm>
          <a:prstGeom prst="rect">
            <a:avLst/>
          </a:prstGeom>
          <a:noFill/>
        </p:spPr>
        <p:txBody>
          <a:bodyPr wrap="square" rtlCol="0">
            <a:spAutoFit/>
          </a:bodyPr>
          <a:lstStyle/>
          <a:p>
            <a:r>
              <a:rPr lang="fr-CA" dirty="0"/>
              <a:t>2012</a:t>
            </a:r>
            <a:endParaRPr lang="en-CA" dirty="0"/>
          </a:p>
        </p:txBody>
      </p:sp>
      <p:sp>
        <p:nvSpPr>
          <p:cNvPr id="24" name="TextBox 23">
            <a:extLst>
              <a:ext uri="{FF2B5EF4-FFF2-40B4-BE49-F238E27FC236}">
                <a16:creationId xmlns:a16="http://schemas.microsoft.com/office/drawing/2014/main" id="{9AA59EB6-A250-4F0E-AF7C-C882B3BA64D4}"/>
              </a:ext>
            </a:extLst>
          </p:cNvPr>
          <p:cNvSpPr txBox="1"/>
          <p:nvPr/>
        </p:nvSpPr>
        <p:spPr>
          <a:xfrm>
            <a:off x="5586961" y="3469361"/>
            <a:ext cx="1319736" cy="261610"/>
          </a:xfrm>
          <a:prstGeom prst="rect">
            <a:avLst/>
          </a:prstGeom>
          <a:noFill/>
        </p:spPr>
        <p:txBody>
          <a:bodyPr wrap="square" rtlCol="0">
            <a:spAutoFit/>
          </a:bodyPr>
          <a:lstStyle/>
          <a:p>
            <a:pPr algn="ctr"/>
            <a:r>
              <a:rPr lang="fr-CA" sz="1100" dirty="0"/>
              <a:t>Trump</a:t>
            </a:r>
            <a:endParaRPr lang="en-CA" sz="1100" dirty="0"/>
          </a:p>
        </p:txBody>
      </p:sp>
      <p:sp>
        <p:nvSpPr>
          <p:cNvPr id="25" name="TextBox 24">
            <a:extLst>
              <a:ext uri="{FF2B5EF4-FFF2-40B4-BE49-F238E27FC236}">
                <a16:creationId xmlns:a16="http://schemas.microsoft.com/office/drawing/2014/main" id="{B237C741-9CB5-4DEB-8930-2C8E7615F405}"/>
              </a:ext>
            </a:extLst>
          </p:cNvPr>
          <p:cNvSpPr txBox="1"/>
          <p:nvPr/>
        </p:nvSpPr>
        <p:spPr>
          <a:xfrm>
            <a:off x="4167185" y="3464555"/>
            <a:ext cx="1316603" cy="261610"/>
          </a:xfrm>
          <a:prstGeom prst="rect">
            <a:avLst/>
          </a:prstGeom>
          <a:noFill/>
        </p:spPr>
        <p:txBody>
          <a:bodyPr wrap="square" rtlCol="0">
            <a:spAutoFit/>
          </a:bodyPr>
          <a:lstStyle/>
          <a:p>
            <a:pPr algn="ctr"/>
            <a:r>
              <a:rPr lang="fr-CA" sz="1100" dirty="0"/>
              <a:t>Obama</a:t>
            </a:r>
            <a:endParaRPr lang="en-CA" sz="1100" dirty="0"/>
          </a:p>
        </p:txBody>
      </p:sp>
      <p:sp>
        <p:nvSpPr>
          <p:cNvPr id="26" name="TextBox 25">
            <a:extLst>
              <a:ext uri="{FF2B5EF4-FFF2-40B4-BE49-F238E27FC236}">
                <a16:creationId xmlns:a16="http://schemas.microsoft.com/office/drawing/2014/main" id="{67A7B98D-5DEA-4CEC-B24B-9DBA5023C608}"/>
              </a:ext>
            </a:extLst>
          </p:cNvPr>
          <p:cNvSpPr txBox="1"/>
          <p:nvPr/>
        </p:nvSpPr>
        <p:spPr>
          <a:xfrm>
            <a:off x="1074663" y="6282298"/>
            <a:ext cx="1319736" cy="430887"/>
          </a:xfrm>
          <a:prstGeom prst="rect">
            <a:avLst/>
          </a:prstGeom>
          <a:noFill/>
        </p:spPr>
        <p:txBody>
          <a:bodyPr wrap="square" rtlCol="0">
            <a:spAutoFit/>
          </a:bodyPr>
          <a:lstStyle/>
          <a:p>
            <a:pPr algn="ctr"/>
            <a:r>
              <a:rPr lang="fr-CA" sz="1100" dirty="0"/>
              <a:t>Trump : </a:t>
            </a:r>
            <a:r>
              <a:rPr lang="fr-CA" sz="1100" dirty="0" err="1"/>
              <a:t>Racist</a:t>
            </a:r>
            <a:endParaRPr lang="fr-CA" sz="1100" dirty="0"/>
          </a:p>
          <a:p>
            <a:pPr algn="ctr"/>
            <a:r>
              <a:rPr lang="fr-CA" sz="1100" dirty="0"/>
              <a:t>	</a:t>
            </a:r>
            <a:r>
              <a:rPr lang="fr-CA" sz="1100" dirty="0" err="1"/>
              <a:t>Gender</a:t>
            </a:r>
            <a:endParaRPr lang="en-CA" sz="1100" dirty="0"/>
          </a:p>
        </p:txBody>
      </p:sp>
      <p:sp>
        <p:nvSpPr>
          <p:cNvPr id="27" name="TextBox 26">
            <a:extLst>
              <a:ext uri="{FF2B5EF4-FFF2-40B4-BE49-F238E27FC236}">
                <a16:creationId xmlns:a16="http://schemas.microsoft.com/office/drawing/2014/main" id="{358111C2-5046-4DF8-B174-CFFE4EE865E9}"/>
              </a:ext>
            </a:extLst>
          </p:cNvPr>
          <p:cNvSpPr txBox="1"/>
          <p:nvPr/>
        </p:nvSpPr>
        <p:spPr>
          <a:xfrm>
            <a:off x="2905034" y="4839912"/>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29" name="Straight Connector 28">
            <a:extLst>
              <a:ext uri="{FF2B5EF4-FFF2-40B4-BE49-F238E27FC236}">
                <a16:creationId xmlns:a16="http://schemas.microsoft.com/office/drawing/2014/main" id="{2F06B44D-C701-441F-9F8A-384A4768B6FF}"/>
              </a:ext>
            </a:extLst>
          </p:cNvPr>
          <p:cNvCxnSpPr>
            <a:cxnSpLocks/>
          </p:cNvCxnSpPr>
          <p:nvPr/>
        </p:nvCxnSpPr>
        <p:spPr>
          <a:xfrm>
            <a:off x="3564902" y="3602493"/>
            <a:ext cx="0" cy="124288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BD5BD663-E5E0-4B47-8C7B-985FBAD58AE5}"/>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32" name="Straight Connector 31">
            <a:extLst>
              <a:ext uri="{FF2B5EF4-FFF2-40B4-BE49-F238E27FC236}">
                <a16:creationId xmlns:a16="http://schemas.microsoft.com/office/drawing/2014/main" id="{73A37577-99F1-4EA5-B464-AD08508B07B3}"/>
              </a:ext>
            </a:extLst>
          </p:cNvPr>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0861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37" name="Group 101">
            <a:extLst>
              <a:ext uri="{FF2B5EF4-FFF2-40B4-BE49-F238E27FC236}">
                <a16:creationId xmlns:a16="http://schemas.microsoft.com/office/drawing/2014/main" id="{6884825E-EC03-4722-8283-74EC8EECC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38" name="Freeform 11">
              <a:extLst>
                <a:ext uri="{FF2B5EF4-FFF2-40B4-BE49-F238E27FC236}">
                  <a16:creationId xmlns:a16="http://schemas.microsoft.com/office/drawing/2014/main" id="{C04A4164-FDD3-4AE9-8129-4E1B921E2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4" name="Freeform 12">
              <a:extLst>
                <a:ext uri="{FF2B5EF4-FFF2-40B4-BE49-F238E27FC236}">
                  <a16:creationId xmlns:a16="http://schemas.microsoft.com/office/drawing/2014/main" id="{242BA971-550B-4D73-A876-FA172A0C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5" name="Freeform 13">
              <a:extLst>
                <a:ext uri="{FF2B5EF4-FFF2-40B4-BE49-F238E27FC236}">
                  <a16:creationId xmlns:a16="http://schemas.microsoft.com/office/drawing/2014/main" id="{F52F4EE2-AD57-433A-87C2-B1418FE2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6" name="Freeform 14">
              <a:extLst>
                <a:ext uri="{FF2B5EF4-FFF2-40B4-BE49-F238E27FC236}">
                  <a16:creationId xmlns:a16="http://schemas.microsoft.com/office/drawing/2014/main" id="{418466F3-BDB0-4394-BA4A-CF39BF690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7" name="Freeform 15">
              <a:extLst>
                <a:ext uri="{FF2B5EF4-FFF2-40B4-BE49-F238E27FC236}">
                  <a16:creationId xmlns:a16="http://schemas.microsoft.com/office/drawing/2014/main" id="{9B5012CA-30F7-4EAF-9345-0EC48D013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8" name="Freeform 16">
              <a:extLst>
                <a:ext uri="{FF2B5EF4-FFF2-40B4-BE49-F238E27FC236}">
                  <a16:creationId xmlns:a16="http://schemas.microsoft.com/office/drawing/2014/main" id="{F1CEB021-8D0F-48F1-947A-7F206BE2D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9" name="Freeform 17">
              <a:extLst>
                <a:ext uri="{FF2B5EF4-FFF2-40B4-BE49-F238E27FC236}">
                  <a16:creationId xmlns:a16="http://schemas.microsoft.com/office/drawing/2014/main" id="{03D5F265-52CB-44C4-AC6C-690E2BAFF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0" name="Freeform 18">
              <a:extLst>
                <a:ext uri="{FF2B5EF4-FFF2-40B4-BE49-F238E27FC236}">
                  <a16:creationId xmlns:a16="http://schemas.microsoft.com/office/drawing/2014/main" id="{AC865DC3-14CF-426B-B727-540299B5F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1" name="Freeform 19">
              <a:extLst>
                <a:ext uri="{FF2B5EF4-FFF2-40B4-BE49-F238E27FC236}">
                  <a16:creationId xmlns:a16="http://schemas.microsoft.com/office/drawing/2014/main" id="{28D0689D-31AE-4EAE-8B89-90DCD47F1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2" name="Freeform 20">
              <a:extLst>
                <a:ext uri="{FF2B5EF4-FFF2-40B4-BE49-F238E27FC236}">
                  <a16:creationId xmlns:a16="http://schemas.microsoft.com/office/drawing/2014/main" id="{17172BB3-0B74-4B5A-B1FC-09313DAC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3" name="Freeform 21">
              <a:extLst>
                <a:ext uri="{FF2B5EF4-FFF2-40B4-BE49-F238E27FC236}">
                  <a16:creationId xmlns:a16="http://schemas.microsoft.com/office/drawing/2014/main" id="{24BF584C-D8EA-4C47-98AB-CDD5EB007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4" name="Freeform 22">
              <a:extLst>
                <a:ext uri="{FF2B5EF4-FFF2-40B4-BE49-F238E27FC236}">
                  <a16:creationId xmlns:a16="http://schemas.microsoft.com/office/drawing/2014/main" id="{124EB1F1-5E4E-4599-A171-9D779202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39" name="Group 115">
            <a:extLst>
              <a:ext uri="{FF2B5EF4-FFF2-40B4-BE49-F238E27FC236}">
                <a16:creationId xmlns:a16="http://schemas.microsoft.com/office/drawing/2014/main" id="{2209368F-1AD1-453A-8026-F04870973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17" name="Freeform 27">
              <a:extLst>
                <a:ext uri="{FF2B5EF4-FFF2-40B4-BE49-F238E27FC236}">
                  <a16:creationId xmlns:a16="http://schemas.microsoft.com/office/drawing/2014/main" id="{0E69BFA4-17AB-4ABA-8D3C-631A60BE0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8" name="Freeform 28">
              <a:extLst>
                <a:ext uri="{FF2B5EF4-FFF2-40B4-BE49-F238E27FC236}">
                  <a16:creationId xmlns:a16="http://schemas.microsoft.com/office/drawing/2014/main" id="{4292D11E-0C01-4D2E-B100-948220935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9" name="Freeform 29">
              <a:extLst>
                <a:ext uri="{FF2B5EF4-FFF2-40B4-BE49-F238E27FC236}">
                  <a16:creationId xmlns:a16="http://schemas.microsoft.com/office/drawing/2014/main" id="{A3A4E547-348A-4729-AC00-1E84D8AD9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0" name="Freeform 30">
              <a:extLst>
                <a:ext uri="{FF2B5EF4-FFF2-40B4-BE49-F238E27FC236}">
                  <a16:creationId xmlns:a16="http://schemas.microsoft.com/office/drawing/2014/main" id="{AE8EC33A-BF4E-4E28-A2F7-033DBBC9D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1" name="Freeform 31">
              <a:extLst>
                <a:ext uri="{FF2B5EF4-FFF2-40B4-BE49-F238E27FC236}">
                  <a16:creationId xmlns:a16="http://schemas.microsoft.com/office/drawing/2014/main" id="{38008CFA-8ADB-4AAB-8B54-AB4FE356C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2" name="Freeform 32">
              <a:extLst>
                <a:ext uri="{FF2B5EF4-FFF2-40B4-BE49-F238E27FC236}">
                  <a16:creationId xmlns:a16="http://schemas.microsoft.com/office/drawing/2014/main" id="{F204F925-C7EB-4729-AB29-7487C8ED8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3" name="Freeform 33">
              <a:extLst>
                <a:ext uri="{FF2B5EF4-FFF2-40B4-BE49-F238E27FC236}">
                  <a16:creationId xmlns:a16="http://schemas.microsoft.com/office/drawing/2014/main" id="{1B850771-3B79-4C27-9CC3-3CBFA90C0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4" name="Freeform 34">
              <a:extLst>
                <a:ext uri="{FF2B5EF4-FFF2-40B4-BE49-F238E27FC236}">
                  <a16:creationId xmlns:a16="http://schemas.microsoft.com/office/drawing/2014/main" id="{565B2F18-C5EF-495D-AF6F-226B7CA9D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5" name="Freeform 35">
              <a:extLst>
                <a:ext uri="{FF2B5EF4-FFF2-40B4-BE49-F238E27FC236}">
                  <a16:creationId xmlns:a16="http://schemas.microsoft.com/office/drawing/2014/main" id="{BCA4A062-5E82-4F21-BEBB-7E3C4405C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6" name="Freeform 36">
              <a:extLst>
                <a:ext uri="{FF2B5EF4-FFF2-40B4-BE49-F238E27FC236}">
                  <a16:creationId xmlns:a16="http://schemas.microsoft.com/office/drawing/2014/main" id="{85F9DBD7-D46E-42F2-96B1-B9EE44691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7" name="Freeform 37">
              <a:extLst>
                <a:ext uri="{FF2B5EF4-FFF2-40B4-BE49-F238E27FC236}">
                  <a16:creationId xmlns:a16="http://schemas.microsoft.com/office/drawing/2014/main" id="{098B143F-4C52-4FCA-AC4A-E9BEA91C7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8" name="Freeform 38">
              <a:extLst>
                <a:ext uri="{FF2B5EF4-FFF2-40B4-BE49-F238E27FC236}">
                  <a16:creationId xmlns:a16="http://schemas.microsoft.com/office/drawing/2014/main" id="{A3617AF3-1F02-4D51-9908-2C09CAAB0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0" name="Rectangle 129">
            <a:extLst>
              <a:ext uri="{FF2B5EF4-FFF2-40B4-BE49-F238E27FC236}">
                <a16:creationId xmlns:a16="http://schemas.microsoft.com/office/drawing/2014/main" id="{76CA6318-3044-4469-954D-B2AD9DE3B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41" name="Freeform 11">
            <a:extLst>
              <a:ext uri="{FF2B5EF4-FFF2-40B4-BE49-F238E27FC236}">
                <a16:creationId xmlns:a16="http://schemas.microsoft.com/office/drawing/2014/main" id="{A0AB96DE-D383-4C34-8E56-500D64DE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FB8805FD-2DCA-49F7-ADBF-703CFE28C52C}"/>
              </a:ext>
            </a:extLst>
          </p:cNvPr>
          <p:cNvSpPr>
            <a:spLocks noGrp="1"/>
          </p:cNvSpPr>
          <p:nvPr>
            <p:ph type="title"/>
          </p:nvPr>
        </p:nvSpPr>
        <p:spPr>
          <a:xfrm>
            <a:off x="2592926" y="624110"/>
            <a:ext cx="4633466" cy="1280890"/>
          </a:xfrm>
        </p:spPr>
        <p:txBody>
          <a:bodyPr vert="horz" lIns="91440" tIns="45720" rIns="91440" bIns="45720" rtlCol="0" anchor="t">
            <a:normAutofit/>
          </a:bodyPr>
          <a:lstStyle/>
          <a:p>
            <a:r>
              <a:rPr lang="en-US" sz="3600" dirty="0"/>
              <a:t>Daniel 3</a:t>
            </a:r>
          </a:p>
        </p:txBody>
      </p:sp>
      <p:sp>
        <p:nvSpPr>
          <p:cNvPr id="4" name="Text Placeholder 3">
            <a:extLst>
              <a:ext uri="{FF2B5EF4-FFF2-40B4-BE49-F238E27FC236}">
                <a16:creationId xmlns:a16="http://schemas.microsoft.com/office/drawing/2014/main" id="{A77468D7-7E00-4A59-8C76-09F8842C708C}"/>
              </a:ext>
            </a:extLst>
          </p:cNvPr>
          <p:cNvSpPr>
            <a:spLocks noGrp="1"/>
          </p:cNvSpPr>
          <p:nvPr>
            <p:ph type="body" sz="half" idx="2"/>
          </p:nvPr>
        </p:nvSpPr>
        <p:spPr>
          <a:xfrm>
            <a:off x="2589213" y="2040467"/>
            <a:ext cx="4637179" cy="3870755"/>
          </a:xfrm>
        </p:spPr>
        <p:txBody>
          <a:bodyPr vert="horz" lIns="91440" tIns="45720" rIns="91440" bIns="45720" rtlCol="0">
            <a:normAutofit/>
          </a:bodyPr>
          <a:lstStyle/>
          <a:p>
            <a:pPr>
              <a:lnSpc>
                <a:spcPct val="90000"/>
              </a:lnSpc>
              <a:buFont typeface="Wingdings 3" charset="2"/>
              <a:buChar char=""/>
            </a:pPr>
            <a:r>
              <a:rPr lang="en-US" sz="1300" i="1" dirty="0"/>
              <a:t>In these and like words the king of Babylon endeavored to spread abroad before all the peoples of earth his conviction that the power and authority of the God of the Hebrews was worthy of supreme adoration. </a:t>
            </a:r>
            <a:r>
              <a:rPr lang="en-US" sz="1300" b="1" i="1" dirty="0"/>
              <a:t>And God was pleased with the effort of the king to show Him reverence, and to make the royal confession of allegiance as widespread as was the Babylonian realm</a:t>
            </a:r>
            <a:r>
              <a:rPr lang="en-US" sz="1300" i="1" dirty="0"/>
              <a:t>. {PK 510.3} </a:t>
            </a:r>
            <a:endParaRPr lang="en-US" sz="1300" dirty="0"/>
          </a:p>
          <a:p>
            <a:pPr>
              <a:lnSpc>
                <a:spcPct val="90000"/>
              </a:lnSpc>
              <a:buFont typeface="Wingdings 3" charset="2"/>
              <a:buChar char=""/>
            </a:pPr>
            <a:r>
              <a:rPr lang="en-US" sz="1300" b="1" i="1" dirty="0"/>
              <a:t>It was right for the king to make public confession, </a:t>
            </a:r>
            <a:r>
              <a:rPr lang="en-US" sz="1300" i="1" dirty="0"/>
              <a:t>and to seek to exalt the God of heaven above all other gods; but in endeavoring to force his subjects to make a similar confession of faith and to show similar reverence, Nebuchadnezzar was exceeding his right as a temporal sovereign. </a:t>
            </a:r>
            <a:r>
              <a:rPr lang="en-US" sz="1300" b="1" i="1" dirty="0"/>
              <a:t>He had no more rights, either civil or moral, to threaten men with death for not worshiping God, </a:t>
            </a:r>
            <a:r>
              <a:rPr lang="en-US" sz="1300" i="1" dirty="0"/>
              <a:t>than he had to make the decree consigning to the flames all who refused to worship the golden image. </a:t>
            </a:r>
            <a:r>
              <a:rPr lang="en-US" sz="1300" b="1" i="1" dirty="0"/>
              <a:t>God never compels the obedience of man</a:t>
            </a:r>
            <a:r>
              <a:rPr lang="en-US" sz="1300" i="1" dirty="0"/>
              <a:t>. </a:t>
            </a:r>
            <a:r>
              <a:rPr lang="en-US" sz="1300" b="1" i="1" dirty="0"/>
              <a:t>He leaves all free to choose whom they will serve.</a:t>
            </a:r>
            <a:r>
              <a:rPr lang="en-US" sz="1300" i="1" dirty="0"/>
              <a:t> {PK 510.4}</a:t>
            </a:r>
            <a:endParaRPr lang="en-US" sz="1300" dirty="0"/>
          </a:p>
          <a:p>
            <a:pPr>
              <a:lnSpc>
                <a:spcPct val="90000"/>
              </a:lnSpc>
              <a:buFont typeface="Wingdings 3" charset="2"/>
              <a:buChar char=""/>
            </a:pPr>
            <a:endParaRPr lang="en-US" sz="1300" dirty="0"/>
          </a:p>
        </p:txBody>
      </p:sp>
      <p:pic>
        <p:nvPicPr>
          <p:cNvPr id="1026" name="Picture 2" descr="Résultat d’images pour daniel 3">
            <a:extLst>
              <a:ext uri="{FF2B5EF4-FFF2-40B4-BE49-F238E27FC236}">
                <a16:creationId xmlns:a16="http://schemas.microsoft.com/office/drawing/2014/main" id="{F80F8C8D-30FD-4642-9DF4-D5614670CB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7472" r="-1" b="17110"/>
          <a:stretch/>
        </p:blipFill>
        <p:spPr bwMode="auto">
          <a:xfrm>
            <a:off x="7730080" y="645106"/>
            <a:ext cx="3645471" cy="2541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images pour daniel 3">
            <a:extLst>
              <a:ext uri="{FF2B5EF4-FFF2-40B4-BE49-F238E27FC236}">
                <a16:creationId xmlns:a16="http://schemas.microsoft.com/office/drawing/2014/main" id="{0C6D7811-AF35-468C-B884-8626DEBE4F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18" r="-5" b="1855"/>
          <a:stretch/>
        </p:blipFill>
        <p:spPr bwMode="auto">
          <a:xfrm>
            <a:off x="7730074" y="3351275"/>
            <a:ext cx="3645480" cy="254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3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97;p49">
            <a:extLst>
              <a:ext uri="{FF2B5EF4-FFF2-40B4-BE49-F238E27FC236}">
                <a16:creationId xmlns:a16="http://schemas.microsoft.com/office/drawing/2014/main" id="{4D143381-A6E4-4ACA-B775-4DD7A0F6BDCA}"/>
              </a:ext>
            </a:extLst>
          </p:cNvPr>
          <p:cNvPicPr preferRelativeResize="0"/>
          <p:nvPr/>
        </p:nvPicPr>
        <p:blipFill rotWithShape="1">
          <a:blip r:embed="rId2">
            <a:alphaModFix/>
          </a:blip>
          <a:srcRect l="18160" r="14175"/>
          <a:stretch/>
        </p:blipFill>
        <p:spPr>
          <a:xfrm>
            <a:off x="3139125" y="0"/>
            <a:ext cx="9052875" cy="6858000"/>
          </a:xfrm>
          <a:prstGeom prst="rect">
            <a:avLst/>
          </a:prstGeom>
          <a:noFill/>
          <a:ln>
            <a:noFill/>
          </a:ln>
        </p:spPr>
      </p:pic>
      <p:sp>
        <p:nvSpPr>
          <p:cNvPr id="5" name="Speech Bubble: Oval 4">
            <a:extLst>
              <a:ext uri="{FF2B5EF4-FFF2-40B4-BE49-F238E27FC236}">
                <a16:creationId xmlns:a16="http://schemas.microsoft.com/office/drawing/2014/main" id="{84BBF0EA-EEC2-45F0-A1CF-3B8FBB3CA29F}"/>
              </a:ext>
            </a:extLst>
          </p:cNvPr>
          <p:cNvSpPr/>
          <p:nvPr/>
        </p:nvSpPr>
        <p:spPr>
          <a:xfrm rot="20308527" flipH="1">
            <a:off x="5354821" y="608683"/>
            <a:ext cx="3640459" cy="3243263"/>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6" name="TextBox 5">
            <a:extLst>
              <a:ext uri="{FF2B5EF4-FFF2-40B4-BE49-F238E27FC236}">
                <a16:creationId xmlns:a16="http://schemas.microsoft.com/office/drawing/2014/main" id="{C8C9F5A7-E127-4691-9B46-47115CD99A15}"/>
              </a:ext>
            </a:extLst>
          </p:cNvPr>
          <p:cNvSpPr txBox="1"/>
          <p:nvPr/>
        </p:nvSpPr>
        <p:spPr>
          <a:xfrm>
            <a:off x="6096000" y="937652"/>
            <a:ext cx="2394408" cy="2862322"/>
          </a:xfrm>
          <a:prstGeom prst="rect">
            <a:avLst/>
          </a:prstGeom>
          <a:noFill/>
        </p:spPr>
        <p:txBody>
          <a:bodyPr wrap="square" rtlCol="0">
            <a:spAutoFit/>
          </a:bodyPr>
          <a:lstStyle/>
          <a:p>
            <a:r>
              <a:rPr lang="en-CA" dirty="0"/>
              <a:t>Godlessness and libertarianism have “sapped the strength of the Judeo-Christian West to defend its ideals,</a:t>
            </a:r>
          </a:p>
          <a:p>
            <a:r>
              <a:rPr lang="en-CA" dirty="0"/>
              <a:t>We must fight for “our beliefs among other things”</a:t>
            </a:r>
          </a:p>
        </p:txBody>
      </p:sp>
      <p:sp>
        <p:nvSpPr>
          <p:cNvPr id="7" name="Rectangle 6">
            <a:extLst>
              <a:ext uri="{FF2B5EF4-FFF2-40B4-BE49-F238E27FC236}">
                <a16:creationId xmlns:a16="http://schemas.microsoft.com/office/drawing/2014/main" id="{98F641E9-7743-4167-B857-26EFD00B61FD}"/>
              </a:ext>
            </a:extLst>
          </p:cNvPr>
          <p:cNvSpPr/>
          <p:nvPr/>
        </p:nvSpPr>
        <p:spPr>
          <a:xfrm>
            <a:off x="-1" y="2124033"/>
            <a:ext cx="3139125" cy="1477328"/>
          </a:xfrm>
          <a:prstGeom prst="rect">
            <a:avLst/>
          </a:prstGeom>
        </p:spPr>
        <p:txBody>
          <a:bodyPr wrap="square">
            <a:spAutoFit/>
          </a:bodyPr>
          <a:lstStyle/>
          <a:p>
            <a:r>
              <a:rPr lang="en-CA" dirty="0">
                <a:hlinkClick r:id="rId3"/>
              </a:rPr>
              <a:t>https://www.vox.com/policy-and-politics/2017/1/31/14439908/steve-bannon-worldview-visa-ban</a:t>
            </a:r>
            <a:endParaRPr lang="en-CA" dirty="0"/>
          </a:p>
        </p:txBody>
      </p:sp>
    </p:spTree>
    <p:extLst>
      <p:ext uri="{BB962C8B-B14F-4D97-AF65-F5344CB8AC3E}">
        <p14:creationId xmlns:p14="http://schemas.microsoft.com/office/powerpoint/2010/main" val="242347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cxnSp>
        <p:nvCxnSpPr>
          <p:cNvPr id="20" name="Straight Connector 19">
            <a:extLst>
              <a:ext uri="{FF2B5EF4-FFF2-40B4-BE49-F238E27FC236}">
                <a16:creationId xmlns:a16="http://schemas.microsoft.com/office/drawing/2014/main" id="{189CE3D0-2EAE-4AC5-8D68-B8E53E55BB0F}"/>
              </a:ext>
            </a:extLst>
          </p:cNvPr>
          <p:cNvCxnSpPr/>
          <p:nvPr/>
        </p:nvCxnSpPr>
        <p:spPr>
          <a:xfrm>
            <a:off x="4895654" y="2582946"/>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FB5692A-2571-4CE4-A245-2BD67183E557}"/>
              </a:ext>
            </a:extLst>
          </p:cNvPr>
          <p:cNvCxnSpPr/>
          <p:nvPr/>
        </p:nvCxnSpPr>
        <p:spPr>
          <a:xfrm>
            <a:off x="6319101"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B564061-7F35-4AD9-9CF1-1F331E97C67C}"/>
              </a:ext>
            </a:extLst>
          </p:cNvPr>
          <p:cNvSpPr txBox="1"/>
          <p:nvPr/>
        </p:nvSpPr>
        <p:spPr>
          <a:xfrm>
            <a:off x="4523297" y="2157052"/>
            <a:ext cx="744713" cy="369332"/>
          </a:xfrm>
          <a:prstGeom prst="rect">
            <a:avLst/>
          </a:prstGeom>
          <a:noFill/>
        </p:spPr>
        <p:txBody>
          <a:bodyPr wrap="square" rtlCol="0">
            <a:spAutoFit/>
          </a:bodyPr>
          <a:lstStyle/>
          <a:p>
            <a:r>
              <a:rPr lang="fr-CA" dirty="0"/>
              <a:t>2008</a:t>
            </a:r>
            <a:endParaRPr lang="en-CA" dirty="0"/>
          </a:p>
        </p:txBody>
      </p:sp>
      <p:sp>
        <p:nvSpPr>
          <p:cNvPr id="23" name="TextBox 22">
            <a:extLst>
              <a:ext uri="{FF2B5EF4-FFF2-40B4-BE49-F238E27FC236}">
                <a16:creationId xmlns:a16="http://schemas.microsoft.com/office/drawing/2014/main" id="{0B4DE088-D75D-43CB-AC7E-A63749AEDF59}"/>
              </a:ext>
            </a:extLst>
          </p:cNvPr>
          <p:cNvSpPr txBox="1"/>
          <p:nvPr/>
        </p:nvSpPr>
        <p:spPr>
          <a:xfrm>
            <a:off x="5946744" y="2115477"/>
            <a:ext cx="744713" cy="369332"/>
          </a:xfrm>
          <a:prstGeom prst="rect">
            <a:avLst/>
          </a:prstGeom>
          <a:noFill/>
        </p:spPr>
        <p:txBody>
          <a:bodyPr wrap="square" rtlCol="0">
            <a:spAutoFit/>
          </a:bodyPr>
          <a:lstStyle/>
          <a:p>
            <a:r>
              <a:rPr lang="fr-CA" dirty="0"/>
              <a:t>2012</a:t>
            </a:r>
            <a:endParaRPr lang="en-CA" dirty="0"/>
          </a:p>
        </p:txBody>
      </p:sp>
      <p:sp>
        <p:nvSpPr>
          <p:cNvPr id="24" name="TextBox 23">
            <a:extLst>
              <a:ext uri="{FF2B5EF4-FFF2-40B4-BE49-F238E27FC236}">
                <a16:creationId xmlns:a16="http://schemas.microsoft.com/office/drawing/2014/main" id="{9AA59EB6-A250-4F0E-AF7C-C882B3BA64D4}"/>
              </a:ext>
            </a:extLst>
          </p:cNvPr>
          <p:cNvSpPr txBox="1"/>
          <p:nvPr/>
        </p:nvSpPr>
        <p:spPr>
          <a:xfrm>
            <a:off x="5586961" y="3469361"/>
            <a:ext cx="1319736" cy="261610"/>
          </a:xfrm>
          <a:prstGeom prst="rect">
            <a:avLst/>
          </a:prstGeom>
          <a:noFill/>
        </p:spPr>
        <p:txBody>
          <a:bodyPr wrap="square" rtlCol="0">
            <a:spAutoFit/>
          </a:bodyPr>
          <a:lstStyle/>
          <a:p>
            <a:pPr algn="ctr"/>
            <a:r>
              <a:rPr lang="fr-CA" sz="1100" dirty="0"/>
              <a:t>Trump</a:t>
            </a:r>
            <a:endParaRPr lang="en-CA" sz="1100" dirty="0"/>
          </a:p>
        </p:txBody>
      </p:sp>
      <p:sp>
        <p:nvSpPr>
          <p:cNvPr id="25" name="TextBox 24">
            <a:extLst>
              <a:ext uri="{FF2B5EF4-FFF2-40B4-BE49-F238E27FC236}">
                <a16:creationId xmlns:a16="http://schemas.microsoft.com/office/drawing/2014/main" id="{B237C741-9CB5-4DEB-8930-2C8E7615F405}"/>
              </a:ext>
            </a:extLst>
          </p:cNvPr>
          <p:cNvSpPr txBox="1"/>
          <p:nvPr/>
        </p:nvSpPr>
        <p:spPr>
          <a:xfrm>
            <a:off x="4167185" y="3464555"/>
            <a:ext cx="1316603" cy="261610"/>
          </a:xfrm>
          <a:prstGeom prst="rect">
            <a:avLst/>
          </a:prstGeom>
          <a:noFill/>
        </p:spPr>
        <p:txBody>
          <a:bodyPr wrap="square" rtlCol="0">
            <a:spAutoFit/>
          </a:bodyPr>
          <a:lstStyle/>
          <a:p>
            <a:pPr algn="ctr"/>
            <a:r>
              <a:rPr lang="fr-CA" sz="1100" dirty="0"/>
              <a:t>Obama</a:t>
            </a:r>
            <a:endParaRPr lang="en-CA" sz="1100" dirty="0"/>
          </a:p>
        </p:txBody>
      </p:sp>
      <p:sp>
        <p:nvSpPr>
          <p:cNvPr id="26" name="TextBox 25">
            <a:extLst>
              <a:ext uri="{FF2B5EF4-FFF2-40B4-BE49-F238E27FC236}">
                <a16:creationId xmlns:a16="http://schemas.microsoft.com/office/drawing/2014/main" id="{67A7B98D-5DEA-4CEC-B24B-9DBA5023C608}"/>
              </a:ext>
            </a:extLst>
          </p:cNvPr>
          <p:cNvSpPr txBox="1"/>
          <p:nvPr/>
        </p:nvSpPr>
        <p:spPr>
          <a:xfrm>
            <a:off x="1074663" y="6282298"/>
            <a:ext cx="1319736" cy="430887"/>
          </a:xfrm>
          <a:prstGeom prst="rect">
            <a:avLst/>
          </a:prstGeom>
          <a:noFill/>
        </p:spPr>
        <p:txBody>
          <a:bodyPr wrap="square" rtlCol="0">
            <a:spAutoFit/>
          </a:bodyPr>
          <a:lstStyle/>
          <a:p>
            <a:pPr algn="ctr"/>
            <a:r>
              <a:rPr lang="fr-CA" sz="1100" dirty="0"/>
              <a:t>Trump : </a:t>
            </a:r>
            <a:r>
              <a:rPr lang="fr-CA" sz="1100" dirty="0" err="1"/>
              <a:t>Racist</a:t>
            </a:r>
            <a:endParaRPr lang="fr-CA" sz="1100" dirty="0"/>
          </a:p>
          <a:p>
            <a:pPr algn="ctr"/>
            <a:r>
              <a:rPr lang="fr-CA" sz="1100" dirty="0"/>
              <a:t>	</a:t>
            </a:r>
            <a:r>
              <a:rPr lang="fr-CA" sz="1100" dirty="0" err="1"/>
              <a:t>Gender</a:t>
            </a:r>
            <a:endParaRPr lang="en-CA" sz="1100" dirty="0"/>
          </a:p>
        </p:txBody>
      </p:sp>
      <p:cxnSp>
        <p:nvCxnSpPr>
          <p:cNvPr id="27" name="Straight Connector 26">
            <a:extLst>
              <a:ext uri="{FF2B5EF4-FFF2-40B4-BE49-F238E27FC236}">
                <a16:creationId xmlns:a16="http://schemas.microsoft.com/office/drawing/2014/main" id="{E8CDD0F7-7F10-4DF3-9413-06ADBC57B889}"/>
              </a:ext>
            </a:extLst>
          </p:cNvPr>
          <p:cNvCxnSpPr/>
          <p:nvPr/>
        </p:nvCxnSpPr>
        <p:spPr>
          <a:xfrm>
            <a:off x="7574438"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49094DA-5C63-4221-811C-5B5072CC9600}"/>
              </a:ext>
            </a:extLst>
          </p:cNvPr>
          <p:cNvSpPr txBox="1"/>
          <p:nvPr/>
        </p:nvSpPr>
        <p:spPr>
          <a:xfrm>
            <a:off x="7202081" y="2096623"/>
            <a:ext cx="744713" cy="369332"/>
          </a:xfrm>
          <a:prstGeom prst="rect">
            <a:avLst/>
          </a:prstGeom>
          <a:noFill/>
        </p:spPr>
        <p:txBody>
          <a:bodyPr wrap="square" rtlCol="0">
            <a:spAutoFit/>
          </a:bodyPr>
          <a:lstStyle/>
          <a:p>
            <a:r>
              <a:rPr lang="fr-CA" dirty="0"/>
              <a:t>2014</a:t>
            </a:r>
            <a:endParaRPr lang="en-CA" dirty="0"/>
          </a:p>
        </p:txBody>
      </p:sp>
      <p:sp>
        <p:nvSpPr>
          <p:cNvPr id="29" name="TextBox 28">
            <a:extLst>
              <a:ext uri="{FF2B5EF4-FFF2-40B4-BE49-F238E27FC236}">
                <a16:creationId xmlns:a16="http://schemas.microsoft.com/office/drawing/2014/main" id="{77FA516A-EF42-469D-B121-A019AA299E37}"/>
              </a:ext>
            </a:extLst>
          </p:cNvPr>
          <p:cNvSpPr txBox="1"/>
          <p:nvPr/>
        </p:nvSpPr>
        <p:spPr>
          <a:xfrm>
            <a:off x="6914569" y="3450507"/>
            <a:ext cx="1319736" cy="769441"/>
          </a:xfrm>
          <a:prstGeom prst="rect">
            <a:avLst/>
          </a:prstGeom>
          <a:noFill/>
        </p:spPr>
        <p:txBody>
          <a:bodyPr wrap="square" rtlCol="0">
            <a:spAutoFit/>
          </a:bodyPr>
          <a:lstStyle/>
          <a:p>
            <a:pPr algn="ctr"/>
            <a:r>
              <a:rPr lang="fr-CA" sz="1100" dirty="0"/>
              <a:t>150th Anniversary of the Gettysburg </a:t>
            </a:r>
            <a:r>
              <a:rPr lang="fr-CA" sz="1100" dirty="0" err="1"/>
              <a:t>Address</a:t>
            </a:r>
            <a:endParaRPr lang="en-CA" sz="1100" dirty="0"/>
          </a:p>
        </p:txBody>
      </p:sp>
      <p:sp>
        <p:nvSpPr>
          <p:cNvPr id="30" name="TextBox 29">
            <a:extLst>
              <a:ext uri="{FF2B5EF4-FFF2-40B4-BE49-F238E27FC236}">
                <a16:creationId xmlns:a16="http://schemas.microsoft.com/office/drawing/2014/main" id="{FDB8D8F6-73B6-48E7-BE13-6C62198CFD33}"/>
              </a:ext>
            </a:extLst>
          </p:cNvPr>
          <p:cNvSpPr txBox="1"/>
          <p:nvPr/>
        </p:nvSpPr>
        <p:spPr>
          <a:xfrm>
            <a:off x="6759020" y="4389334"/>
            <a:ext cx="1475286" cy="769441"/>
          </a:xfrm>
          <a:prstGeom prst="rect">
            <a:avLst/>
          </a:prstGeom>
          <a:noFill/>
        </p:spPr>
        <p:txBody>
          <a:bodyPr wrap="square" rtlCol="0">
            <a:spAutoFit/>
          </a:bodyPr>
          <a:lstStyle/>
          <a:p>
            <a:pPr algn="ctr"/>
            <a:r>
              <a:rPr lang="fr-CA" sz="1100" dirty="0"/>
              <a:t>Obama : </a:t>
            </a:r>
          </a:p>
          <a:p>
            <a:pPr algn="ctr"/>
            <a:r>
              <a:rPr lang="fr-CA" sz="1100" b="1" dirty="0">
                <a:solidFill>
                  <a:srgbClr val="FF0000"/>
                </a:solidFill>
              </a:rPr>
              <a:t>X </a:t>
            </a:r>
            <a:r>
              <a:rPr lang="fr-CA" sz="1100" dirty="0"/>
              <a:t>Under God </a:t>
            </a:r>
          </a:p>
          <a:p>
            <a:pPr marL="171450" indent="-171450" algn="ctr">
              <a:buFont typeface="Wingdings" panose="05000000000000000000" pitchFamily="2" charset="2"/>
              <a:buChar char="ü"/>
            </a:pPr>
            <a:r>
              <a:rPr lang="fr-CA" sz="1100" dirty="0"/>
              <a:t>Out of </a:t>
            </a:r>
            <a:r>
              <a:rPr lang="fr-CA" sz="1100" dirty="0" err="1"/>
              <a:t>Many</a:t>
            </a:r>
            <a:r>
              <a:rPr lang="fr-CA" sz="1100" dirty="0"/>
              <a:t> One</a:t>
            </a:r>
            <a:endParaRPr lang="en-CA" sz="1100" dirty="0"/>
          </a:p>
        </p:txBody>
      </p:sp>
      <p:sp>
        <p:nvSpPr>
          <p:cNvPr id="31" name="TextBox 30">
            <a:extLst>
              <a:ext uri="{FF2B5EF4-FFF2-40B4-BE49-F238E27FC236}">
                <a16:creationId xmlns:a16="http://schemas.microsoft.com/office/drawing/2014/main" id="{370B3EF1-9D98-48FC-98CA-17F6E39C9A05}"/>
              </a:ext>
            </a:extLst>
          </p:cNvPr>
          <p:cNvSpPr txBox="1"/>
          <p:nvPr/>
        </p:nvSpPr>
        <p:spPr>
          <a:xfrm>
            <a:off x="2905034" y="4839912"/>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32" name="Straight Connector 31">
            <a:extLst>
              <a:ext uri="{FF2B5EF4-FFF2-40B4-BE49-F238E27FC236}">
                <a16:creationId xmlns:a16="http://schemas.microsoft.com/office/drawing/2014/main" id="{1390AF9F-3F58-4F09-9B54-A6F0417CB2CA}"/>
              </a:ext>
            </a:extLst>
          </p:cNvPr>
          <p:cNvCxnSpPr>
            <a:cxnSpLocks/>
          </p:cNvCxnSpPr>
          <p:nvPr/>
        </p:nvCxnSpPr>
        <p:spPr>
          <a:xfrm>
            <a:off x="3564902" y="3479085"/>
            <a:ext cx="0" cy="128145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BEFB270A-84E5-4B7C-9EC0-273D88D248B7}"/>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35" name="Straight Connector 34">
            <a:extLst>
              <a:ext uri="{FF2B5EF4-FFF2-40B4-BE49-F238E27FC236}">
                <a16:creationId xmlns:a16="http://schemas.microsoft.com/office/drawing/2014/main" id="{FBB1957A-2802-46EB-A733-8063C7AF4FE7}"/>
              </a:ext>
            </a:extLst>
          </p:cNvPr>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TextBox 35">
            <a:extLst>
              <a:ext uri="{FF2B5EF4-FFF2-40B4-BE49-F238E27FC236}">
                <a16:creationId xmlns:a16="http://schemas.microsoft.com/office/drawing/2014/main" id="{F5330946-BEEE-4BD9-ACEE-564B3D3BFE0A}"/>
              </a:ext>
            </a:extLst>
          </p:cNvPr>
          <p:cNvSpPr txBox="1"/>
          <p:nvPr/>
        </p:nvSpPr>
        <p:spPr>
          <a:xfrm>
            <a:off x="6917702" y="5418401"/>
            <a:ext cx="1316603" cy="430887"/>
          </a:xfrm>
          <a:prstGeom prst="rect">
            <a:avLst/>
          </a:prstGeom>
          <a:noFill/>
        </p:spPr>
        <p:txBody>
          <a:bodyPr wrap="square" rtlCol="0">
            <a:spAutoFit/>
          </a:bodyPr>
          <a:lstStyle/>
          <a:p>
            <a:pPr algn="ctr"/>
            <a:r>
              <a:rPr lang="fr-CA" sz="1100" dirty="0"/>
              <a:t>In God We Trust</a:t>
            </a:r>
          </a:p>
          <a:p>
            <a:pPr algn="ctr"/>
            <a:r>
              <a:rPr lang="fr-CA" sz="1100" dirty="0"/>
              <a:t>Mississippi</a:t>
            </a:r>
            <a:endParaRPr lang="en-CA" sz="1100" dirty="0"/>
          </a:p>
        </p:txBody>
      </p:sp>
    </p:spTree>
    <p:extLst>
      <p:ext uri="{BB962C8B-B14F-4D97-AF65-F5344CB8AC3E}">
        <p14:creationId xmlns:p14="http://schemas.microsoft.com/office/powerpoint/2010/main" val="3085871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cxnSp>
        <p:nvCxnSpPr>
          <p:cNvPr id="20" name="Straight Connector 19">
            <a:extLst>
              <a:ext uri="{FF2B5EF4-FFF2-40B4-BE49-F238E27FC236}">
                <a16:creationId xmlns:a16="http://schemas.microsoft.com/office/drawing/2014/main" id="{189CE3D0-2EAE-4AC5-8D68-B8E53E55BB0F}"/>
              </a:ext>
            </a:extLst>
          </p:cNvPr>
          <p:cNvCxnSpPr/>
          <p:nvPr/>
        </p:nvCxnSpPr>
        <p:spPr>
          <a:xfrm>
            <a:off x="4895654" y="2582946"/>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FB5692A-2571-4CE4-A245-2BD67183E557}"/>
              </a:ext>
            </a:extLst>
          </p:cNvPr>
          <p:cNvCxnSpPr/>
          <p:nvPr/>
        </p:nvCxnSpPr>
        <p:spPr>
          <a:xfrm>
            <a:off x="6026870"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B564061-7F35-4AD9-9CF1-1F331E97C67C}"/>
              </a:ext>
            </a:extLst>
          </p:cNvPr>
          <p:cNvSpPr txBox="1"/>
          <p:nvPr/>
        </p:nvSpPr>
        <p:spPr>
          <a:xfrm>
            <a:off x="4523297" y="2157052"/>
            <a:ext cx="744713" cy="369332"/>
          </a:xfrm>
          <a:prstGeom prst="rect">
            <a:avLst/>
          </a:prstGeom>
          <a:noFill/>
        </p:spPr>
        <p:txBody>
          <a:bodyPr wrap="square" rtlCol="0">
            <a:spAutoFit/>
          </a:bodyPr>
          <a:lstStyle/>
          <a:p>
            <a:r>
              <a:rPr lang="fr-CA" dirty="0"/>
              <a:t>2008</a:t>
            </a:r>
            <a:endParaRPr lang="en-CA" dirty="0"/>
          </a:p>
        </p:txBody>
      </p:sp>
      <p:sp>
        <p:nvSpPr>
          <p:cNvPr id="23" name="TextBox 22">
            <a:extLst>
              <a:ext uri="{FF2B5EF4-FFF2-40B4-BE49-F238E27FC236}">
                <a16:creationId xmlns:a16="http://schemas.microsoft.com/office/drawing/2014/main" id="{0B4DE088-D75D-43CB-AC7E-A63749AEDF59}"/>
              </a:ext>
            </a:extLst>
          </p:cNvPr>
          <p:cNvSpPr txBox="1"/>
          <p:nvPr/>
        </p:nvSpPr>
        <p:spPr>
          <a:xfrm>
            <a:off x="5654513" y="2155366"/>
            <a:ext cx="744713" cy="369332"/>
          </a:xfrm>
          <a:prstGeom prst="rect">
            <a:avLst/>
          </a:prstGeom>
          <a:noFill/>
        </p:spPr>
        <p:txBody>
          <a:bodyPr wrap="square" rtlCol="0">
            <a:spAutoFit/>
          </a:bodyPr>
          <a:lstStyle/>
          <a:p>
            <a:r>
              <a:rPr lang="fr-CA" dirty="0"/>
              <a:t>2012</a:t>
            </a:r>
            <a:endParaRPr lang="en-CA" dirty="0"/>
          </a:p>
        </p:txBody>
      </p:sp>
      <p:sp>
        <p:nvSpPr>
          <p:cNvPr id="24" name="TextBox 23">
            <a:extLst>
              <a:ext uri="{FF2B5EF4-FFF2-40B4-BE49-F238E27FC236}">
                <a16:creationId xmlns:a16="http://schemas.microsoft.com/office/drawing/2014/main" id="{9AA59EB6-A250-4F0E-AF7C-C882B3BA64D4}"/>
              </a:ext>
            </a:extLst>
          </p:cNvPr>
          <p:cNvSpPr txBox="1"/>
          <p:nvPr/>
        </p:nvSpPr>
        <p:spPr>
          <a:xfrm>
            <a:off x="5378067" y="3453812"/>
            <a:ext cx="1319736" cy="261610"/>
          </a:xfrm>
          <a:prstGeom prst="rect">
            <a:avLst/>
          </a:prstGeom>
          <a:noFill/>
        </p:spPr>
        <p:txBody>
          <a:bodyPr wrap="square" rtlCol="0">
            <a:spAutoFit/>
          </a:bodyPr>
          <a:lstStyle/>
          <a:p>
            <a:pPr algn="ctr"/>
            <a:r>
              <a:rPr lang="fr-CA" sz="1100" dirty="0"/>
              <a:t>Trump</a:t>
            </a:r>
            <a:endParaRPr lang="en-CA" sz="1100" dirty="0"/>
          </a:p>
        </p:txBody>
      </p:sp>
      <p:sp>
        <p:nvSpPr>
          <p:cNvPr id="25" name="TextBox 24">
            <a:extLst>
              <a:ext uri="{FF2B5EF4-FFF2-40B4-BE49-F238E27FC236}">
                <a16:creationId xmlns:a16="http://schemas.microsoft.com/office/drawing/2014/main" id="{B237C741-9CB5-4DEB-8930-2C8E7615F405}"/>
              </a:ext>
            </a:extLst>
          </p:cNvPr>
          <p:cNvSpPr txBox="1"/>
          <p:nvPr/>
        </p:nvSpPr>
        <p:spPr>
          <a:xfrm>
            <a:off x="4167185" y="3464555"/>
            <a:ext cx="1316603" cy="261610"/>
          </a:xfrm>
          <a:prstGeom prst="rect">
            <a:avLst/>
          </a:prstGeom>
          <a:noFill/>
        </p:spPr>
        <p:txBody>
          <a:bodyPr wrap="square" rtlCol="0">
            <a:spAutoFit/>
          </a:bodyPr>
          <a:lstStyle/>
          <a:p>
            <a:pPr algn="ctr"/>
            <a:r>
              <a:rPr lang="fr-CA" sz="1100" dirty="0"/>
              <a:t>Obama</a:t>
            </a:r>
            <a:endParaRPr lang="en-CA" sz="1100" dirty="0"/>
          </a:p>
        </p:txBody>
      </p:sp>
      <p:sp>
        <p:nvSpPr>
          <p:cNvPr id="26" name="TextBox 25">
            <a:extLst>
              <a:ext uri="{FF2B5EF4-FFF2-40B4-BE49-F238E27FC236}">
                <a16:creationId xmlns:a16="http://schemas.microsoft.com/office/drawing/2014/main" id="{67A7B98D-5DEA-4CEC-B24B-9DBA5023C608}"/>
              </a:ext>
            </a:extLst>
          </p:cNvPr>
          <p:cNvSpPr txBox="1"/>
          <p:nvPr/>
        </p:nvSpPr>
        <p:spPr>
          <a:xfrm>
            <a:off x="1074663" y="6282298"/>
            <a:ext cx="1319736" cy="430887"/>
          </a:xfrm>
          <a:prstGeom prst="rect">
            <a:avLst/>
          </a:prstGeom>
          <a:noFill/>
        </p:spPr>
        <p:txBody>
          <a:bodyPr wrap="square" rtlCol="0">
            <a:spAutoFit/>
          </a:bodyPr>
          <a:lstStyle/>
          <a:p>
            <a:pPr algn="ctr"/>
            <a:r>
              <a:rPr lang="fr-CA" sz="1100" dirty="0"/>
              <a:t>Trump : </a:t>
            </a:r>
            <a:r>
              <a:rPr lang="fr-CA" sz="1100" dirty="0" err="1"/>
              <a:t>Racist</a:t>
            </a:r>
            <a:endParaRPr lang="fr-CA" sz="1100" dirty="0"/>
          </a:p>
          <a:p>
            <a:pPr algn="ctr"/>
            <a:r>
              <a:rPr lang="fr-CA" sz="1100" dirty="0"/>
              <a:t>	</a:t>
            </a:r>
            <a:r>
              <a:rPr lang="fr-CA" sz="1100" dirty="0" err="1"/>
              <a:t>Gender</a:t>
            </a:r>
            <a:endParaRPr lang="en-CA" sz="1100" dirty="0"/>
          </a:p>
        </p:txBody>
      </p:sp>
      <p:cxnSp>
        <p:nvCxnSpPr>
          <p:cNvPr id="27" name="Straight Connector 26">
            <a:extLst>
              <a:ext uri="{FF2B5EF4-FFF2-40B4-BE49-F238E27FC236}">
                <a16:creationId xmlns:a16="http://schemas.microsoft.com/office/drawing/2014/main" id="{E8CDD0F7-7F10-4DF3-9413-06ADBC57B889}"/>
              </a:ext>
            </a:extLst>
          </p:cNvPr>
          <p:cNvCxnSpPr/>
          <p:nvPr/>
        </p:nvCxnSpPr>
        <p:spPr>
          <a:xfrm>
            <a:off x="7202081" y="2573519"/>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49094DA-5C63-4221-811C-5B5072CC9600}"/>
              </a:ext>
            </a:extLst>
          </p:cNvPr>
          <p:cNvSpPr txBox="1"/>
          <p:nvPr/>
        </p:nvSpPr>
        <p:spPr>
          <a:xfrm>
            <a:off x="6892571" y="2122078"/>
            <a:ext cx="744713" cy="369332"/>
          </a:xfrm>
          <a:prstGeom prst="rect">
            <a:avLst/>
          </a:prstGeom>
          <a:noFill/>
        </p:spPr>
        <p:txBody>
          <a:bodyPr wrap="square" rtlCol="0">
            <a:spAutoFit/>
          </a:bodyPr>
          <a:lstStyle/>
          <a:p>
            <a:r>
              <a:rPr lang="fr-CA" dirty="0"/>
              <a:t>2014</a:t>
            </a:r>
            <a:endParaRPr lang="en-CA" dirty="0"/>
          </a:p>
        </p:txBody>
      </p:sp>
      <p:sp>
        <p:nvSpPr>
          <p:cNvPr id="29" name="TextBox 28">
            <a:extLst>
              <a:ext uri="{FF2B5EF4-FFF2-40B4-BE49-F238E27FC236}">
                <a16:creationId xmlns:a16="http://schemas.microsoft.com/office/drawing/2014/main" id="{77FA516A-EF42-469D-B121-A019AA299E37}"/>
              </a:ext>
            </a:extLst>
          </p:cNvPr>
          <p:cNvSpPr txBox="1"/>
          <p:nvPr/>
        </p:nvSpPr>
        <p:spPr>
          <a:xfrm>
            <a:off x="6553265" y="3426940"/>
            <a:ext cx="1319736" cy="769441"/>
          </a:xfrm>
          <a:prstGeom prst="rect">
            <a:avLst/>
          </a:prstGeom>
          <a:noFill/>
        </p:spPr>
        <p:txBody>
          <a:bodyPr wrap="square" rtlCol="0">
            <a:spAutoFit/>
          </a:bodyPr>
          <a:lstStyle/>
          <a:p>
            <a:pPr algn="ctr"/>
            <a:r>
              <a:rPr lang="fr-CA" sz="1100" dirty="0"/>
              <a:t>150th Anniversary of the Gettysburg </a:t>
            </a:r>
            <a:r>
              <a:rPr lang="fr-CA" sz="1100" dirty="0" err="1"/>
              <a:t>Address</a:t>
            </a:r>
            <a:endParaRPr lang="en-CA" sz="1100" dirty="0"/>
          </a:p>
        </p:txBody>
      </p:sp>
      <p:sp>
        <p:nvSpPr>
          <p:cNvPr id="30" name="TextBox 29">
            <a:extLst>
              <a:ext uri="{FF2B5EF4-FFF2-40B4-BE49-F238E27FC236}">
                <a16:creationId xmlns:a16="http://schemas.microsoft.com/office/drawing/2014/main" id="{FDB8D8F6-73B6-48E7-BE13-6C62198CFD33}"/>
              </a:ext>
            </a:extLst>
          </p:cNvPr>
          <p:cNvSpPr txBox="1"/>
          <p:nvPr/>
        </p:nvSpPr>
        <p:spPr>
          <a:xfrm>
            <a:off x="6444281" y="4361298"/>
            <a:ext cx="1475286" cy="769441"/>
          </a:xfrm>
          <a:prstGeom prst="rect">
            <a:avLst/>
          </a:prstGeom>
          <a:noFill/>
        </p:spPr>
        <p:txBody>
          <a:bodyPr wrap="square" rtlCol="0">
            <a:spAutoFit/>
          </a:bodyPr>
          <a:lstStyle/>
          <a:p>
            <a:pPr algn="ctr"/>
            <a:r>
              <a:rPr lang="fr-CA" sz="1100" dirty="0"/>
              <a:t>Obama : </a:t>
            </a:r>
          </a:p>
          <a:p>
            <a:pPr algn="ctr"/>
            <a:r>
              <a:rPr lang="fr-CA" sz="1100" b="1" dirty="0">
                <a:solidFill>
                  <a:srgbClr val="FF0000"/>
                </a:solidFill>
              </a:rPr>
              <a:t>X </a:t>
            </a:r>
            <a:r>
              <a:rPr lang="fr-CA" sz="1100" dirty="0"/>
              <a:t>Under God </a:t>
            </a:r>
          </a:p>
          <a:p>
            <a:pPr marL="171450" indent="-171450" algn="ctr">
              <a:buFont typeface="Wingdings" panose="05000000000000000000" pitchFamily="2" charset="2"/>
              <a:buChar char="ü"/>
            </a:pPr>
            <a:r>
              <a:rPr lang="fr-CA" sz="1100" dirty="0"/>
              <a:t>Out of </a:t>
            </a:r>
            <a:r>
              <a:rPr lang="fr-CA" sz="1100" dirty="0" err="1"/>
              <a:t>Many</a:t>
            </a:r>
            <a:r>
              <a:rPr lang="fr-CA" sz="1100" dirty="0"/>
              <a:t> One</a:t>
            </a:r>
            <a:endParaRPr lang="en-CA" sz="1100" dirty="0"/>
          </a:p>
        </p:txBody>
      </p:sp>
      <p:cxnSp>
        <p:nvCxnSpPr>
          <p:cNvPr id="31" name="Straight Connector 30">
            <a:extLst>
              <a:ext uri="{FF2B5EF4-FFF2-40B4-BE49-F238E27FC236}">
                <a16:creationId xmlns:a16="http://schemas.microsoft.com/office/drawing/2014/main" id="{1050A263-6B78-4C10-AEF2-25BCEF669C93}"/>
              </a:ext>
            </a:extLst>
          </p:cNvPr>
          <p:cNvCxnSpPr/>
          <p:nvPr/>
        </p:nvCxnSpPr>
        <p:spPr>
          <a:xfrm>
            <a:off x="9631043"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2DB49082-C44F-4463-AEAC-8C691D08AFF6}"/>
              </a:ext>
            </a:extLst>
          </p:cNvPr>
          <p:cNvSpPr txBox="1"/>
          <p:nvPr/>
        </p:nvSpPr>
        <p:spPr>
          <a:xfrm>
            <a:off x="9258686" y="2066064"/>
            <a:ext cx="744713" cy="369332"/>
          </a:xfrm>
          <a:prstGeom prst="rect">
            <a:avLst/>
          </a:prstGeom>
          <a:noFill/>
        </p:spPr>
        <p:txBody>
          <a:bodyPr wrap="square" rtlCol="0">
            <a:spAutoFit/>
          </a:bodyPr>
          <a:lstStyle/>
          <a:p>
            <a:r>
              <a:rPr lang="fr-CA" dirty="0"/>
              <a:t>2016</a:t>
            </a:r>
            <a:endParaRPr lang="en-CA" dirty="0"/>
          </a:p>
        </p:txBody>
      </p:sp>
      <p:sp>
        <p:nvSpPr>
          <p:cNvPr id="33" name="TextBox 32">
            <a:extLst>
              <a:ext uri="{FF2B5EF4-FFF2-40B4-BE49-F238E27FC236}">
                <a16:creationId xmlns:a16="http://schemas.microsoft.com/office/drawing/2014/main" id="{B175622B-B2D0-4E09-B4A5-27384A11C38D}"/>
              </a:ext>
            </a:extLst>
          </p:cNvPr>
          <p:cNvSpPr txBox="1"/>
          <p:nvPr/>
        </p:nvSpPr>
        <p:spPr>
          <a:xfrm>
            <a:off x="8971174" y="3426940"/>
            <a:ext cx="1319736" cy="769441"/>
          </a:xfrm>
          <a:prstGeom prst="rect">
            <a:avLst/>
          </a:prstGeom>
          <a:noFill/>
        </p:spPr>
        <p:txBody>
          <a:bodyPr wrap="square" rtlCol="0">
            <a:spAutoFit/>
          </a:bodyPr>
          <a:lstStyle/>
          <a:p>
            <a:pPr algn="ctr"/>
            <a:r>
              <a:rPr lang="fr-CA" sz="1100" dirty="0" err="1"/>
              <a:t>Presidential</a:t>
            </a:r>
            <a:r>
              <a:rPr lang="fr-CA" sz="1100" dirty="0"/>
              <a:t> </a:t>
            </a:r>
            <a:r>
              <a:rPr lang="fr-CA" sz="1100" dirty="0" err="1"/>
              <a:t>election</a:t>
            </a:r>
            <a:endParaRPr lang="fr-CA" sz="1100" dirty="0"/>
          </a:p>
          <a:p>
            <a:pPr algn="ctr"/>
            <a:r>
              <a:rPr lang="fr-CA" sz="1100" dirty="0"/>
              <a:t>81% white </a:t>
            </a:r>
            <a:r>
              <a:rPr lang="fr-CA" sz="1100" dirty="0" err="1"/>
              <a:t>Evangelicals</a:t>
            </a:r>
            <a:endParaRPr lang="en-CA" sz="1100" dirty="0"/>
          </a:p>
        </p:txBody>
      </p:sp>
      <p:cxnSp>
        <p:nvCxnSpPr>
          <p:cNvPr id="34" name="Straight Connector 33">
            <a:extLst>
              <a:ext uri="{FF2B5EF4-FFF2-40B4-BE49-F238E27FC236}">
                <a16:creationId xmlns:a16="http://schemas.microsoft.com/office/drawing/2014/main" id="{A3035D17-4A45-4C17-BEBC-6DE82D0682A4}"/>
              </a:ext>
            </a:extLst>
          </p:cNvPr>
          <p:cNvCxnSpPr/>
          <p:nvPr/>
        </p:nvCxnSpPr>
        <p:spPr>
          <a:xfrm>
            <a:off x="8396141"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E86C68D6-1DC1-4EFB-8835-7E0F6626442D}"/>
              </a:ext>
            </a:extLst>
          </p:cNvPr>
          <p:cNvSpPr txBox="1"/>
          <p:nvPr/>
        </p:nvSpPr>
        <p:spPr>
          <a:xfrm>
            <a:off x="8045781" y="2103600"/>
            <a:ext cx="744713" cy="369332"/>
          </a:xfrm>
          <a:prstGeom prst="rect">
            <a:avLst/>
          </a:prstGeom>
          <a:noFill/>
        </p:spPr>
        <p:txBody>
          <a:bodyPr wrap="square" rtlCol="0">
            <a:spAutoFit/>
          </a:bodyPr>
          <a:lstStyle/>
          <a:p>
            <a:r>
              <a:rPr lang="fr-CA" dirty="0"/>
              <a:t>2015</a:t>
            </a:r>
            <a:endParaRPr lang="en-CA" dirty="0"/>
          </a:p>
        </p:txBody>
      </p:sp>
      <p:sp>
        <p:nvSpPr>
          <p:cNvPr id="36" name="TextBox 35">
            <a:extLst>
              <a:ext uri="{FF2B5EF4-FFF2-40B4-BE49-F238E27FC236}">
                <a16:creationId xmlns:a16="http://schemas.microsoft.com/office/drawing/2014/main" id="{D776ECE1-C342-4565-9ACD-D6BAECE1707A}"/>
              </a:ext>
            </a:extLst>
          </p:cNvPr>
          <p:cNvSpPr txBox="1"/>
          <p:nvPr/>
        </p:nvSpPr>
        <p:spPr>
          <a:xfrm>
            <a:off x="7823467" y="3445792"/>
            <a:ext cx="1316603" cy="261610"/>
          </a:xfrm>
          <a:prstGeom prst="rect">
            <a:avLst/>
          </a:prstGeom>
          <a:noFill/>
        </p:spPr>
        <p:txBody>
          <a:bodyPr wrap="square" rtlCol="0">
            <a:spAutoFit/>
          </a:bodyPr>
          <a:lstStyle/>
          <a:p>
            <a:pPr algn="ctr"/>
            <a:r>
              <a:rPr lang="fr-CA" sz="1100" dirty="0"/>
              <a:t>Gay </a:t>
            </a:r>
            <a:r>
              <a:rPr lang="fr-CA" sz="1100" dirty="0" err="1"/>
              <a:t>Marriage</a:t>
            </a:r>
            <a:endParaRPr lang="en-CA" sz="1100" dirty="0"/>
          </a:p>
        </p:txBody>
      </p:sp>
      <p:sp>
        <p:nvSpPr>
          <p:cNvPr id="37" name="TextBox 36">
            <a:extLst>
              <a:ext uri="{FF2B5EF4-FFF2-40B4-BE49-F238E27FC236}">
                <a16:creationId xmlns:a16="http://schemas.microsoft.com/office/drawing/2014/main" id="{8C85785A-C368-4D60-83E5-628571396E03}"/>
              </a:ext>
            </a:extLst>
          </p:cNvPr>
          <p:cNvSpPr txBox="1"/>
          <p:nvPr/>
        </p:nvSpPr>
        <p:spPr>
          <a:xfrm>
            <a:off x="7823466" y="4155520"/>
            <a:ext cx="1316603" cy="600164"/>
          </a:xfrm>
          <a:prstGeom prst="rect">
            <a:avLst/>
          </a:prstGeom>
          <a:noFill/>
        </p:spPr>
        <p:txBody>
          <a:bodyPr wrap="square" rtlCol="0">
            <a:spAutoFit/>
          </a:bodyPr>
          <a:lstStyle/>
          <a:p>
            <a:pPr algn="ctr"/>
            <a:r>
              <a:rPr lang="fr-CA" sz="1100" dirty="0"/>
              <a:t>Jerry </a:t>
            </a:r>
            <a:r>
              <a:rPr lang="fr-CA" sz="1100" dirty="0" err="1"/>
              <a:t>Falwell</a:t>
            </a:r>
            <a:endParaRPr lang="fr-CA" sz="1100" dirty="0"/>
          </a:p>
          <a:p>
            <a:pPr algn="ctr"/>
            <a:endParaRPr lang="fr-CA" sz="1100" dirty="0"/>
          </a:p>
          <a:p>
            <a:pPr algn="ctr"/>
            <a:endParaRPr lang="en-CA" sz="1100" dirty="0"/>
          </a:p>
        </p:txBody>
      </p:sp>
      <p:sp>
        <p:nvSpPr>
          <p:cNvPr id="38" name="TextBox 37">
            <a:extLst>
              <a:ext uri="{FF2B5EF4-FFF2-40B4-BE49-F238E27FC236}">
                <a16:creationId xmlns:a16="http://schemas.microsoft.com/office/drawing/2014/main" id="{B0A8F132-C93F-4D09-92C7-7127251AB482}"/>
              </a:ext>
            </a:extLst>
          </p:cNvPr>
          <p:cNvSpPr txBox="1"/>
          <p:nvPr/>
        </p:nvSpPr>
        <p:spPr>
          <a:xfrm>
            <a:off x="9023021" y="4397897"/>
            <a:ext cx="1316603" cy="600164"/>
          </a:xfrm>
          <a:prstGeom prst="rect">
            <a:avLst/>
          </a:prstGeom>
          <a:noFill/>
        </p:spPr>
        <p:txBody>
          <a:bodyPr wrap="square" rtlCol="0">
            <a:spAutoFit/>
          </a:bodyPr>
          <a:lstStyle/>
          <a:p>
            <a:pPr algn="ctr"/>
            <a:r>
              <a:rPr lang="fr-CA" sz="1100" dirty="0"/>
              <a:t>Paula White</a:t>
            </a:r>
          </a:p>
          <a:p>
            <a:pPr algn="ctr"/>
            <a:r>
              <a:rPr lang="fr-CA" sz="1100" dirty="0"/>
              <a:t>Pat Robertson</a:t>
            </a:r>
          </a:p>
          <a:p>
            <a:pPr algn="ctr"/>
            <a:r>
              <a:rPr lang="fr-CA" sz="1100" dirty="0"/>
              <a:t>Jerry </a:t>
            </a:r>
            <a:r>
              <a:rPr lang="fr-CA" sz="1100" dirty="0" err="1"/>
              <a:t>Falwell</a:t>
            </a:r>
            <a:r>
              <a:rPr lang="fr-CA" sz="1100" dirty="0"/>
              <a:t> Jr</a:t>
            </a:r>
            <a:endParaRPr lang="en-CA" sz="1100" dirty="0"/>
          </a:p>
        </p:txBody>
      </p:sp>
      <p:cxnSp>
        <p:nvCxnSpPr>
          <p:cNvPr id="43" name="Straight Connector 42">
            <a:extLst>
              <a:ext uri="{FF2B5EF4-FFF2-40B4-BE49-F238E27FC236}">
                <a16:creationId xmlns:a16="http://schemas.microsoft.com/office/drawing/2014/main" id="{3F5B3A7C-843A-4DED-A492-8A230DDD6C63}"/>
              </a:ext>
            </a:extLst>
          </p:cNvPr>
          <p:cNvCxnSpPr>
            <a:stCxn id="33" idx="2"/>
          </p:cNvCxnSpPr>
          <p:nvPr/>
        </p:nvCxnSpPr>
        <p:spPr>
          <a:xfrm>
            <a:off x="9631042" y="4196381"/>
            <a:ext cx="0" cy="19295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Smiley Face 43">
            <a:extLst>
              <a:ext uri="{FF2B5EF4-FFF2-40B4-BE49-F238E27FC236}">
                <a16:creationId xmlns:a16="http://schemas.microsoft.com/office/drawing/2014/main" id="{DF5FE0D1-F6BF-491C-972E-ACBEDBB558B8}"/>
              </a:ext>
            </a:extLst>
          </p:cNvPr>
          <p:cNvSpPr/>
          <p:nvPr/>
        </p:nvSpPr>
        <p:spPr>
          <a:xfrm>
            <a:off x="8313391" y="4472284"/>
            <a:ext cx="309675" cy="262708"/>
          </a:xfrm>
          <a:prstGeom prst="smileyFace">
            <a:avLst>
              <a:gd name="adj" fmla="val -465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cxnSp>
        <p:nvCxnSpPr>
          <p:cNvPr id="46" name="Straight Connector 45">
            <a:extLst>
              <a:ext uri="{FF2B5EF4-FFF2-40B4-BE49-F238E27FC236}">
                <a16:creationId xmlns:a16="http://schemas.microsoft.com/office/drawing/2014/main" id="{B0C1FC14-E30D-4983-8976-6CD4C5F854B1}"/>
              </a:ext>
            </a:extLst>
          </p:cNvPr>
          <p:cNvCxnSpPr>
            <a:stCxn id="36" idx="2"/>
            <a:endCxn id="37" idx="0"/>
          </p:cNvCxnSpPr>
          <p:nvPr/>
        </p:nvCxnSpPr>
        <p:spPr>
          <a:xfrm flipH="1">
            <a:off x="8481768" y="3707402"/>
            <a:ext cx="1" cy="4481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7C7F7979-976C-4DC6-9DDA-F123F0ADB9D1}"/>
              </a:ext>
            </a:extLst>
          </p:cNvPr>
          <p:cNvSpPr txBox="1"/>
          <p:nvPr/>
        </p:nvSpPr>
        <p:spPr>
          <a:xfrm>
            <a:off x="2905034" y="4786428"/>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45" name="Straight Connector 44">
            <a:extLst>
              <a:ext uri="{FF2B5EF4-FFF2-40B4-BE49-F238E27FC236}">
                <a16:creationId xmlns:a16="http://schemas.microsoft.com/office/drawing/2014/main" id="{B429DCC1-9E7C-4872-B360-FB67E30855EB}"/>
              </a:ext>
            </a:extLst>
          </p:cNvPr>
          <p:cNvCxnSpPr>
            <a:cxnSpLocks/>
          </p:cNvCxnSpPr>
          <p:nvPr/>
        </p:nvCxnSpPr>
        <p:spPr>
          <a:xfrm>
            <a:off x="3564902" y="3479085"/>
            <a:ext cx="0" cy="1294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DAD44FE5-34AC-47E8-8F15-58008B84AA9A}"/>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48" name="Straight Connector 47">
            <a:extLst>
              <a:ext uri="{FF2B5EF4-FFF2-40B4-BE49-F238E27FC236}">
                <a16:creationId xmlns:a16="http://schemas.microsoft.com/office/drawing/2014/main" id="{4DE52EA8-10EB-47BF-81D1-B302AA2D4047}"/>
              </a:ext>
            </a:extLst>
          </p:cNvPr>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TextBox 48">
            <a:extLst>
              <a:ext uri="{FF2B5EF4-FFF2-40B4-BE49-F238E27FC236}">
                <a16:creationId xmlns:a16="http://schemas.microsoft.com/office/drawing/2014/main" id="{4B3E0C8D-7A3C-431F-9BA5-F25A3A0DB8DF}"/>
              </a:ext>
            </a:extLst>
          </p:cNvPr>
          <p:cNvSpPr txBox="1"/>
          <p:nvPr/>
        </p:nvSpPr>
        <p:spPr>
          <a:xfrm>
            <a:off x="6606625" y="5411048"/>
            <a:ext cx="1316603" cy="430887"/>
          </a:xfrm>
          <a:prstGeom prst="rect">
            <a:avLst/>
          </a:prstGeom>
          <a:noFill/>
        </p:spPr>
        <p:txBody>
          <a:bodyPr wrap="square" rtlCol="0">
            <a:spAutoFit/>
          </a:bodyPr>
          <a:lstStyle/>
          <a:p>
            <a:pPr algn="ctr"/>
            <a:r>
              <a:rPr lang="fr-CA" sz="1100" dirty="0"/>
              <a:t>In God We Trust</a:t>
            </a:r>
          </a:p>
          <a:p>
            <a:pPr algn="ctr"/>
            <a:r>
              <a:rPr lang="fr-CA" sz="1100" dirty="0"/>
              <a:t>Mississippi</a:t>
            </a:r>
            <a:endParaRPr lang="en-CA" sz="1100" dirty="0"/>
          </a:p>
        </p:txBody>
      </p:sp>
    </p:spTree>
    <p:extLst>
      <p:ext uri="{BB962C8B-B14F-4D97-AF65-F5344CB8AC3E}">
        <p14:creationId xmlns:p14="http://schemas.microsoft.com/office/powerpoint/2010/main" val="312953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cxnSp>
        <p:nvCxnSpPr>
          <p:cNvPr id="20" name="Straight Connector 19">
            <a:extLst>
              <a:ext uri="{FF2B5EF4-FFF2-40B4-BE49-F238E27FC236}">
                <a16:creationId xmlns:a16="http://schemas.microsoft.com/office/drawing/2014/main" id="{189CE3D0-2EAE-4AC5-8D68-B8E53E55BB0F}"/>
              </a:ext>
            </a:extLst>
          </p:cNvPr>
          <p:cNvCxnSpPr/>
          <p:nvPr/>
        </p:nvCxnSpPr>
        <p:spPr>
          <a:xfrm>
            <a:off x="4895654" y="2582946"/>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FB5692A-2571-4CE4-A245-2BD67183E557}"/>
              </a:ext>
            </a:extLst>
          </p:cNvPr>
          <p:cNvCxnSpPr/>
          <p:nvPr/>
        </p:nvCxnSpPr>
        <p:spPr>
          <a:xfrm>
            <a:off x="6026870"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B564061-7F35-4AD9-9CF1-1F331E97C67C}"/>
              </a:ext>
            </a:extLst>
          </p:cNvPr>
          <p:cNvSpPr txBox="1"/>
          <p:nvPr/>
        </p:nvSpPr>
        <p:spPr>
          <a:xfrm>
            <a:off x="4523297" y="2157052"/>
            <a:ext cx="744713" cy="369332"/>
          </a:xfrm>
          <a:prstGeom prst="rect">
            <a:avLst/>
          </a:prstGeom>
          <a:noFill/>
        </p:spPr>
        <p:txBody>
          <a:bodyPr wrap="square" rtlCol="0">
            <a:spAutoFit/>
          </a:bodyPr>
          <a:lstStyle/>
          <a:p>
            <a:r>
              <a:rPr lang="fr-CA" dirty="0"/>
              <a:t>2008</a:t>
            </a:r>
            <a:endParaRPr lang="en-CA" dirty="0"/>
          </a:p>
        </p:txBody>
      </p:sp>
      <p:sp>
        <p:nvSpPr>
          <p:cNvPr id="23" name="TextBox 22">
            <a:extLst>
              <a:ext uri="{FF2B5EF4-FFF2-40B4-BE49-F238E27FC236}">
                <a16:creationId xmlns:a16="http://schemas.microsoft.com/office/drawing/2014/main" id="{0B4DE088-D75D-43CB-AC7E-A63749AEDF59}"/>
              </a:ext>
            </a:extLst>
          </p:cNvPr>
          <p:cNvSpPr txBox="1"/>
          <p:nvPr/>
        </p:nvSpPr>
        <p:spPr>
          <a:xfrm>
            <a:off x="5654513" y="2155366"/>
            <a:ext cx="744713" cy="369332"/>
          </a:xfrm>
          <a:prstGeom prst="rect">
            <a:avLst/>
          </a:prstGeom>
          <a:noFill/>
        </p:spPr>
        <p:txBody>
          <a:bodyPr wrap="square" rtlCol="0">
            <a:spAutoFit/>
          </a:bodyPr>
          <a:lstStyle/>
          <a:p>
            <a:r>
              <a:rPr lang="fr-CA" dirty="0"/>
              <a:t>2012</a:t>
            </a:r>
            <a:endParaRPr lang="en-CA" dirty="0"/>
          </a:p>
        </p:txBody>
      </p:sp>
      <p:sp>
        <p:nvSpPr>
          <p:cNvPr id="24" name="TextBox 23">
            <a:extLst>
              <a:ext uri="{FF2B5EF4-FFF2-40B4-BE49-F238E27FC236}">
                <a16:creationId xmlns:a16="http://schemas.microsoft.com/office/drawing/2014/main" id="{9AA59EB6-A250-4F0E-AF7C-C882B3BA64D4}"/>
              </a:ext>
            </a:extLst>
          </p:cNvPr>
          <p:cNvSpPr txBox="1"/>
          <p:nvPr/>
        </p:nvSpPr>
        <p:spPr>
          <a:xfrm>
            <a:off x="5378067" y="3453812"/>
            <a:ext cx="1319736" cy="261610"/>
          </a:xfrm>
          <a:prstGeom prst="rect">
            <a:avLst/>
          </a:prstGeom>
          <a:noFill/>
        </p:spPr>
        <p:txBody>
          <a:bodyPr wrap="square" rtlCol="0">
            <a:spAutoFit/>
          </a:bodyPr>
          <a:lstStyle/>
          <a:p>
            <a:pPr algn="ctr"/>
            <a:r>
              <a:rPr lang="fr-CA" sz="1100" dirty="0"/>
              <a:t>Trump</a:t>
            </a:r>
            <a:endParaRPr lang="en-CA" sz="1100" dirty="0"/>
          </a:p>
        </p:txBody>
      </p:sp>
      <p:sp>
        <p:nvSpPr>
          <p:cNvPr id="25" name="TextBox 24">
            <a:extLst>
              <a:ext uri="{FF2B5EF4-FFF2-40B4-BE49-F238E27FC236}">
                <a16:creationId xmlns:a16="http://schemas.microsoft.com/office/drawing/2014/main" id="{B237C741-9CB5-4DEB-8930-2C8E7615F405}"/>
              </a:ext>
            </a:extLst>
          </p:cNvPr>
          <p:cNvSpPr txBox="1"/>
          <p:nvPr/>
        </p:nvSpPr>
        <p:spPr>
          <a:xfrm>
            <a:off x="4167185" y="3464555"/>
            <a:ext cx="1316603" cy="261610"/>
          </a:xfrm>
          <a:prstGeom prst="rect">
            <a:avLst/>
          </a:prstGeom>
          <a:noFill/>
        </p:spPr>
        <p:txBody>
          <a:bodyPr wrap="square" rtlCol="0">
            <a:spAutoFit/>
          </a:bodyPr>
          <a:lstStyle/>
          <a:p>
            <a:pPr algn="ctr"/>
            <a:r>
              <a:rPr lang="fr-CA" sz="1100" dirty="0"/>
              <a:t>Obama</a:t>
            </a:r>
            <a:endParaRPr lang="en-CA" sz="1100" dirty="0"/>
          </a:p>
        </p:txBody>
      </p:sp>
      <p:sp>
        <p:nvSpPr>
          <p:cNvPr id="26" name="TextBox 25">
            <a:extLst>
              <a:ext uri="{FF2B5EF4-FFF2-40B4-BE49-F238E27FC236}">
                <a16:creationId xmlns:a16="http://schemas.microsoft.com/office/drawing/2014/main" id="{67A7B98D-5DEA-4CEC-B24B-9DBA5023C608}"/>
              </a:ext>
            </a:extLst>
          </p:cNvPr>
          <p:cNvSpPr txBox="1"/>
          <p:nvPr/>
        </p:nvSpPr>
        <p:spPr>
          <a:xfrm>
            <a:off x="1074663" y="6282298"/>
            <a:ext cx="1319736" cy="430887"/>
          </a:xfrm>
          <a:prstGeom prst="rect">
            <a:avLst/>
          </a:prstGeom>
          <a:noFill/>
        </p:spPr>
        <p:txBody>
          <a:bodyPr wrap="square" rtlCol="0">
            <a:spAutoFit/>
          </a:bodyPr>
          <a:lstStyle/>
          <a:p>
            <a:pPr algn="ctr"/>
            <a:r>
              <a:rPr lang="fr-CA" sz="1100" dirty="0"/>
              <a:t>Trump : </a:t>
            </a:r>
            <a:r>
              <a:rPr lang="fr-CA" sz="1100" dirty="0" err="1"/>
              <a:t>Racist</a:t>
            </a:r>
            <a:endParaRPr lang="fr-CA" sz="1100" dirty="0"/>
          </a:p>
          <a:p>
            <a:pPr algn="ctr"/>
            <a:r>
              <a:rPr lang="fr-CA" sz="1100" dirty="0"/>
              <a:t>	</a:t>
            </a:r>
            <a:r>
              <a:rPr lang="fr-CA" sz="1100" dirty="0" err="1"/>
              <a:t>Gender</a:t>
            </a:r>
            <a:endParaRPr lang="en-CA" sz="1100" dirty="0"/>
          </a:p>
        </p:txBody>
      </p:sp>
      <p:cxnSp>
        <p:nvCxnSpPr>
          <p:cNvPr id="27" name="Straight Connector 26">
            <a:extLst>
              <a:ext uri="{FF2B5EF4-FFF2-40B4-BE49-F238E27FC236}">
                <a16:creationId xmlns:a16="http://schemas.microsoft.com/office/drawing/2014/main" id="{E8CDD0F7-7F10-4DF3-9413-06ADBC57B889}"/>
              </a:ext>
            </a:extLst>
          </p:cNvPr>
          <p:cNvCxnSpPr/>
          <p:nvPr/>
        </p:nvCxnSpPr>
        <p:spPr>
          <a:xfrm>
            <a:off x="7202081" y="2573519"/>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49094DA-5C63-4221-811C-5B5072CC9600}"/>
              </a:ext>
            </a:extLst>
          </p:cNvPr>
          <p:cNvSpPr txBox="1"/>
          <p:nvPr/>
        </p:nvSpPr>
        <p:spPr>
          <a:xfrm>
            <a:off x="6892571" y="2122078"/>
            <a:ext cx="744713" cy="369332"/>
          </a:xfrm>
          <a:prstGeom prst="rect">
            <a:avLst/>
          </a:prstGeom>
          <a:noFill/>
        </p:spPr>
        <p:txBody>
          <a:bodyPr wrap="square" rtlCol="0">
            <a:spAutoFit/>
          </a:bodyPr>
          <a:lstStyle/>
          <a:p>
            <a:r>
              <a:rPr lang="fr-CA" dirty="0"/>
              <a:t>2014</a:t>
            </a:r>
            <a:endParaRPr lang="en-CA" dirty="0"/>
          </a:p>
        </p:txBody>
      </p:sp>
      <p:sp>
        <p:nvSpPr>
          <p:cNvPr id="29" name="TextBox 28">
            <a:extLst>
              <a:ext uri="{FF2B5EF4-FFF2-40B4-BE49-F238E27FC236}">
                <a16:creationId xmlns:a16="http://schemas.microsoft.com/office/drawing/2014/main" id="{77FA516A-EF42-469D-B121-A019AA299E37}"/>
              </a:ext>
            </a:extLst>
          </p:cNvPr>
          <p:cNvSpPr txBox="1"/>
          <p:nvPr/>
        </p:nvSpPr>
        <p:spPr>
          <a:xfrm>
            <a:off x="6553265" y="3426940"/>
            <a:ext cx="1319736" cy="769441"/>
          </a:xfrm>
          <a:prstGeom prst="rect">
            <a:avLst/>
          </a:prstGeom>
          <a:noFill/>
        </p:spPr>
        <p:txBody>
          <a:bodyPr wrap="square" rtlCol="0">
            <a:spAutoFit/>
          </a:bodyPr>
          <a:lstStyle/>
          <a:p>
            <a:pPr algn="ctr"/>
            <a:r>
              <a:rPr lang="fr-CA" sz="1100" dirty="0"/>
              <a:t>150th Anniversary of the Gettysburg </a:t>
            </a:r>
            <a:r>
              <a:rPr lang="fr-CA" sz="1100" dirty="0" err="1"/>
              <a:t>Address</a:t>
            </a:r>
            <a:endParaRPr lang="en-CA" sz="1100" dirty="0"/>
          </a:p>
        </p:txBody>
      </p:sp>
      <p:sp>
        <p:nvSpPr>
          <p:cNvPr id="30" name="TextBox 29">
            <a:extLst>
              <a:ext uri="{FF2B5EF4-FFF2-40B4-BE49-F238E27FC236}">
                <a16:creationId xmlns:a16="http://schemas.microsoft.com/office/drawing/2014/main" id="{FDB8D8F6-73B6-48E7-BE13-6C62198CFD33}"/>
              </a:ext>
            </a:extLst>
          </p:cNvPr>
          <p:cNvSpPr txBox="1"/>
          <p:nvPr/>
        </p:nvSpPr>
        <p:spPr>
          <a:xfrm>
            <a:off x="6444281" y="4361298"/>
            <a:ext cx="1475286" cy="769441"/>
          </a:xfrm>
          <a:prstGeom prst="rect">
            <a:avLst/>
          </a:prstGeom>
          <a:noFill/>
        </p:spPr>
        <p:txBody>
          <a:bodyPr wrap="square" rtlCol="0">
            <a:spAutoFit/>
          </a:bodyPr>
          <a:lstStyle/>
          <a:p>
            <a:pPr algn="ctr"/>
            <a:r>
              <a:rPr lang="fr-CA" sz="1100" dirty="0"/>
              <a:t>Obama : </a:t>
            </a:r>
          </a:p>
          <a:p>
            <a:pPr algn="ctr"/>
            <a:r>
              <a:rPr lang="fr-CA" sz="1100" b="1" dirty="0">
                <a:solidFill>
                  <a:srgbClr val="FF0000"/>
                </a:solidFill>
              </a:rPr>
              <a:t>X </a:t>
            </a:r>
            <a:r>
              <a:rPr lang="fr-CA" sz="1100" dirty="0"/>
              <a:t>Under God </a:t>
            </a:r>
          </a:p>
          <a:p>
            <a:pPr marL="171450" indent="-171450" algn="ctr">
              <a:buFont typeface="Wingdings" panose="05000000000000000000" pitchFamily="2" charset="2"/>
              <a:buChar char="ü"/>
            </a:pPr>
            <a:r>
              <a:rPr lang="fr-CA" sz="1100" dirty="0"/>
              <a:t>Out of </a:t>
            </a:r>
            <a:r>
              <a:rPr lang="fr-CA" sz="1100" dirty="0" err="1"/>
              <a:t>Many</a:t>
            </a:r>
            <a:r>
              <a:rPr lang="fr-CA" sz="1100" dirty="0"/>
              <a:t> One</a:t>
            </a:r>
            <a:endParaRPr lang="en-CA" sz="1100" dirty="0"/>
          </a:p>
        </p:txBody>
      </p:sp>
      <p:cxnSp>
        <p:nvCxnSpPr>
          <p:cNvPr id="31" name="Straight Connector 30">
            <a:extLst>
              <a:ext uri="{FF2B5EF4-FFF2-40B4-BE49-F238E27FC236}">
                <a16:creationId xmlns:a16="http://schemas.microsoft.com/office/drawing/2014/main" id="{1050A263-6B78-4C10-AEF2-25BCEF669C93}"/>
              </a:ext>
            </a:extLst>
          </p:cNvPr>
          <p:cNvCxnSpPr/>
          <p:nvPr/>
        </p:nvCxnSpPr>
        <p:spPr>
          <a:xfrm>
            <a:off x="9631043"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2DB49082-C44F-4463-AEAC-8C691D08AFF6}"/>
              </a:ext>
            </a:extLst>
          </p:cNvPr>
          <p:cNvSpPr txBox="1"/>
          <p:nvPr/>
        </p:nvSpPr>
        <p:spPr>
          <a:xfrm>
            <a:off x="9258686" y="2066064"/>
            <a:ext cx="744713" cy="369332"/>
          </a:xfrm>
          <a:prstGeom prst="rect">
            <a:avLst/>
          </a:prstGeom>
          <a:noFill/>
        </p:spPr>
        <p:txBody>
          <a:bodyPr wrap="square" rtlCol="0">
            <a:spAutoFit/>
          </a:bodyPr>
          <a:lstStyle/>
          <a:p>
            <a:r>
              <a:rPr lang="fr-CA" dirty="0"/>
              <a:t>2016</a:t>
            </a:r>
            <a:endParaRPr lang="en-CA" dirty="0"/>
          </a:p>
        </p:txBody>
      </p:sp>
      <p:sp>
        <p:nvSpPr>
          <p:cNvPr id="33" name="TextBox 32">
            <a:extLst>
              <a:ext uri="{FF2B5EF4-FFF2-40B4-BE49-F238E27FC236}">
                <a16:creationId xmlns:a16="http://schemas.microsoft.com/office/drawing/2014/main" id="{B175622B-B2D0-4E09-B4A5-27384A11C38D}"/>
              </a:ext>
            </a:extLst>
          </p:cNvPr>
          <p:cNvSpPr txBox="1"/>
          <p:nvPr/>
        </p:nvSpPr>
        <p:spPr>
          <a:xfrm>
            <a:off x="8971174" y="3426940"/>
            <a:ext cx="1319736" cy="769441"/>
          </a:xfrm>
          <a:prstGeom prst="rect">
            <a:avLst/>
          </a:prstGeom>
          <a:noFill/>
        </p:spPr>
        <p:txBody>
          <a:bodyPr wrap="square" rtlCol="0">
            <a:spAutoFit/>
          </a:bodyPr>
          <a:lstStyle/>
          <a:p>
            <a:pPr algn="ctr"/>
            <a:r>
              <a:rPr lang="fr-CA" sz="1100" dirty="0" err="1"/>
              <a:t>Presidential</a:t>
            </a:r>
            <a:r>
              <a:rPr lang="fr-CA" sz="1100" dirty="0"/>
              <a:t> </a:t>
            </a:r>
            <a:r>
              <a:rPr lang="fr-CA" sz="1100" dirty="0" err="1"/>
              <a:t>election</a:t>
            </a:r>
            <a:endParaRPr lang="fr-CA" sz="1100" dirty="0"/>
          </a:p>
          <a:p>
            <a:pPr algn="ctr"/>
            <a:r>
              <a:rPr lang="fr-CA" sz="1100" dirty="0"/>
              <a:t>81% white </a:t>
            </a:r>
            <a:r>
              <a:rPr lang="fr-CA" sz="1100" dirty="0" err="1"/>
              <a:t>Evangelicals</a:t>
            </a:r>
            <a:endParaRPr lang="en-CA" sz="1100" dirty="0"/>
          </a:p>
        </p:txBody>
      </p:sp>
      <p:cxnSp>
        <p:nvCxnSpPr>
          <p:cNvPr id="34" name="Straight Connector 33">
            <a:extLst>
              <a:ext uri="{FF2B5EF4-FFF2-40B4-BE49-F238E27FC236}">
                <a16:creationId xmlns:a16="http://schemas.microsoft.com/office/drawing/2014/main" id="{A3035D17-4A45-4C17-BEBC-6DE82D0682A4}"/>
              </a:ext>
            </a:extLst>
          </p:cNvPr>
          <p:cNvCxnSpPr/>
          <p:nvPr/>
        </p:nvCxnSpPr>
        <p:spPr>
          <a:xfrm>
            <a:off x="8396141"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E86C68D6-1DC1-4EFB-8835-7E0F6626442D}"/>
              </a:ext>
            </a:extLst>
          </p:cNvPr>
          <p:cNvSpPr txBox="1"/>
          <p:nvPr/>
        </p:nvSpPr>
        <p:spPr>
          <a:xfrm>
            <a:off x="8045781" y="2103600"/>
            <a:ext cx="744713" cy="369332"/>
          </a:xfrm>
          <a:prstGeom prst="rect">
            <a:avLst/>
          </a:prstGeom>
          <a:noFill/>
        </p:spPr>
        <p:txBody>
          <a:bodyPr wrap="square" rtlCol="0">
            <a:spAutoFit/>
          </a:bodyPr>
          <a:lstStyle/>
          <a:p>
            <a:r>
              <a:rPr lang="fr-CA" dirty="0"/>
              <a:t>2015</a:t>
            </a:r>
            <a:endParaRPr lang="en-CA" dirty="0"/>
          </a:p>
        </p:txBody>
      </p:sp>
      <p:sp>
        <p:nvSpPr>
          <p:cNvPr id="36" name="TextBox 35">
            <a:extLst>
              <a:ext uri="{FF2B5EF4-FFF2-40B4-BE49-F238E27FC236}">
                <a16:creationId xmlns:a16="http://schemas.microsoft.com/office/drawing/2014/main" id="{D776ECE1-C342-4565-9ACD-D6BAECE1707A}"/>
              </a:ext>
            </a:extLst>
          </p:cNvPr>
          <p:cNvSpPr txBox="1"/>
          <p:nvPr/>
        </p:nvSpPr>
        <p:spPr>
          <a:xfrm>
            <a:off x="7823467" y="3445792"/>
            <a:ext cx="1316603" cy="261610"/>
          </a:xfrm>
          <a:prstGeom prst="rect">
            <a:avLst/>
          </a:prstGeom>
          <a:noFill/>
        </p:spPr>
        <p:txBody>
          <a:bodyPr wrap="square" rtlCol="0">
            <a:spAutoFit/>
          </a:bodyPr>
          <a:lstStyle/>
          <a:p>
            <a:pPr algn="ctr"/>
            <a:r>
              <a:rPr lang="fr-CA" sz="1100" dirty="0"/>
              <a:t>Gay </a:t>
            </a:r>
            <a:r>
              <a:rPr lang="fr-CA" sz="1100" dirty="0" err="1"/>
              <a:t>Marriage</a:t>
            </a:r>
            <a:endParaRPr lang="en-CA" sz="1100" dirty="0"/>
          </a:p>
        </p:txBody>
      </p:sp>
      <p:sp>
        <p:nvSpPr>
          <p:cNvPr id="37" name="TextBox 36">
            <a:extLst>
              <a:ext uri="{FF2B5EF4-FFF2-40B4-BE49-F238E27FC236}">
                <a16:creationId xmlns:a16="http://schemas.microsoft.com/office/drawing/2014/main" id="{8C85785A-C368-4D60-83E5-628571396E03}"/>
              </a:ext>
            </a:extLst>
          </p:cNvPr>
          <p:cNvSpPr txBox="1"/>
          <p:nvPr/>
        </p:nvSpPr>
        <p:spPr>
          <a:xfrm>
            <a:off x="7823466" y="4155520"/>
            <a:ext cx="1316603" cy="600164"/>
          </a:xfrm>
          <a:prstGeom prst="rect">
            <a:avLst/>
          </a:prstGeom>
          <a:noFill/>
        </p:spPr>
        <p:txBody>
          <a:bodyPr wrap="square" rtlCol="0">
            <a:spAutoFit/>
          </a:bodyPr>
          <a:lstStyle/>
          <a:p>
            <a:pPr algn="ctr"/>
            <a:r>
              <a:rPr lang="fr-CA" sz="1100" dirty="0"/>
              <a:t>Jerry </a:t>
            </a:r>
            <a:r>
              <a:rPr lang="fr-CA" sz="1100" dirty="0" err="1"/>
              <a:t>Falwell</a:t>
            </a:r>
            <a:endParaRPr lang="fr-CA" sz="1100" dirty="0"/>
          </a:p>
          <a:p>
            <a:pPr algn="ctr"/>
            <a:endParaRPr lang="fr-CA" sz="1100" dirty="0"/>
          </a:p>
          <a:p>
            <a:pPr algn="ctr"/>
            <a:endParaRPr lang="en-CA" sz="1100" dirty="0"/>
          </a:p>
        </p:txBody>
      </p:sp>
      <p:sp>
        <p:nvSpPr>
          <p:cNvPr id="38" name="TextBox 37">
            <a:extLst>
              <a:ext uri="{FF2B5EF4-FFF2-40B4-BE49-F238E27FC236}">
                <a16:creationId xmlns:a16="http://schemas.microsoft.com/office/drawing/2014/main" id="{B0A8F132-C93F-4D09-92C7-7127251AB482}"/>
              </a:ext>
            </a:extLst>
          </p:cNvPr>
          <p:cNvSpPr txBox="1"/>
          <p:nvPr/>
        </p:nvSpPr>
        <p:spPr>
          <a:xfrm>
            <a:off x="9023021" y="4397897"/>
            <a:ext cx="1316603" cy="600164"/>
          </a:xfrm>
          <a:prstGeom prst="rect">
            <a:avLst/>
          </a:prstGeom>
          <a:noFill/>
        </p:spPr>
        <p:txBody>
          <a:bodyPr wrap="square" rtlCol="0">
            <a:spAutoFit/>
          </a:bodyPr>
          <a:lstStyle/>
          <a:p>
            <a:pPr algn="ctr"/>
            <a:r>
              <a:rPr lang="fr-CA" sz="1100" dirty="0"/>
              <a:t>Paula White</a:t>
            </a:r>
          </a:p>
          <a:p>
            <a:pPr algn="ctr"/>
            <a:r>
              <a:rPr lang="fr-CA" sz="1100" dirty="0"/>
              <a:t>Pat Robertson</a:t>
            </a:r>
          </a:p>
          <a:p>
            <a:pPr algn="ctr"/>
            <a:r>
              <a:rPr lang="fr-CA" sz="1100" dirty="0"/>
              <a:t>Jerry </a:t>
            </a:r>
            <a:r>
              <a:rPr lang="fr-CA" sz="1100" dirty="0" err="1"/>
              <a:t>Falwell</a:t>
            </a:r>
            <a:r>
              <a:rPr lang="fr-CA" sz="1100" dirty="0"/>
              <a:t> Jr</a:t>
            </a:r>
            <a:endParaRPr lang="en-CA" sz="1100" dirty="0"/>
          </a:p>
        </p:txBody>
      </p:sp>
      <p:cxnSp>
        <p:nvCxnSpPr>
          <p:cNvPr id="43" name="Straight Connector 42">
            <a:extLst>
              <a:ext uri="{FF2B5EF4-FFF2-40B4-BE49-F238E27FC236}">
                <a16:creationId xmlns:a16="http://schemas.microsoft.com/office/drawing/2014/main" id="{3F5B3A7C-843A-4DED-A492-8A230DDD6C63}"/>
              </a:ext>
            </a:extLst>
          </p:cNvPr>
          <p:cNvCxnSpPr>
            <a:stCxn id="33" idx="2"/>
          </p:cNvCxnSpPr>
          <p:nvPr/>
        </p:nvCxnSpPr>
        <p:spPr>
          <a:xfrm>
            <a:off x="9631042" y="4196381"/>
            <a:ext cx="0" cy="19295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Smiley Face 43">
            <a:extLst>
              <a:ext uri="{FF2B5EF4-FFF2-40B4-BE49-F238E27FC236}">
                <a16:creationId xmlns:a16="http://schemas.microsoft.com/office/drawing/2014/main" id="{DF5FE0D1-F6BF-491C-972E-ACBEDBB558B8}"/>
              </a:ext>
            </a:extLst>
          </p:cNvPr>
          <p:cNvSpPr/>
          <p:nvPr/>
        </p:nvSpPr>
        <p:spPr>
          <a:xfrm>
            <a:off x="8313391" y="4472284"/>
            <a:ext cx="309675" cy="262708"/>
          </a:xfrm>
          <a:prstGeom prst="smileyFace">
            <a:avLst>
              <a:gd name="adj" fmla="val -465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cxnSp>
        <p:nvCxnSpPr>
          <p:cNvPr id="46" name="Straight Connector 45">
            <a:extLst>
              <a:ext uri="{FF2B5EF4-FFF2-40B4-BE49-F238E27FC236}">
                <a16:creationId xmlns:a16="http://schemas.microsoft.com/office/drawing/2014/main" id="{B0C1FC14-E30D-4983-8976-6CD4C5F854B1}"/>
              </a:ext>
            </a:extLst>
          </p:cNvPr>
          <p:cNvCxnSpPr>
            <a:stCxn id="36" idx="2"/>
            <a:endCxn id="37" idx="0"/>
          </p:cNvCxnSpPr>
          <p:nvPr/>
        </p:nvCxnSpPr>
        <p:spPr>
          <a:xfrm flipH="1">
            <a:off x="8481768" y="3707402"/>
            <a:ext cx="1" cy="4481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7C7F7979-976C-4DC6-9DDA-F123F0ADB9D1}"/>
              </a:ext>
            </a:extLst>
          </p:cNvPr>
          <p:cNvSpPr txBox="1"/>
          <p:nvPr/>
        </p:nvSpPr>
        <p:spPr>
          <a:xfrm>
            <a:off x="2905034" y="4786428"/>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a:t>
            </a:r>
            <a:endParaRPr lang="en-CA" sz="1100" dirty="0"/>
          </a:p>
        </p:txBody>
      </p:sp>
      <p:cxnSp>
        <p:nvCxnSpPr>
          <p:cNvPr id="45" name="Straight Connector 44">
            <a:extLst>
              <a:ext uri="{FF2B5EF4-FFF2-40B4-BE49-F238E27FC236}">
                <a16:creationId xmlns:a16="http://schemas.microsoft.com/office/drawing/2014/main" id="{B429DCC1-9E7C-4872-B360-FB67E30855EB}"/>
              </a:ext>
            </a:extLst>
          </p:cNvPr>
          <p:cNvCxnSpPr>
            <a:cxnSpLocks/>
          </p:cNvCxnSpPr>
          <p:nvPr/>
        </p:nvCxnSpPr>
        <p:spPr>
          <a:xfrm>
            <a:off x="3564902" y="3479085"/>
            <a:ext cx="0" cy="1294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DAD44FE5-34AC-47E8-8F15-58008B84AA9A}"/>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48" name="Straight Connector 47">
            <a:extLst>
              <a:ext uri="{FF2B5EF4-FFF2-40B4-BE49-F238E27FC236}">
                <a16:creationId xmlns:a16="http://schemas.microsoft.com/office/drawing/2014/main" id="{4DE52EA8-10EB-47BF-81D1-B302AA2D4047}"/>
              </a:ext>
            </a:extLst>
          </p:cNvPr>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665A2156-C276-45FA-BF6B-6060ABF4CE26}"/>
              </a:ext>
            </a:extLst>
          </p:cNvPr>
          <p:cNvCxnSpPr/>
          <p:nvPr/>
        </p:nvCxnSpPr>
        <p:spPr>
          <a:xfrm>
            <a:off x="10603575"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C37819BF-1862-4D0C-96CA-4235B5D0CCEF}"/>
              </a:ext>
            </a:extLst>
          </p:cNvPr>
          <p:cNvSpPr txBox="1"/>
          <p:nvPr/>
        </p:nvSpPr>
        <p:spPr>
          <a:xfrm>
            <a:off x="10231218" y="2077966"/>
            <a:ext cx="744713" cy="369332"/>
          </a:xfrm>
          <a:prstGeom prst="rect">
            <a:avLst/>
          </a:prstGeom>
          <a:noFill/>
        </p:spPr>
        <p:txBody>
          <a:bodyPr wrap="square" rtlCol="0">
            <a:spAutoFit/>
          </a:bodyPr>
          <a:lstStyle/>
          <a:p>
            <a:r>
              <a:rPr lang="fr-CA" dirty="0"/>
              <a:t>2017</a:t>
            </a:r>
            <a:endParaRPr lang="en-CA" dirty="0"/>
          </a:p>
        </p:txBody>
      </p:sp>
      <p:sp>
        <p:nvSpPr>
          <p:cNvPr id="57" name="TextBox 56">
            <a:extLst>
              <a:ext uri="{FF2B5EF4-FFF2-40B4-BE49-F238E27FC236}">
                <a16:creationId xmlns:a16="http://schemas.microsoft.com/office/drawing/2014/main" id="{A5BD71A2-1D13-47DA-8DE6-9ABD758A7747}"/>
              </a:ext>
            </a:extLst>
          </p:cNvPr>
          <p:cNvSpPr txBox="1"/>
          <p:nvPr/>
        </p:nvSpPr>
        <p:spPr>
          <a:xfrm>
            <a:off x="10290909" y="3445793"/>
            <a:ext cx="669321" cy="430887"/>
          </a:xfrm>
          <a:prstGeom prst="rect">
            <a:avLst/>
          </a:prstGeom>
          <a:noFill/>
        </p:spPr>
        <p:txBody>
          <a:bodyPr wrap="square" rtlCol="0">
            <a:spAutoFit/>
          </a:bodyPr>
          <a:lstStyle/>
          <a:p>
            <a:pPr algn="ctr"/>
            <a:r>
              <a:rPr lang="fr-CA" sz="1100" dirty="0" err="1"/>
              <a:t>Act</a:t>
            </a:r>
            <a:r>
              <a:rPr lang="fr-CA" sz="1100" dirty="0"/>
              <a:t> 9/11</a:t>
            </a:r>
            <a:endParaRPr lang="en-CA" sz="1100" dirty="0"/>
          </a:p>
        </p:txBody>
      </p:sp>
      <p:cxnSp>
        <p:nvCxnSpPr>
          <p:cNvPr id="58" name="Straight Connector 57">
            <a:extLst>
              <a:ext uri="{FF2B5EF4-FFF2-40B4-BE49-F238E27FC236}">
                <a16:creationId xmlns:a16="http://schemas.microsoft.com/office/drawing/2014/main" id="{550CF11A-C1FC-4B00-AE1A-509F622EF36A}"/>
              </a:ext>
            </a:extLst>
          </p:cNvPr>
          <p:cNvCxnSpPr/>
          <p:nvPr/>
        </p:nvCxnSpPr>
        <p:spPr>
          <a:xfrm>
            <a:off x="11261875"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4146427-2EA5-4029-BD94-D1F0A2F9B4E3}"/>
              </a:ext>
            </a:extLst>
          </p:cNvPr>
          <p:cNvSpPr txBox="1"/>
          <p:nvPr/>
        </p:nvSpPr>
        <p:spPr>
          <a:xfrm>
            <a:off x="10960231" y="2100105"/>
            <a:ext cx="744713" cy="369332"/>
          </a:xfrm>
          <a:prstGeom prst="rect">
            <a:avLst/>
          </a:prstGeom>
          <a:noFill/>
        </p:spPr>
        <p:txBody>
          <a:bodyPr wrap="square" rtlCol="0">
            <a:spAutoFit/>
          </a:bodyPr>
          <a:lstStyle/>
          <a:p>
            <a:r>
              <a:rPr lang="fr-CA" dirty="0"/>
              <a:t>2018</a:t>
            </a:r>
            <a:endParaRPr lang="en-CA" dirty="0"/>
          </a:p>
        </p:txBody>
      </p:sp>
      <p:sp>
        <p:nvSpPr>
          <p:cNvPr id="60" name="TextBox 59">
            <a:extLst>
              <a:ext uri="{FF2B5EF4-FFF2-40B4-BE49-F238E27FC236}">
                <a16:creationId xmlns:a16="http://schemas.microsoft.com/office/drawing/2014/main" id="{6FB45F80-D467-450E-B776-E1330991B8FA}"/>
              </a:ext>
            </a:extLst>
          </p:cNvPr>
          <p:cNvSpPr txBox="1"/>
          <p:nvPr/>
        </p:nvSpPr>
        <p:spPr>
          <a:xfrm>
            <a:off x="10603573" y="3464555"/>
            <a:ext cx="1316603" cy="261610"/>
          </a:xfrm>
          <a:prstGeom prst="rect">
            <a:avLst/>
          </a:prstGeom>
          <a:noFill/>
        </p:spPr>
        <p:txBody>
          <a:bodyPr wrap="square" rtlCol="0">
            <a:spAutoFit/>
          </a:bodyPr>
          <a:lstStyle/>
          <a:p>
            <a:pPr algn="ctr"/>
            <a:r>
              <a:rPr lang="fr-CA" sz="1100" dirty="0"/>
              <a:t>Project Blitz</a:t>
            </a:r>
            <a:endParaRPr lang="en-CA" sz="1100" dirty="0"/>
          </a:p>
        </p:txBody>
      </p:sp>
      <p:sp>
        <p:nvSpPr>
          <p:cNvPr id="53" name="TextBox 52">
            <a:extLst>
              <a:ext uri="{FF2B5EF4-FFF2-40B4-BE49-F238E27FC236}">
                <a16:creationId xmlns:a16="http://schemas.microsoft.com/office/drawing/2014/main" id="{C4CCF268-62E2-4966-9357-6EFAE8C306BD}"/>
              </a:ext>
            </a:extLst>
          </p:cNvPr>
          <p:cNvSpPr txBox="1"/>
          <p:nvPr/>
        </p:nvSpPr>
        <p:spPr>
          <a:xfrm>
            <a:off x="6697803" y="5411048"/>
            <a:ext cx="1316603" cy="430887"/>
          </a:xfrm>
          <a:prstGeom prst="rect">
            <a:avLst/>
          </a:prstGeom>
          <a:noFill/>
        </p:spPr>
        <p:txBody>
          <a:bodyPr wrap="square" rtlCol="0">
            <a:spAutoFit/>
          </a:bodyPr>
          <a:lstStyle/>
          <a:p>
            <a:pPr algn="ctr"/>
            <a:r>
              <a:rPr lang="fr-CA" sz="1100" dirty="0"/>
              <a:t>In God We Trust</a:t>
            </a:r>
          </a:p>
          <a:p>
            <a:pPr algn="ctr"/>
            <a:r>
              <a:rPr lang="fr-CA" sz="1100" dirty="0"/>
              <a:t>Mississippi</a:t>
            </a:r>
            <a:endParaRPr lang="en-CA" sz="1100" dirty="0"/>
          </a:p>
        </p:txBody>
      </p:sp>
    </p:spTree>
    <p:extLst>
      <p:ext uri="{BB962C8B-B14F-4D97-AF65-F5344CB8AC3E}">
        <p14:creationId xmlns:p14="http://schemas.microsoft.com/office/powerpoint/2010/main" val="404373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59EF-27D0-4D61-B115-384744C5D80E}"/>
              </a:ext>
            </a:extLst>
          </p:cNvPr>
          <p:cNvSpPr>
            <a:spLocks noGrp="1"/>
          </p:cNvSpPr>
          <p:nvPr>
            <p:ph type="title"/>
          </p:nvPr>
        </p:nvSpPr>
        <p:spPr>
          <a:xfrm>
            <a:off x="2073421" y="641022"/>
            <a:ext cx="2459841" cy="641223"/>
          </a:xfrm>
        </p:spPr>
        <p:txBody>
          <a:bodyPr vert="horz" lIns="91440" tIns="45720" rIns="91440" bIns="45720" rtlCol="0" anchor="b">
            <a:normAutofit/>
          </a:bodyPr>
          <a:lstStyle/>
          <a:p>
            <a:r>
              <a:rPr lang="en-US" sz="3200" dirty="0"/>
              <a:t>Project Blitz</a:t>
            </a:r>
          </a:p>
        </p:txBody>
      </p:sp>
      <p:sp>
        <p:nvSpPr>
          <p:cNvPr id="4" name="Text Placeholder 3">
            <a:extLst>
              <a:ext uri="{FF2B5EF4-FFF2-40B4-BE49-F238E27FC236}">
                <a16:creationId xmlns:a16="http://schemas.microsoft.com/office/drawing/2014/main" id="{6C6E3F39-D66D-498C-9F47-D87D7AD59291}"/>
              </a:ext>
            </a:extLst>
          </p:cNvPr>
          <p:cNvSpPr>
            <a:spLocks noGrp="1"/>
          </p:cNvSpPr>
          <p:nvPr>
            <p:ph type="body" sz="half" idx="2"/>
          </p:nvPr>
        </p:nvSpPr>
        <p:spPr>
          <a:xfrm>
            <a:off x="461914" y="1609344"/>
            <a:ext cx="5682856" cy="5248656"/>
          </a:xfrm>
        </p:spPr>
        <p:txBody>
          <a:bodyPr vert="horz" lIns="91440" tIns="45720" rIns="91440" bIns="45720" rtlCol="0">
            <a:normAutofit/>
          </a:bodyPr>
          <a:lstStyle/>
          <a:p>
            <a:pPr>
              <a:buFont typeface="Wingdings 3" charset="2"/>
              <a:buChar char=""/>
            </a:pPr>
            <a:r>
              <a:rPr lang="en-US" sz="1600" dirty="0"/>
              <a:t>  Project Blitz is an organization that wants to combine church and state.</a:t>
            </a:r>
          </a:p>
          <a:p>
            <a:pPr>
              <a:buFont typeface="Wingdings 3" charset="2"/>
              <a:buChar char=""/>
            </a:pPr>
            <a:r>
              <a:rPr lang="en-CA" sz="1600" dirty="0"/>
              <a:t> It is a coalition of Christian groups who wants to take control of the government throw conservative voice and they want to play a role in refining religion Liberty.</a:t>
            </a:r>
            <a:endParaRPr lang="en-US" sz="1600" dirty="0"/>
          </a:p>
          <a:p>
            <a:pPr>
              <a:buFont typeface="Wingdings 3" charset="2"/>
              <a:buChar char=""/>
            </a:pPr>
            <a:r>
              <a:rPr lang="en-US" sz="1600" dirty="0"/>
              <a:t>It seeks to "protect the free exercise of traditional Judeo-Christian religious values and beliefs in the public square, and to reclaim and properly define the narrative which supports such beliefs." </a:t>
            </a:r>
          </a:p>
          <a:p>
            <a:pPr>
              <a:buFont typeface="Wingdings 3" charset="2"/>
              <a:buChar char=""/>
            </a:pPr>
            <a:r>
              <a:rPr lang="en-CA" sz="1600" dirty="0"/>
              <a:t>In 2018, they are in forefront in propagating the work of Donald Trump. In their playbook they take 4 steps to redefine the religious liberty in the United States.</a:t>
            </a:r>
            <a:endParaRPr lang="en-US" sz="1600" dirty="0"/>
          </a:p>
          <a:p>
            <a:pPr>
              <a:buFont typeface="Wingdings 3" charset="2"/>
              <a:buChar char=""/>
            </a:pPr>
            <a:r>
              <a:rPr lang="en-US" sz="1600" dirty="0"/>
              <a:t>Its agenda includes the promotion of the Bible in public schools and religious exemptions to LGBTQ civil rights protections and women's reproductive healthcare.</a:t>
            </a:r>
          </a:p>
          <a:p>
            <a:pPr>
              <a:buFont typeface="Wingdings 3" charset="2"/>
              <a:buChar char=""/>
            </a:pPr>
            <a:endParaRPr lang="en-US" dirty="0"/>
          </a:p>
        </p:txBody>
      </p:sp>
      <p:pic>
        <p:nvPicPr>
          <p:cNvPr id="5" name="Google Shape;312;p51">
            <a:extLst>
              <a:ext uri="{FF2B5EF4-FFF2-40B4-BE49-F238E27FC236}">
                <a16:creationId xmlns:a16="http://schemas.microsoft.com/office/drawing/2014/main" id="{C542C177-BF0A-4FA3-A565-FFECBEDC18CC}"/>
              </a:ext>
            </a:extLst>
          </p:cNvPr>
          <p:cNvPicPr preferRelativeResize="0">
            <a:picLocks noGrp="1"/>
          </p:cNvPicPr>
          <p:nvPr>
            <p:ph idx="1"/>
          </p:nvPr>
        </p:nvPicPr>
        <p:blipFill rotWithShape="1">
          <a:blip r:embed="rId2"/>
          <a:srcRect l="16392" t="-350" r="16560" b="349"/>
          <a:stretch/>
        </p:blipFill>
        <p:spPr>
          <a:xfrm>
            <a:off x="6144770" y="-1"/>
            <a:ext cx="6047230" cy="6867223"/>
          </a:xfrm>
          <a:prstGeom prst="rect">
            <a:avLst/>
          </a:prstGeom>
          <a:noFill/>
        </p:spPr>
      </p:pic>
    </p:spTree>
    <p:extLst>
      <p:ext uri="{BB962C8B-B14F-4D97-AF65-F5344CB8AC3E}">
        <p14:creationId xmlns:p14="http://schemas.microsoft.com/office/powerpoint/2010/main" val="29261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6155" name="Group 14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5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5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5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56" name="Group 15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5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6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6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6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157" name="Rectangle 16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58"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1F16ACA1-530A-4639-B8A4-965A695BF0E1}"/>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000"/>
              <a:t>Congressional Prayer Caucus Foundation </a:t>
            </a:r>
          </a:p>
        </p:txBody>
      </p:sp>
      <p:sp>
        <p:nvSpPr>
          <p:cNvPr id="4" name="Text Placeholder 3">
            <a:extLst>
              <a:ext uri="{FF2B5EF4-FFF2-40B4-BE49-F238E27FC236}">
                <a16:creationId xmlns:a16="http://schemas.microsoft.com/office/drawing/2014/main" id="{42AEF9A8-4EB4-44A4-9800-9C0693FB3F78}"/>
              </a:ext>
            </a:extLst>
          </p:cNvPr>
          <p:cNvSpPr>
            <a:spLocks noGrp="1"/>
          </p:cNvSpPr>
          <p:nvPr>
            <p:ph type="body" sz="half" idx="2"/>
          </p:nvPr>
        </p:nvSpPr>
        <p:spPr>
          <a:xfrm>
            <a:off x="780918" y="2133600"/>
            <a:ext cx="4846884" cy="3777622"/>
          </a:xfrm>
        </p:spPr>
        <p:txBody>
          <a:bodyPr vert="horz" lIns="91440" tIns="45720" rIns="91440" bIns="45720" rtlCol="0">
            <a:normAutofit/>
          </a:bodyPr>
          <a:lstStyle/>
          <a:p>
            <a:pPr>
              <a:buFont typeface="Wingdings 3" charset="2"/>
              <a:buChar char=""/>
            </a:pPr>
            <a:r>
              <a:rPr lang="en-US" sz="2000" dirty="0">
                <a:solidFill>
                  <a:srgbClr val="000000"/>
                </a:solidFill>
              </a:rPr>
              <a:t>It was formed by the same persons who created project Blitz. </a:t>
            </a:r>
          </a:p>
          <a:p>
            <a:pPr>
              <a:buFont typeface="Wingdings 3" charset="2"/>
              <a:buChar char=""/>
            </a:pPr>
            <a:r>
              <a:rPr lang="en-US" sz="2000" dirty="0">
                <a:solidFill>
                  <a:srgbClr val="000000"/>
                </a:solidFill>
              </a:rPr>
              <a:t>They uphold family value and religious liberty in the USA. </a:t>
            </a:r>
          </a:p>
          <a:p>
            <a:pPr>
              <a:buFont typeface="Wingdings 3" charset="2"/>
              <a:buChar char=""/>
            </a:pPr>
            <a:r>
              <a:rPr lang="en-US" sz="2000" dirty="0">
                <a:solidFill>
                  <a:srgbClr val="000000"/>
                </a:solidFill>
              </a:rPr>
              <a:t>Their work is to go to go public squares or public parks and hold prayer meetings, prayers and Bible Studies</a:t>
            </a:r>
            <a:r>
              <a:rPr lang="en-US" sz="1600" dirty="0">
                <a:solidFill>
                  <a:srgbClr val="000000"/>
                </a:solidFill>
              </a:rPr>
              <a:t>. </a:t>
            </a:r>
          </a:p>
        </p:txBody>
      </p:sp>
      <p:pic>
        <p:nvPicPr>
          <p:cNvPr id="6148" name="Picture 4" descr="Afficher l’image source">
            <a:extLst>
              <a:ext uri="{FF2B5EF4-FFF2-40B4-BE49-F238E27FC236}">
                <a16:creationId xmlns:a16="http://schemas.microsoft.com/office/drawing/2014/main" id="{C6D02935-BDBA-4848-9EBB-77BCA183C77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15" r="1" b="1"/>
          <a:stretch/>
        </p:blipFill>
        <p:spPr bwMode="auto">
          <a:xfrm>
            <a:off x="5824729" y="0"/>
            <a:ext cx="6367272" cy="685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6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72"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173"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74"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175"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4E1BF17E-BBCD-41CE-8D37-40B967A32BE6}"/>
              </a:ext>
            </a:extLst>
          </p:cNvPr>
          <p:cNvSpPr>
            <a:spLocks noGrp="1"/>
          </p:cNvSpPr>
          <p:nvPr>
            <p:ph type="title"/>
          </p:nvPr>
        </p:nvSpPr>
        <p:spPr>
          <a:xfrm>
            <a:off x="2592926" y="624110"/>
            <a:ext cx="4790008" cy="1280890"/>
          </a:xfrm>
        </p:spPr>
        <p:txBody>
          <a:bodyPr vert="horz" lIns="91440" tIns="45720" rIns="91440" bIns="45720" rtlCol="0" anchor="t">
            <a:normAutofit/>
          </a:bodyPr>
          <a:lstStyle/>
          <a:p>
            <a:r>
              <a:rPr lang="en-US" sz="3600"/>
              <a:t>Lea Carawan </a:t>
            </a:r>
          </a:p>
        </p:txBody>
      </p:sp>
      <p:sp>
        <p:nvSpPr>
          <p:cNvPr id="4" name="Text Placeholder 3">
            <a:extLst>
              <a:ext uri="{FF2B5EF4-FFF2-40B4-BE49-F238E27FC236}">
                <a16:creationId xmlns:a16="http://schemas.microsoft.com/office/drawing/2014/main" id="{AF269293-4F68-4049-8E22-33D01827AB47}"/>
              </a:ext>
            </a:extLst>
          </p:cNvPr>
          <p:cNvSpPr>
            <a:spLocks noGrp="1"/>
          </p:cNvSpPr>
          <p:nvPr>
            <p:ph type="body" sz="half" idx="2"/>
          </p:nvPr>
        </p:nvSpPr>
        <p:spPr>
          <a:xfrm>
            <a:off x="1365258" y="2040467"/>
            <a:ext cx="6026143" cy="3870755"/>
          </a:xfrm>
        </p:spPr>
        <p:txBody>
          <a:bodyPr vert="horz" lIns="91440" tIns="45720" rIns="91440" bIns="45720" rtlCol="0">
            <a:normAutofit/>
          </a:bodyPr>
          <a:lstStyle/>
          <a:p>
            <a:pPr>
              <a:buFont typeface="Wingdings 3" charset="2"/>
              <a:buChar char=""/>
            </a:pPr>
            <a:r>
              <a:rPr lang="en-US" sz="1600" dirty="0"/>
              <a:t>The co-founder CEO, Lea Carawan, was interviewed in 2014 by Right Wing Watch and she declares that the separation of Church and States is a liberal plan to ruin America and will be the death knell for our nation. For her separation of church and state is that: </a:t>
            </a:r>
          </a:p>
          <a:p>
            <a:pPr>
              <a:buFont typeface="Wingdings 3" charset="2"/>
              <a:buChar char=""/>
            </a:pPr>
            <a:r>
              <a:rPr lang="en-US" sz="1600" dirty="0"/>
              <a:t>she said. “If the church of God, if the Christians do not engage in the public square and do not see that as their responsibility, their right and responsibility, then those that do not believe like us will absolutely fill the void. </a:t>
            </a:r>
          </a:p>
          <a:p>
            <a:pPr>
              <a:buFont typeface="Wingdings 3" charset="2"/>
              <a:buChar char=""/>
            </a:pPr>
            <a:r>
              <a:rPr lang="en-US" sz="1600" u="sng" dirty="0">
                <a:hlinkClick r:id="rId2"/>
              </a:rPr>
              <a:t>https://www.rightwingwatch.org/post/congressional-prayer-caucus-foundation-leader-church-state-separation-the-death-knell-for-our-nation/</a:t>
            </a:r>
            <a:endParaRPr lang="en-US" sz="1600" dirty="0"/>
          </a:p>
          <a:p>
            <a:pPr>
              <a:buFont typeface="Wingdings 3" charset="2"/>
              <a:buChar char=""/>
            </a:pPr>
            <a:endParaRPr lang="en-US" dirty="0"/>
          </a:p>
        </p:txBody>
      </p:sp>
      <p:pic>
        <p:nvPicPr>
          <p:cNvPr id="7170" name="Picture 2">
            <a:extLst>
              <a:ext uri="{FF2B5EF4-FFF2-40B4-BE49-F238E27FC236}">
                <a16:creationId xmlns:a16="http://schemas.microsoft.com/office/drawing/2014/main" id="{3E590ABB-15DA-407B-AECF-CD5CD48E794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 b="1138"/>
          <a:stretch/>
        </p:blipFill>
        <p:spPr bwMode="auto">
          <a:xfrm>
            <a:off x="7736146" y="1"/>
            <a:ext cx="4455854" cy="685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9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8ECED-A534-4431-8EC4-4054A26044B0}"/>
              </a:ext>
            </a:extLst>
          </p:cNvPr>
          <p:cNvSpPr txBox="1"/>
          <p:nvPr/>
        </p:nvSpPr>
        <p:spPr>
          <a:xfrm>
            <a:off x="2988297" y="3059668"/>
            <a:ext cx="1018095" cy="369332"/>
          </a:xfrm>
          <a:prstGeom prst="rect">
            <a:avLst/>
          </a:prstGeom>
          <a:noFill/>
        </p:spPr>
        <p:txBody>
          <a:bodyPr wrap="square" rtlCol="0">
            <a:spAutoFit/>
          </a:bodyPr>
          <a:lstStyle/>
          <a:p>
            <a:pPr algn="ctr"/>
            <a:r>
              <a:rPr lang="fr-CA" dirty="0"/>
              <a:t>Church </a:t>
            </a:r>
            <a:endParaRPr lang="en-CA" dirty="0"/>
          </a:p>
        </p:txBody>
      </p:sp>
      <p:sp>
        <p:nvSpPr>
          <p:cNvPr id="3" name="TextBox 2">
            <a:extLst>
              <a:ext uri="{FF2B5EF4-FFF2-40B4-BE49-F238E27FC236}">
                <a16:creationId xmlns:a16="http://schemas.microsoft.com/office/drawing/2014/main" id="{D33EAE17-4CCA-45A4-81B5-FCB44A064E38}"/>
              </a:ext>
            </a:extLst>
          </p:cNvPr>
          <p:cNvSpPr txBox="1"/>
          <p:nvPr/>
        </p:nvSpPr>
        <p:spPr>
          <a:xfrm>
            <a:off x="7995501" y="3059668"/>
            <a:ext cx="1018095" cy="369332"/>
          </a:xfrm>
          <a:prstGeom prst="rect">
            <a:avLst/>
          </a:prstGeom>
          <a:noFill/>
        </p:spPr>
        <p:txBody>
          <a:bodyPr wrap="square" rtlCol="0">
            <a:spAutoFit/>
          </a:bodyPr>
          <a:lstStyle/>
          <a:p>
            <a:pPr algn="ctr"/>
            <a:r>
              <a:rPr lang="fr-CA" dirty="0"/>
              <a:t>State </a:t>
            </a:r>
            <a:endParaRPr lang="en-CA" dirty="0"/>
          </a:p>
        </p:txBody>
      </p:sp>
      <p:cxnSp>
        <p:nvCxnSpPr>
          <p:cNvPr id="5" name="Straight Connector 4">
            <a:extLst>
              <a:ext uri="{FF2B5EF4-FFF2-40B4-BE49-F238E27FC236}">
                <a16:creationId xmlns:a16="http://schemas.microsoft.com/office/drawing/2014/main" id="{8263C3BA-3EF0-459D-B11C-71F786075D17}"/>
              </a:ext>
            </a:extLst>
          </p:cNvPr>
          <p:cNvCxnSpPr>
            <a:cxnSpLocks/>
          </p:cNvCxnSpPr>
          <p:nvPr/>
        </p:nvCxnSpPr>
        <p:spPr>
          <a:xfrm>
            <a:off x="4204355" y="3244334"/>
            <a:ext cx="3657600"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3699E5E-B086-490D-B9DE-F5594BA69AB8}"/>
              </a:ext>
            </a:extLst>
          </p:cNvPr>
          <p:cNvSpPr txBox="1"/>
          <p:nvPr/>
        </p:nvSpPr>
        <p:spPr>
          <a:xfrm>
            <a:off x="5524107" y="3429000"/>
            <a:ext cx="1018095" cy="369332"/>
          </a:xfrm>
          <a:prstGeom prst="rect">
            <a:avLst/>
          </a:prstGeom>
          <a:noFill/>
        </p:spPr>
        <p:txBody>
          <a:bodyPr wrap="square" rtlCol="0">
            <a:spAutoFit/>
          </a:bodyPr>
          <a:lstStyle/>
          <a:p>
            <a:pPr algn="ctr"/>
            <a:r>
              <a:rPr lang="fr-CA" dirty="0" err="1"/>
              <a:t>Void</a:t>
            </a:r>
            <a:r>
              <a:rPr lang="fr-CA" dirty="0"/>
              <a:t> </a:t>
            </a:r>
            <a:endParaRPr lang="en-CA" dirty="0"/>
          </a:p>
        </p:txBody>
      </p:sp>
    </p:spTree>
    <p:extLst>
      <p:ext uri="{BB962C8B-B14F-4D97-AF65-F5344CB8AC3E}">
        <p14:creationId xmlns:p14="http://schemas.microsoft.com/office/powerpoint/2010/main" val="2294123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8ECED-A534-4431-8EC4-4054A26044B0}"/>
              </a:ext>
            </a:extLst>
          </p:cNvPr>
          <p:cNvSpPr txBox="1"/>
          <p:nvPr/>
        </p:nvSpPr>
        <p:spPr>
          <a:xfrm>
            <a:off x="2988297" y="3059668"/>
            <a:ext cx="1018095" cy="369332"/>
          </a:xfrm>
          <a:prstGeom prst="rect">
            <a:avLst/>
          </a:prstGeom>
          <a:noFill/>
        </p:spPr>
        <p:txBody>
          <a:bodyPr wrap="square" rtlCol="0">
            <a:spAutoFit/>
          </a:bodyPr>
          <a:lstStyle/>
          <a:p>
            <a:pPr algn="ctr"/>
            <a:r>
              <a:rPr lang="fr-CA" dirty="0"/>
              <a:t>Church </a:t>
            </a:r>
            <a:endParaRPr lang="en-CA" dirty="0"/>
          </a:p>
        </p:txBody>
      </p:sp>
      <p:sp>
        <p:nvSpPr>
          <p:cNvPr id="3" name="TextBox 2">
            <a:extLst>
              <a:ext uri="{FF2B5EF4-FFF2-40B4-BE49-F238E27FC236}">
                <a16:creationId xmlns:a16="http://schemas.microsoft.com/office/drawing/2014/main" id="{D33EAE17-4CCA-45A4-81B5-FCB44A064E38}"/>
              </a:ext>
            </a:extLst>
          </p:cNvPr>
          <p:cNvSpPr txBox="1"/>
          <p:nvPr/>
        </p:nvSpPr>
        <p:spPr>
          <a:xfrm>
            <a:off x="7995501" y="3059668"/>
            <a:ext cx="1018095" cy="369332"/>
          </a:xfrm>
          <a:prstGeom prst="rect">
            <a:avLst/>
          </a:prstGeom>
          <a:noFill/>
        </p:spPr>
        <p:txBody>
          <a:bodyPr wrap="square" rtlCol="0">
            <a:spAutoFit/>
          </a:bodyPr>
          <a:lstStyle/>
          <a:p>
            <a:pPr algn="ctr"/>
            <a:r>
              <a:rPr lang="fr-CA" dirty="0"/>
              <a:t>State </a:t>
            </a:r>
            <a:endParaRPr lang="en-CA" dirty="0"/>
          </a:p>
        </p:txBody>
      </p:sp>
      <p:cxnSp>
        <p:nvCxnSpPr>
          <p:cNvPr id="5" name="Straight Connector 4">
            <a:extLst>
              <a:ext uri="{FF2B5EF4-FFF2-40B4-BE49-F238E27FC236}">
                <a16:creationId xmlns:a16="http://schemas.microsoft.com/office/drawing/2014/main" id="{8263C3BA-3EF0-459D-B11C-71F786075D17}"/>
              </a:ext>
            </a:extLst>
          </p:cNvPr>
          <p:cNvCxnSpPr>
            <a:cxnSpLocks/>
          </p:cNvCxnSpPr>
          <p:nvPr/>
        </p:nvCxnSpPr>
        <p:spPr>
          <a:xfrm>
            <a:off x="4204355" y="3244334"/>
            <a:ext cx="3657600"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3699E5E-B086-490D-B9DE-F5594BA69AB8}"/>
              </a:ext>
            </a:extLst>
          </p:cNvPr>
          <p:cNvSpPr txBox="1"/>
          <p:nvPr/>
        </p:nvSpPr>
        <p:spPr>
          <a:xfrm>
            <a:off x="5524107" y="3429000"/>
            <a:ext cx="1018095" cy="369332"/>
          </a:xfrm>
          <a:prstGeom prst="rect">
            <a:avLst/>
          </a:prstGeom>
          <a:noFill/>
        </p:spPr>
        <p:txBody>
          <a:bodyPr wrap="square" rtlCol="0">
            <a:spAutoFit/>
          </a:bodyPr>
          <a:lstStyle/>
          <a:p>
            <a:pPr algn="ctr"/>
            <a:r>
              <a:rPr lang="fr-CA" dirty="0" err="1"/>
              <a:t>Void</a:t>
            </a:r>
            <a:r>
              <a:rPr lang="fr-CA" dirty="0"/>
              <a:t> </a:t>
            </a:r>
            <a:endParaRPr lang="en-CA" dirty="0"/>
          </a:p>
        </p:txBody>
      </p:sp>
      <p:sp>
        <p:nvSpPr>
          <p:cNvPr id="6" name="TextBox 5">
            <a:extLst>
              <a:ext uri="{FF2B5EF4-FFF2-40B4-BE49-F238E27FC236}">
                <a16:creationId xmlns:a16="http://schemas.microsoft.com/office/drawing/2014/main" id="{DB6A4FE1-A956-4DF6-967F-503E278EDBFA}"/>
              </a:ext>
            </a:extLst>
          </p:cNvPr>
          <p:cNvSpPr txBox="1"/>
          <p:nvPr/>
        </p:nvSpPr>
        <p:spPr>
          <a:xfrm>
            <a:off x="5392131" y="1340790"/>
            <a:ext cx="1332322" cy="369332"/>
          </a:xfrm>
          <a:prstGeom prst="rect">
            <a:avLst/>
          </a:prstGeom>
          <a:noFill/>
        </p:spPr>
        <p:txBody>
          <a:bodyPr wrap="square" rtlCol="0">
            <a:spAutoFit/>
          </a:bodyPr>
          <a:lstStyle/>
          <a:p>
            <a:pPr algn="ctr"/>
            <a:r>
              <a:rPr lang="fr-CA" dirty="0" err="1"/>
              <a:t>Christians</a:t>
            </a:r>
            <a:r>
              <a:rPr lang="fr-CA" dirty="0"/>
              <a:t> </a:t>
            </a:r>
            <a:endParaRPr lang="en-CA" dirty="0"/>
          </a:p>
        </p:txBody>
      </p:sp>
      <p:cxnSp>
        <p:nvCxnSpPr>
          <p:cNvPr id="8" name="Straight Arrow Connector 7">
            <a:extLst>
              <a:ext uri="{FF2B5EF4-FFF2-40B4-BE49-F238E27FC236}">
                <a16:creationId xmlns:a16="http://schemas.microsoft.com/office/drawing/2014/main" id="{9AC1024E-620D-4196-8632-C0AC56469768}"/>
              </a:ext>
            </a:extLst>
          </p:cNvPr>
          <p:cNvCxnSpPr/>
          <p:nvPr/>
        </p:nvCxnSpPr>
        <p:spPr>
          <a:xfrm>
            <a:off x="6058292" y="1894788"/>
            <a:ext cx="0" cy="1164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926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8ECED-A534-4431-8EC4-4054A26044B0}"/>
              </a:ext>
            </a:extLst>
          </p:cNvPr>
          <p:cNvSpPr txBox="1"/>
          <p:nvPr/>
        </p:nvSpPr>
        <p:spPr>
          <a:xfrm>
            <a:off x="2988297" y="3059668"/>
            <a:ext cx="1018095" cy="369332"/>
          </a:xfrm>
          <a:prstGeom prst="rect">
            <a:avLst/>
          </a:prstGeom>
          <a:noFill/>
        </p:spPr>
        <p:txBody>
          <a:bodyPr wrap="square" rtlCol="0">
            <a:spAutoFit/>
          </a:bodyPr>
          <a:lstStyle/>
          <a:p>
            <a:pPr algn="ctr"/>
            <a:r>
              <a:rPr lang="fr-CA" dirty="0"/>
              <a:t>Church </a:t>
            </a:r>
            <a:endParaRPr lang="en-CA" dirty="0"/>
          </a:p>
        </p:txBody>
      </p:sp>
      <p:sp>
        <p:nvSpPr>
          <p:cNvPr id="3" name="TextBox 2">
            <a:extLst>
              <a:ext uri="{FF2B5EF4-FFF2-40B4-BE49-F238E27FC236}">
                <a16:creationId xmlns:a16="http://schemas.microsoft.com/office/drawing/2014/main" id="{D33EAE17-4CCA-45A4-81B5-FCB44A064E38}"/>
              </a:ext>
            </a:extLst>
          </p:cNvPr>
          <p:cNvSpPr txBox="1"/>
          <p:nvPr/>
        </p:nvSpPr>
        <p:spPr>
          <a:xfrm>
            <a:off x="7995501" y="3059668"/>
            <a:ext cx="1018095" cy="369332"/>
          </a:xfrm>
          <a:prstGeom prst="rect">
            <a:avLst/>
          </a:prstGeom>
          <a:noFill/>
        </p:spPr>
        <p:txBody>
          <a:bodyPr wrap="square" rtlCol="0">
            <a:spAutoFit/>
          </a:bodyPr>
          <a:lstStyle/>
          <a:p>
            <a:pPr algn="ctr"/>
            <a:r>
              <a:rPr lang="fr-CA" dirty="0"/>
              <a:t>State </a:t>
            </a:r>
            <a:endParaRPr lang="en-CA" dirty="0"/>
          </a:p>
        </p:txBody>
      </p:sp>
      <p:cxnSp>
        <p:nvCxnSpPr>
          <p:cNvPr id="5" name="Straight Connector 4">
            <a:extLst>
              <a:ext uri="{FF2B5EF4-FFF2-40B4-BE49-F238E27FC236}">
                <a16:creationId xmlns:a16="http://schemas.microsoft.com/office/drawing/2014/main" id="{8263C3BA-3EF0-459D-B11C-71F786075D17}"/>
              </a:ext>
            </a:extLst>
          </p:cNvPr>
          <p:cNvCxnSpPr>
            <a:cxnSpLocks/>
          </p:cNvCxnSpPr>
          <p:nvPr/>
        </p:nvCxnSpPr>
        <p:spPr>
          <a:xfrm>
            <a:off x="4204355" y="3244334"/>
            <a:ext cx="3657600"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3699E5E-B086-490D-B9DE-F5594BA69AB8}"/>
              </a:ext>
            </a:extLst>
          </p:cNvPr>
          <p:cNvSpPr txBox="1"/>
          <p:nvPr/>
        </p:nvSpPr>
        <p:spPr>
          <a:xfrm>
            <a:off x="5524107" y="3429000"/>
            <a:ext cx="1018095" cy="369332"/>
          </a:xfrm>
          <a:prstGeom prst="rect">
            <a:avLst/>
          </a:prstGeom>
          <a:noFill/>
        </p:spPr>
        <p:txBody>
          <a:bodyPr wrap="square" rtlCol="0">
            <a:spAutoFit/>
          </a:bodyPr>
          <a:lstStyle/>
          <a:p>
            <a:pPr algn="ctr"/>
            <a:r>
              <a:rPr lang="fr-CA" dirty="0" err="1"/>
              <a:t>Void</a:t>
            </a:r>
            <a:r>
              <a:rPr lang="fr-CA" dirty="0"/>
              <a:t> </a:t>
            </a:r>
            <a:endParaRPr lang="en-CA" dirty="0"/>
          </a:p>
        </p:txBody>
      </p:sp>
      <p:sp>
        <p:nvSpPr>
          <p:cNvPr id="6" name="TextBox 5">
            <a:extLst>
              <a:ext uri="{FF2B5EF4-FFF2-40B4-BE49-F238E27FC236}">
                <a16:creationId xmlns:a16="http://schemas.microsoft.com/office/drawing/2014/main" id="{DB6A4FE1-A956-4DF6-967F-503E278EDBFA}"/>
              </a:ext>
            </a:extLst>
          </p:cNvPr>
          <p:cNvSpPr txBox="1"/>
          <p:nvPr/>
        </p:nvSpPr>
        <p:spPr>
          <a:xfrm>
            <a:off x="5392131" y="1340790"/>
            <a:ext cx="1332322" cy="369332"/>
          </a:xfrm>
          <a:prstGeom prst="rect">
            <a:avLst/>
          </a:prstGeom>
          <a:noFill/>
        </p:spPr>
        <p:txBody>
          <a:bodyPr wrap="square" rtlCol="0">
            <a:spAutoFit/>
          </a:bodyPr>
          <a:lstStyle/>
          <a:p>
            <a:pPr algn="ctr"/>
            <a:r>
              <a:rPr lang="fr-CA" dirty="0" err="1"/>
              <a:t>Christians</a:t>
            </a:r>
            <a:r>
              <a:rPr lang="fr-CA" dirty="0"/>
              <a:t> </a:t>
            </a:r>
            <a:endParaRPr lang="en-CA" dirty="0"/>
          </a:p>
        </p:txBody>
      </p:sp>
      <p:cxnSp>
        <p:nvCxnSpPr>
          <p:cNvPr id="8" name="Straight Arrow Connector 7">
            <a:extLst>
              <a:ext uri="{FF2B5EF4-FFF2-40B4-BE49-F238E27FC236}">
                <a16:creationId xmlns:a16="http://schemas.microsoft.com/office/drawing/2014/main" id="{9AC1024E-620D-4196-8632-C0AC56469768}"/>
              </a:ext>
            </a:extLst>
          </p:cNvPr>
          <p:cNvCxnSpPr/>
          <p:nvPr/>
        </p:nvCxnSpPr>
        <p:spPr>
          <a:xfrm>
            <a:off x="6058292" y="1894788"/>
            <a:ext cx="0" cy="1164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or: Curved 8">
            <a:extLst>
              <a:ext uri="{FF2B5EF4-FFF2-40B4-BE49-F238E27FC236}">
                <a16:creationId xmlns:a16="http://schemas.microsoft.com/office/drawing/2014/main" id="{2068AF47-B5F1-4FA4-8D58-C48D99F42C92}"/>
              </a:ext>
            </a:extLst>
          </p:cNvPr>
          <p:cNvCxnSpPr>
            <a:cxnSpLocks/>
          </p:cNvCxnSpPr>
          <p:nvPr/>
        </p:nvCxnSpPr>
        <p:spPr>
          <a:xfrm rot="5400000">
            <a:off x="4553145" y="4270342"/>
            <a:ext cx="1216058" cy="80127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7725735E-9539-46D6-8447-1BC040607565}"/>
              </a:ext>
            </a:extLst>
          </p:cNvPr>
          <p:cNvCxnSpPr/>
          <p:nvPr/>
        </p:nvCxnSpPr>
        <p:spPr>
          <a:xfrm rot="16200000" flipH="1">
            <a:off x="6132137" y="4227921"/>
            <a:ext cx="1168923" cy="93325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621888-4BB2-4159-9A24-CACBA76E3324}"/>
              </a:ext>
            </a:extLst>
          </p:cNvPr>
          <p:cNvSpPr txBox="1"/>
          <p:nvPr/>
        </p:nvSpPr>
        <p:spPr>
          <a:xfrm>
            <a:off x="4143079" y="5358965"/>
            <a:ext cx="1018095" cy="369332"/>
          </a:xfrm>
          <a:prstGeom prst="rect">
            <a:avLst/>
          </a:prstGeom>
          <a:noFill/>
        </p:spPr>
        <p:txBody>
          <a:bodyPr wrap="square" rtlCol="0">
            <a:spAutoFit/>
          </a:bodyPr>
          <a:lstStyle/>
          <a:p>
            <a:pPr algn="ctr"/>
            <a:r>
              <a:rPr lang="fr-CA" dirty="0"/>
              <a:t>CPCF </a:t>
            </a:r>
            <a:endParaRPr lang="en-CA" dirty="0"/>
          </a:p>
        </p:txBody>
      </p:sp>
      <p:sp>
        <p:nvSpPr>
          <p:cNvPr id="14" name="TextBox 13">
            <a:extLst>
              <a:ext uri="{FF2B5EF4-FFF2-40B4-BE49-F238E27FC236}">
                <a16:creationId xmlns:a16="http://schemas.microsoft.com/office/drawing/2014/main" id="{D2E23F90-0C3A-4AC0-8C9B-24EDB25290C5}"/>
              </a:ext>
            </a:extLst>
          </p:cNvPr>
          <p:cNvSpPr txBox="1"/>
          <p:nvPr/>
        </p:nvSpPr>
        <p:spPr>
          <a:xfrm>
            <a:off x="6716598" y="5358965"/>
            <a:ext cx="1018095" cy="369332"/>
          </a:xfrm>
          <a:prstGeom prst="rect">
            <a:avLst/>
          </a:prstGeom>
          <a:noFill/>
        </p:spPr>
        <p:txBody>
          <a:bodyPr wrap="square" rtlCol="0">
            <a:spAutoFit/>
          </a:bodyPr>
          <a:lstStyle/>
          <a:p>
            <a:pPr algn="ctr"/>
            <a:r>
              <a:rPr lang="fr-CA" dirty="0"/>
              <a:t>AUSC </a:t>
            </a:r>
            <a:endParaRPr lang="en-CA" dirty="0"/>
          </a:p>
        </p:txBody>
      </p:sp>
    </p:spTree>
    <p:extLst>
      <p:ext uri="{BB962C8B-B14F-4D97-AF65-F5344CB8AC3E}">
        <p14:creationId xmlns:p14="http://schemas.microsoft.com/office/powerpoint/2010/main" val="26731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2F43F26-329B-452C-B1F4-B77DC9080F05}"/>
              </a:ext>
            </a:extLst>
          </p:cNvPr>
          <p:cNvCxnSpPr/>
          <p:nvPr/>
        </p:nvCxnSpPr>
        <p:spPr>
          <a:xfrm>
            <a:off x="1087225" y="2912882"/>
            <a:ext cx="1037891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A2C4628-1E93-44CE-BDF9-7BE3BA43FE19}"/>
              </a:ext>
            </a:extLst>
          </p:cNvPr>
          <p:cNvCxnSpPr/>
          <p:nvPr/>
        </p:nvCxnSpPr>
        <p:spPr>
          <a:xfrm>
            <a:off x="11472421" y="2290713"/>
            <a:ext cx="0" cy="622169"/>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F872E60-F09E-4837-A31F-16F7B7C9CB6A}"/>
              </a:ext>
            </a:extLst>
          </p:cNvPr>
          <p:cNvCxnSpPr/>
          <p:nvPr/>
        </p:nvCxnSpPr>
        <p:spPr>
          <a:xfrm>
            <a:off x="9871435" y="2290713"/>
            <a:ext cx="0" cy="622169"/>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43EC8E1-4DAE-4542-98EF-F7ED585F097D}"/>
              </a:ext>
            </a:extLst>
          </p:cNvPr>
          <p:cNvCxnSpPr>
            <a:cxnSpLocks/>
          </p:cNvCxnSpPr>
          <p:nvPr/>
        </p:nvCxnSpPr>
        <p:spPr>
          <a:xfrm>
            <a:off x="10683711" y="1753386"/>
            <a:ext cx="0" cy="1159496"/>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340EEC6-182A-48CF-9087-E3D38AFAD938}"/>
              </a:ext>
            </a:extLst>
          </p:cNvPr>
          <p:cNvCxnSpPr/>
          <p:nvPr/>
        </p:nvCxnSpPr>
        <p:spPr>
          <a:xfrm>
            <a:off x="2669356" y="2290713"/>
            <a:ext cx="0" cy="622169"/>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6B2AB15-F6D7-40CE-BA2F-1449B61E4D3E}"/>
              </a:ext>
            </a:extLst>
          </p:cNvPr>
          <p:cNvCxnSpPr/>
          <p:nvPr/>
        </p:nvCxnSpPr>
        <p:spPr>
          <a:xfrm>
            <a:off x="1087225" y="2290713"/>
            <a:ext cx="0" cy="622169"/>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5DFA1C-3D0D-4215-A5F6-66EFFB6A55BF}"/>
              </a:ext>
            </a:extLst>
          </p:cNvPr>
          <p:cNvCxnSpPr>
            <a:cxnSpLocks/>
          </p:cNvCxnSpPr>
          <p:nvPr/>
        </p:nvCxnSpPr>
        <p:spPr>
          <a:xfrm>
            <a:off x="1899501" y="1753386"/>
            <a:ext cx="0" cy="1159496"/>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0">
            <a:extLst>
              <a:ext uri="{FF2B5EF4-FFF2-40B4-BE49-F238E27FC236}">
                <a16:creationId xmlns:a16="http://schemas.microsoft.com/office/drawing/2014/main" id="{48D33BE1-E867-462E-B0B9-349BBA08BAF5}"/>
              </a:ext>
            </a:extLst>
          </p:cNvPr>
          <p:cNvSpPr txBox="1"/>
          <p:nvPr/>
        </p:nvSpPr>
        <p:spPr>
          <a:xfrm>
            <a:off x="851076" y="1753385"/>
            <a:ext cx="723197" cy="405321"/>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1861</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0">
            <a:extLst>
              <a:ext uri="{FF2B5EF4-FFF2-40B4-BE49-F238E27FC236}">
                <a16:creationId xmlns:a16="http://schemas.microsoft.com/office/drawing/2014/main" id="{2464463F-35AF-4840-A13D-D95C4BC4D173}"/>
              </a:ext>
            </a:extLst>
          </p:cNvPr>
          <p:cNvSpPr txBox="1"/>
          <p:nvPr/>
        </p:nvSpPr>
        <p:spPr>
          <a:xfrm>
            <a:off x="10979325" y="1753384"/>
            <a:ext cx="723197" cy="405321"/>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2019</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44E35BB6-5670-4648-8538-F001D956635F}"/>
              </a:ext>
            </a:extLst>
          </p:cNvPr>
          <p:cNvSpPr txBox="1"/>
          <p:nvPr/>
        </p:nvSpPr>
        <p:spPr>
          <a:xfrm>
            <a:off x="10322112" y="1348063"/>
            <a:ext cx="723197" cy="405321"/>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2014</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0">
            <a:extLst>
              <a:ext uri="{FF2B5EF4-FFF2-40B4-BE49-F238E27FC236}">
                <a16:creationId xmlns:a16="http://schemas.microsoft.com/office/drawing/2014/main" id="{943327ED-AB1B-47F7-BE00-896E120AA79B}"/>
              </a:ext>
            </a:extLst>
          </p:cNvPr>
          <p:cNvSpPr txBox="1"/>
          <p:nvPr/>
        </p:nvSpPr>
        <p:spPr>
          <a:xfrm>
            <a:off x="9451108" y="1758097"/>
            <a:ext cx="723197" cy="405321"/>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9/11</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01DB82EB-CA17-46B6-ADB0-A8EF7997824E}"/>
              </a:ext>
            </a:extLst>
          </p:cNvPr>
          <p:cNvSpPr txBox="1"/>
          <p:nvPr/>
        </p:nvSpPr>
        <p:spPr>
          <a:xfrm>
            <a:off x="2386548" y="1753383"/>
            <a:ext cx="723197" cy="405321"/>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1865</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0">
            <a:extLst>
              <a:ext uri="{FF2B5EF4-FFF2-40B4-BE49-F238E27FC236}">
                <a16:creationId xmlns:a16="http://schemas.microsoft.com/office/drawing/2014/main" id="{3B12831B-61F8-439D-B859-134B8E2C4250}"/>
              </a:ext>
            </a:extLst>
          </p:cNvPr>
          <p:cNvSpPr txBox="1"/>
          <p:nvPr/>
        </p:nvSpPr>
        <p:spPr>
          <a:xfrm>
            <a:off x="1574273" y="1352776"/>
            <a:ext cx="723197" cy="405321"/>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1863</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0">
            <a:extLst>
              <a:ext uri="{FF2B5EF4-FFF2-40B4-BE49-F238E27FC236}">
                <a16:creationId xmlns:a16="http://schemas.microsoft.com/office/drawing/2014/main" id="{BC493973-6104-4249-A1AB-6836AF8BE267}"/>
              </a:ext>
            </a:extLst>
          </p:cNvPr>
          <p:cNvSpPr txBox="1"/>
          <p:nvPr/>
        </p:nvSpPr>
        <p:spPr>
          <a:xfrm>
            <a:off x="11017028" y="1348091"/>
            <a:ext cx="841892" cy="376948"/>
          </a:xfrm>
          <a:prstGeom prst="rect">
            <a:avLst/>
          </a:prstGeom>
          <a:noFill/>
        </p:spPr>
        <p:txBody>
          <a:bodyPr wrap="square" rtlCol="0">
            <a:noAutofit/>
          </a:bodyPr>
          <a:lstStyle/>
          <a:p>
            <a:pPr algn="ctr">
              <a:lnSpc>
                <a:spcPct val="107000"/>
              </a:lnSpc>
              <a:spcAft>
                <a:spcPts val="800"/>
              </a:spcAft>
            </a:pPr>
            <a:r>
              <a:rPr lang="en-US" b="1" kern="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Oct 22</a:t>
            </a:r>
            <a:endParaRPr lang="en-CA"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0">
            <a:extLst>
              <a:ext uri="{FF2B5EF4-FFF2-40B4-BE49-F238E27FC236}">
                <a16:creationId xmlns:a16="http://schemas.microsoft.com/office/drawing/2014/main" id="{7EAA7E42-28EA-4C8E-94A4-08CCABD45162}"/>
              </a:ext>
            </a:extLst>
          </p:cNvPr>
          <p:cNvSpPr txBox="1"/>
          <p:nvPr/>
        </p:nvSpPr>
        <p:spPr>
          <a:xfrm>
            <a:off x="10289120" y="985048"/>
            <a:ext cx="928777" cy="405321"/>
          </a:xfrm>
          <a:prstGeom prst="rect">
            <a:avLst/>
          </a:prstGeom>
          <a:noFill/>
        </p:spPr>
        <p:txBody>
          <a:bodyPr wrap="square" rtlCol="0">
            <a:noAutofit/>
          </a:bodyPr>
          <a:lstStyle/>
          <a:p>
            <a:pPr algn="ctr">
              <a:lnSpc>
                <a:spcPct val="107000"/>
              </a:lnSpc>
              <a:spcAft>
                <a:spcPts val="800"/>
              </a:spcAft>
            </a:pPr>
            <a:r>
              <a:rPr lang="en-US" b="1" kern="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July 21</a:t>
            </a:r>
            <a:endParaRPr lang="en-CA"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Box 10">
            <a:extLst>
              <a:ext uri="{FF2B5EF4-FFF2-40B4-BE49-F238E27FC236}">
                <a16:creationId xmlns:a16="http://schemas.microsoft.com/office/drawing/2014/main" id="{3869CBCE-23C0-457A-A8BB-06FBDFD9E28D}"/>
              </a:ext>
            </a:extLst>
          </p:cNvPr>
          <p:cNvSpPr txBox="1"/>
          <p:nvPr/>
        </p:nvSpPr>
        <p:spPr>
          <a:xfrm>
            <a:off x="9303302" y="1390369"/>
            <a:ext cx="862362" cy="405321"/>
          </a:xfrm>
          <a:prstGeom prst="rect">
            <a:avLst/>
          </a:prstGeom>
          <a:noFill/>
        </p:spPr>
        <p:txBody>
          <a:bodyPr wrap="square" rtlCol="0">
            <a:noAutofit/>
          </a:bodyPr>
          <a:lstStyle/>
          <a:p>
            <a:pPr algn="ctr">
              <a:lnSpc>
                <a:spcPct val="107000"/>
              </a:lnSpc>
              <a:spcAft>
                <a:spcPts val="800"/>
              </a:spcAft>
            </a:pPr>
            <a:r>
              <a:rPr lang="en-US" b="1" kern="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Ap. 19</a:t>
            </a:r>
            <a:endParaRPr lang="en-CA"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1" name="TextBox 10">
            <a:extLst>
              <a:ext uri="{FF2B5EF4-FFF2-40B4-BE49-F238E27FC236}">
                <a16:creationId xmlns:a16="http://schemas.microsoft.com/office/drawing/2014/main" id="{CE32E010-334A-4FB7-98E4-264BF8D9A1F2}"/>
              </a:ext>
            </a:extLst>
          </p:cNvPr>
          <p:cNvSpPr txBox="1"/>
          <p:nvPr/>
        </p:nvSpPr>
        <p:spPr>
          <a:xfrm>
            <a:off x="10263984" y="650380"/>
            <a:ext cx="928777" cy="334668"/>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Midway</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Arc 21">
            <a:extLst>
              <a:ext uri="{FF2B5EF4-FFF2-40B4-BE49-F238E27FC236}">
                <a16:creationId xmlns:a16="http://schemas.microsoft.com/office/drawing/2014/main" id="{B4084809-CFFE-40BA-9BF5-8B70BAAE8C8B}"/>
              </a:ext>
            </a:extLst>
          </p:cNvPr>
          <p:cNvSpPr/>
          <p:nvPr/>
        </p:nvSpPr>
        <p:spPr>
          <a:xfrm>
            <a:off x="2017695" y="458080"/>
            <a:ext cx="8493427" cy="1700617"/>
          </a:xfrm>
          <a:prstGeom prst="arc">
            <a:avLst>
              <a:gd name="adj1" fmla="val 10836188"/>
              <a:gd name="adj2" fmla="val 2"/>
            </a:avLst>
          </a:prstGeom>
          <a:ln w="25400">
            <a:solidFill>
              <a:schemeClr val="tx1"/>
            </a:solidFill>
            <a:headEnd type="triangle"/>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endParaRPr lang="en-CA"/>
          </a:p>
        </p:txBody>
      </p:sp>
      <p:sp>
        <p:nvSpPr>
          <p:cNvPr id="23" name="TextBox 10">
            <a:extLst>
              <a:ext uri="{FF2B5EF4-FFF2-40B4-BE49-F238E27FC236}">
                <a16:creationId xmlns:a16="http://schemas.microsoft.com/office/drawing/2014/main" id="{19396C69-E989-4FE5-8678-9B0F0708F40C}"/>
              </a:ext>
            </a:extLst>
          </p:cNvPr>
          <p:cNvSpPr txBox="1"/>
          <p:nvPr/>
        </p:nvSpPr>
        <p:spPr>
          <a:xfrm>
            <a:off x="5902809" y="133545"/>
            <a:ext cx="723197" cy="405321"/>
          </a:xfrm>
          <a:prstGeom prst="rect">
            <a:avLst/>
          </a:prstGeom>
          <a:noFill/>
        </p:spPr>
        <p:txBody>
          <a:bodyPr wrap="square" rtlCol="0">
            <a:noAutofit/>
          </a:bodyPr>
          <a:lstStyle/>
          <a:p>
            <a:pPr algn="ctr">
              <a:lnSpc>
                <a:spcPct val="107000"/>
              </a:lnSpc>
              <a:spcAft>
                <a:spcPts val="800"/>
              </a:spcAft>
            </a:pPr>
            <a:r>
              <a:rPr lang="en-US"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151</a:t>
            </a:r>
            <a:endParaRPr lang="en-CA"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Connector: Curved 3">
            <a:extLst>
              <a:ext uri="{FF2B5EF4-FFF2-40B4-BE49-F238E27FC236}">
                <a16:creationId xmlns:a16="http://schemas.microsoft.com/office/drawing/2014/main" id="{39E54B98-85B7-4FF4-8E44-1F9D88735B62}"/>
              </a:ext>
            </a:extLst>
          </p:cNvPr>
          <p:cNvCxnSpPr>
            <a:cxnSpLocks/>
            <a:endCxn id="25" idx="0"/>
          </p:cNvCxnSpPr>
          <p:nvPr/>
        </p:nvCxnSpPr>
        <p:spPr>
          <a:xfrm rot="5400000">
            <a:off x="448763" y="3554970"/>
            <a:ext cx="847531" cy="38361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CC0403A-7D88-4CF8-8214-781196DD065D}"/>
              </a:ext>
            </a:extLst>
          </p:cNvPr>
          <p:cNvCxnSpPr>
            <a:cxnSpLocks/>
            <a:stCxn id="33" idx="2"/>
          </p:cNvCxnSpPr>
          <p:nvPr/>
        </p:nvCxnSpPr>
        <p:spPr>
          <a:xfrm rot="16200000" flipH="1">
            <a:off x="847435" y="3566792"/>
            <a:ext cx="806379" cy="295615"/>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5A53C82F-E45B-4EBB-8389-4DFD6A9170F7}"/>
              </a:ext>
            </a:extLst>
          </p:cNvPr>
          <p:cNvSpPr txBox="1"/>
          <p:nvPr/>
        </p:nvSpPr>
        <p:spPr>
          <a:xfrm>
            <a:off x="155722" y="4170544"/>
            <a:ext cx="1049994" cy="402989"/>
          </a:xfrm>
          <a:prstGeom prst="rect">
            <a:avLst/>
          </a:prstGeom>
          <a:noFill/>
        </p:spPr>
        <p:txBody>
          <a:bodyPr wrap="square" rtlCol="0">
            <a:noAutofit/>
          </a:bodyPr>
          <a:lstStyle/>
          <a:p>
            <a:pPr algn="ctr">
              <a:lnSpc>
                <a:spcPct val="107000"/>
              </a:lnSpc>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Judgement</a:t>
            </a:r>
            <a:endParaRPr lang="en-C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0">
            <a:extLst>
              <a:ext uri="{FF2B5EF4-FFF2-40B4-BE49-F238E27FC236}">
                <a16:creationId xmlns:a16="http://schemas.microsoft.com/office/drawing/2014/main" id="{BDCD1C46-B330-40F1-ABDC-6C0988FD7EE1}"/>
              </a:ext>
            </a:extLst>
          </p:cNvPr>
          <p:cNvSpPr txBox="1"/>
          <p:nvPr/>
        </p:nvSpPr>
        <p:spPr>
          <a:xfrm>
            <a:off x="105264" y="4442920"/>
            <a:ext cx="1049994" cy="867306"/>
          </a:xfrm>
          <a:prstGeom prst="rect">
            <a:avLst/>
          </a:prstGeom>
          <a:noFill/>
        </p:spPr>
        <p:txBody>
          <a:bodyPr wrap="square" rtlCol="0">
            <a:noAutofit/>
          </a:bodyPr>
          <a:lstStyle/>
          <a:p>
            <a:pPr algn="ctr">
              <a:lnSpc>
                <a:spcPct val="107000"/>
              </a:lnSpc>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USA + Churches</a:t>
            </a:r>
          </a:p>
          <a:p>
            <a:pPr algn="ctr">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Slavery</a:t>
            </a:r>
            <a:endParaRPr lang="en-C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0">
            <a:extLst>
              <a:ext uri="{FF2B5EF4-FFF2-40B4-BE49-F238E27FC236}">
                <a16:creationId xmlns:a16="http://schemas.microsoft.com/office/drawing/2014/main" id="{E1939FC3-C255-4FF3-993F-A148253365E9}"/>
              </a:ext>
            </a:extLst>
          </p:cNvPr>
          <p:cNvSpPr txBox="1"/>
          <p:nvPr/>
        </p:nvSpPr>
        <p:spPr>
          <a:xfrm>
            <a:off x="222384" y="5729787"/>
            <a:ext cx="1049994" cy="402989"/>
          </a:xfrm>
          <a:prstGeom prst="rect">
            <a:avLst/>
          </a:prstGeom>
          <a:noFill/>
        </p:spPr>
        <p:txBody>
          <a:bodyPr wrap="square" rtlCol="0">
            <a:noAutofit/>
          </a:bodyPr>
          <a:lstStyle/>
          <a:p>
            <a:pPr algn="ctr">
              <a:lnSpc>
                <a:spcPct val="107000"/>
              </a:lnSpc>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Ellen White</a:t>
            </a:r>
            <a:endParaRPr lang="en-CA"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576B3AD3-8FD6-4113-BC2A-A3D9F6E45CA3}"/>
              </a:ext>
            </a:extLst>
          </p:cNvPr>
          <p:cNvCxnSpPr/>
          <p:nvPr/>
        </p:nvCxnSpPr>
        <p:spPr>
          <a:xfrm flipV="1">
            <a:off x="510363" y="5354046"/>
            <a:ext cx="170356" cy="232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10">
            <a:extLst>
              <a:ext uri="{FF2B5EF4-FFF2-40B4-BE49-F238E27FC236}">
                <a16:creationId xmlns:a16="http://schemas.microsoft.com/office/drawing/2014/main" id="{F66E2343-60C8-47A3-9F90-2BAC0FC58F16}"/>
              </a:ext>
            </a:extLst>
          </p:cNvPr>
          <p:cNvSpPr txBox="1"/>
          <p:nvPr/>
        </p:nvSpPr>
        <p:spPr>
          <a:xfrm>
            <a:off x="1155258" y="2576584"/>
            <a:ext cx="701817" cy="235107"/>
          </a:xfrm>
          <a:prstGeom prst="rect">
            <a:avLst/>
          </a:prstGeom>
          <a:noFill/>
        </p:spPr>
        <p:txBody>
          <a:bodyPr wrap="square" rtlCol="0">
            <a:noAutofit/>
          </a:bodyPr>
          <a:lstStyle/>
          <a:p>
            <a:pPr>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R. losing</a:t>
            </a:r>
            <a:endParaRPr lang="en-CA"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Box 10">
            <a:extLst>
              <a:ext uri="{FF2B5EF4-FFF2-40B4-BE49-F238E27FC236}">
                <a16:creationId xmlns:a16="http://schemas.microsoft.com/office/drawing/2014/main" id="{4AEE90C0-A20E-4D56-9217-869EB720AB25}"/>
              </a:ext>
            </a:extLst>
          </p:cNvPr>
          <p:cNvSpPr txBox="1"/>
          <p:nvPr/>
        </p:nvSpPr>
        <p:spPr>
          <a:xfrm>
            <a:off x="1064334" y="4197135"/>
            <a:ext cx="1049994" cy="402989"/>
          </a:xfrm>
          <a:prstGeom prst="rect">
            <a:avLst/>
          </a:prstGeom>
          <a:noFill/>
        </p:spPr>
        <p:txBody>
          <a:bodyPr wrap="square" rtlCol="0">
            <a:noAutofit/>
          </a:bodyPr>
          <a:lstStyle/>
          <a:p>
            <a:pPr algn="ctr">
              <a:lnSpc>
                <a:spcPct val="107000"/>
              </a:lnSpc>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Judgement</a:t>
            </a:r>
            <a:endParaRPr lang="en-C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xtBox 10">
            <a:extLst>
              <a:ext uri="{FF2B5EF4-FFF2-40B4-BE49-F238E27FC236}">
                <a16:creationId xmlns:a16="http://schemas.microsoft.com/office/drawing/2014/main" id="{16B39AC8-11A3-4E81-A504-D2AB33F6C1CE}"/>
              </a:ext>
            </a:extLst>
          </p:cNvPr>
          <p:cNvSpPr txBox="1"/>
          <p:nvPr/>
        </p:nvSpPr>
        <p:spPr>
          <a:xfrm>
            <a:off x="1012473" y="4460418"/>
            <a:ext cx="1295099" cy="1306783"/>
          </a:xfrm>
          <a:prstGeom prst="rect">
            <a:avLst/>
          </a:prstGeom>
          <a:noFill/>
        </p:spPr>
        <p:txBody>
          <a:bodyPr wrap="square" rtlCol="0">
            <a:noAutofit/>
          </a:bodyPr>
          <a:lstStyle/>
          <a:p>
            <a:pPr algn="ctr">
              <a:lnSpc>
                <a:spcPct val="107000"/>
              </a:lnSpc>
              <a:spcAft>
                <a:spcPts val="800"/>
              </a:spcAft>
            </a:pPr>
            <a:r>
              <a:rPr lang="fr-CA" sz="1400" dirty="0">
                <a:effectLst/>
                <a:latin typeface="Calibri" panose="020F0502020204030204" pitchFamily="34" charset="0"/>
                <a:ea typeface="Calibri" panose="020F0502020204030204" pitchFamily="34" charset="0"/>
                <a:cs typeface="Arial" panose="020B0604020202020204" pitchFamily="34" charset="0"/>
              </a:rPr>
              <a:t>Church + State</a:t>
            </a:r>
          </a:p>
          <a:p>
            <a:pPr algn="ctr">
              <a:lnSpc>
                <a:spcPct val="107000"/>
              </a:lnSpc>
              <a:spcAft>
                <a:spcPts val="800"/>
              </a:spcAft>
            </a:pPr>
            <a:r>
              <a:rPr lang="fr-CA" sz="1400" dirty="0">
                <a:latin typeface="Calibri" panose="020F0502020204030204" pitchFamily="34" charset="0"/>
                <a:ea typeface="Calibri" panose="020F0502020204030204" pitchFamily="34" charset="0"/>
                <a:cs typeface="Arial" panose="020B0604020202020204" pitchFamily="34" charset="0"/>
              </a:rPr>
              <a:t>Immorality</a:t>
            </a:r>
          </a:p>
          <a:p>
            <a:pPr algn="ctr">
              <a:lnSpc>
                <a:spcPct val="107000"/>
              </a:lnSpc>
              <a:spcAft>
                <a:spcPts val="800"/>
              </a:spcAft>
            </a:pPr>
            <a:r>
              <a:rPr lang="fr-CA" sz="1400" dirty="0">
                <a:effectLst/>
                <a:latin typeface="Calibri" panose="020F0502020204030204" pitchFamily="34" charset="0"/>
                <a:ea typeface="Calibri" panose="020F0502020204030204" pitchFamily="34" charset="0"/>
                <a:cs typeface="Arial" panose="020B0604020202020204" pitchFamily="34" charset="0"/>
              </a:rPr>
              <a:t>Christian Nation</a:t>
            </a:r>
          </a:p>
          <a:p>
            <a:pPr algn="ctr">
              <a:lnSpc>
                <a:spcPct val="107000"/>
              </a:lnSpc>
              <a:spcAft>
                <a:spcPts val="800"/>
              </a:spcAft>
            </a:pPr>
            <a:endParaRPr lang="en-C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2" name="TextBox 10">
            <a:extLst>
              <a:ext uri="{FF2B5EF4-FFF2-40B4-BE49-F238E27FC236}">
                <a16:creationId xmlns:a16="http://schemas.microsoft.com/office/drawing/2014/main" id="{58AB3E74-C191-4446-8B61-8E681E9955FE}"/>
              </a:ext>
            </a:extLst>
          </p:cNvPr>
          <p:cNvSpPr txBox="1"/>
          <p:nvPr/>
        </p:nvSpPr>
        <p:spPr>
          <a:xfrm>
            <a:off x="1398430" y="2907074"/>
            <a:ext cx="1014821" cy="423681"/>
          </a:xfrm>
          <a:prstGeom prst="rect">
            <a:avLst/>
          </a:prstGeom>
          <a:noFill/>
        </p:spPr>
        <p:txBody>
          <a:bodyPr wrap="square" rtlCol="0">
            <a:noAutofit/>
          </a:bodyPr>
          <a:lstStyle/>
          <a:p>
            <a:pPr algn="ctr">
              <a:lnSpc>
                <a:spcPct val="107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National Reform Movement</a:t>
            </a:r>
            <a:endParaRPr lang="en-CA"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10">
            <a:extLst>
              <a:ext uri="{FF2B5EF4-FFF2-40B4-BE49-F238E27FC236}">
                <a16:creationId xmlns:a16="http://schemas.microsoft.com/office/drawing/2014/main" id="{DDC6C430-A7FF-4220-BFF3-846EEB5DA45C}"/>
              </a:ext>
            </a:extLst>
          </p:cNvPr>
          <p:cNvSpPr txBox="1"/>
          <p:nvPr/>
        </p:nvSpPr>
        <p:spPr>
          <a:xfrm>
            <a:off x="493560" y="2887730"/>
            <a:ext cx="1218514" cy="423681"/>
          </a:xfrm>
          <a:prstGeom prst="rect">
            <a:avLst/>
          </a:prstGeom>
          <a:noFill/>
        </p:spPr>
        <p:txBody>
          <a:bodyPr wrap="square" rtlCol="0">
            <a:noAutofit/>
          </a:bodyPr>
          <a:lstStyle/>
          <a:p>
            <a:pPr algn="ctr">
              <a:lnSpc>
                <a:spcPct val="107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Religious Motto Suggested</a:t>
            </a:r>
            <a:endParaRPr lang="en-CA"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4" name="TextBox 10">
            <a:extLst>
              <a:ext uri="{FF2B5EF4-FFF2-40B4-BE49-F238E27FC236}">
                <a16:creationId xmlns:a16="http://schemas.microsoft.com/office/drawing/2014/main" id="{0CA3393E-FE4A-4CA8-BA85-B95F72B685C5}"/>
              </a:ext>
            </a:extLst>
          </p:cNvPr>
          <p:cNvSpPr txBox="1"/>
          <p:nvPr/>
        </p:nvSpPr>
        <p:spPr>
          <a:xfrm>
            <a:off x="1312749" y="3567422"/>
            <a:ext cx="1218514" cy="264138"/>
          </a:xfrm>
          <a:prstGeom prst="rect">
            <a:avLst/>
          </a:prstGeom>
          <a:noFill/>
        </p:spPr>
        <p:txBody>
          <a:bodyPr wrap="square" rtlCol="0">
            <a:noAutofit/>
          </a:bodyPr>
          <a:lstStyle/>
          <a:p>
            <a:pPr algn="ctr">
              <a:lnSpc>
                <a:spcPct val="107000"/>
              </a:lnSpc>
              <a:spcAft>
                <a:spcPts val="800"/>
              </a:spcAft>
            </a:pPr>
            <a:r>
              <a:rPr lang="en-US" sz="1000" dirty="0">
                <a:solidFill>
                  <a:srgbClr val="000000"/>
                </a:solidFill>
                <a:latin typeface="Calibri" panose="020F0502020204030204" pitchFamily="34" charset="0"/>
                <a:ea typeface="Calibri" panose="020F0502020204030204" pitchFamily="34" charset="0"/>
                <a:cs typeface="Arial" panose="020B0604020202020204" pitchFamily="34" charset="0"/>
              </a:rPr>
              <a:t>“ I</a:t>
            </a:r>
            <a:r>
              <a:rPr lang="en-US"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 God We Trust” </a:t>
            </a:r>
            <a:endParaRPr lang="en-CA"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 name="TextBox 10">
            <a:extLst>
              <a:ext uri="{FF2B5EF4-FFF2-40B4-BE49-F238E27FC236}">
                <a16:creationId xmlns:a16="http://schemas.microsoft.com/office/drawing/2014/main" id="{CCA39998-D0E9-4111-9AF8-FDE4082CFBDF}"/>
              </a:ext>
            </a:extLst>
          </p:cNvPr>
          <p:cNvSpPr txBox="1"/>
          <p:nvPr/>
        </p:nvSpPr>
        <p:spPr>
          <a:xfrm>
            <a:off x="2072091" y="2907073"/>
            <a:ext cx="1218514" cy="423681"/>
          </a:xfrm>
          <a:prstGeom prst="rect">
            <a:avLst/>
          </a:prstGeom>
          <a:noFill/>
        </p:spPr>
        <p:txBody>
          <a:bodyPr wrap="square" rtlCol="0">
            <a:noAutofit/>
          </a:bodyPr>
          <a:lstStyle/>
          <a:p>
            <a:pPr algn="ctr">
              <a:lnSpc>
                <a:spcPct val="107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Law placed on Currency</a:t>
            </a:r>
            <a:endParaRPr lang="en-CA"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6" name="TextBox 10">
            <a:extLst>
              <a:ext uri="{FF2B5EF4-FFF2-40B4-BE49-F238E27FC236}">
                <a16:creationId xmlns:a16="http://schemas.microsoft.com/office/drawing/2014/main" id="{8B436DE2-EBD8-4514-9B0B-29937D108616}"/>
              </a:ext>
            </a:extLst>
          </p:cNvPr>
          <p:cNvSpPr txBox="1"/>
          <p:nvPr/>
        </p:nvSpPr>
        <p:spPr>
          <a:xfrm>
            <a:off x="2413251" y="3289507"/>
            <a:ext cx="575046" cy="237729"/>
          </a:xfrm>
          <a:prstGeom prst="rect">
            <a:avLst/>
          </a:prstGeom>
          <a:noFill/>
        </p:spPr>
        <p:txBody>
          <a:bodyPr wrap="square" rtlCol="0">
            <a:noAutofit/>
          </a:bodyPr>
          <a:lstStyle/>
          <a:p>
            <a:pPr algn="ctr">
              <a:lnSpc>
                <a:spcPct val="107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13</a:t>
            </a:r>
            <a:r>
              <a:rPr lang="en-US" sz="10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a:t>
            </a:r>
            <a:r>
              <a:rPr lang="en-US" sz="10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CA"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045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8"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9"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0"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1"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2"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3"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4"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5"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6"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7"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8"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9"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1" name="Group 150">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52"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3"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4"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5"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6"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7"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8"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9"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0"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1"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2"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3"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5" name="Rectangle 164">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7"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2DD1AFAC-BDA1-465F-870F-0933F871FAA9}"/>
              </a:ext>
            </a:extLst>
          </p:cNvPr>
          <p:cNvSpPr>
            <a:spLocks noGrp="1"/>
          </p:cNvSpPr>
          <p:nvPr>
            <p:ph type="title"/>
          </p:nvPr>
        </p:nvSpPr>
        <p:spPr>
          <a:xfrm>
            <a:off x="2592926" y="624110"/>
            <a:ext cx="4790008" cy="1280890"/>
          </a:xfrm>
        </p:spPr>
        <p:txBody>
          <a:bodyPr vert="horz" lIns="91440" tIns="45720" rIns="91440" bIns="45720" rtlCol="0" anchor="t">
            <a:normAutofit/>
          </a:bodyPr>
          <a:lstStyle/>
          <a:p>
            <a:r>
              <a:rPr lang="en-US" sz="3600"/>
              <a:t>WallBuilders</a:t>
            </a:r>
          </a:p>
        </p:txBody>
      </p:sp>
      <p:sp>
        <p:nvSpPr>
          <p:cNvPr id="4" name="Text Placeholder 3">
            <a:extLst>
              <a:ext uri="{FF2B5EF4-FFF2-40B4-BE49-F238E27FC236}">
                <a16:creationId xmlns:a16="http://schemas.microsoft.com/office/drawing/2014/main" id="{0F8BBF9C-3982-49AE-9AEC-020FCFD76824}"/>
              </a:ext>
            </a:extLst>
          </p:cNvPr>
          <p:cNvSpPr>
            <a:spLocks noGrp="1"/>
          </p:cNvSpPr>
          <p:nvPr>
            <p:ph type="body" sz="half" idx="2"/>
          </p:nvPr>
        </p:nvSpPr>
        <p:spPr>
          <a:xfrm>
            <a:off x="1266389" y="2040467"/>
            <a:ext cx="5807686" cy="3870755"/>
          </a:xfrm>
        </p:spPr>
        <p:txBody>
          <a:bodyPr vert="horz" lIns="91440" tIns="45720" rIns="91440" bIns="45720" rtlCol="0">
            <a:normAutofit lnSpcReduction="10000"/>
          </a:bodyPr>
          <a:lstStyle/>
          <a:p>
            <a:pPr>
              <a:buFont typeface="Wingdings 3" charset="2"/>
              <a:buChar char=""/>
            </a:pPr>
            <a:r>
              <a:rPr lang="en-US" sz="1600" dirty="0" err="1"/>
              <a:t>WallBuilders</a:t>
            </a:r>
            <a:r>
              <a:rPr lang="en-US" sz="1600" dirty="0"/>
              <a:t> is an organization dedicated to presenting America’s forgotten history and heroes, with an emphasis on the moral, religious, and constitutional foundation on which America was built – a foundation which, in recent years, has been seriously attacked and undermined.</a:t>
            </a:r>
          </a:p>
          <a:p>
            <a:pPr>
              <a:buFont typeface="Wingdings 3" charset="2"/>
              <a:buChar char=""/>
            </a:pPr>
            <a:r>
              <a:rPr lang="en-US" sz="1600" dirty="0"/>
              <a:t>They are as much active as project Blitz and the Congressional Prayer Caucus Foundation to bring church and state together.</a:t>
            </a:r>
          </a:p>
          <a:p>
            <a:pPr>
              <a:buFont typeface="Wingdings 3" charset="2"/>
              <a:buChar char=""/>
            </a:pPr>
            <a:r>
              <a:rPr lang="en-US" sz="1600" dirty="0"/>
              <a:t>Even Jerry Falwell and Pat Robertson are involved in this organization</a:t>
            </a:r>
          </a:p>
          <a:p>
            <a:pPr>
              <a:buFont typeface="Wingdings 3" charset="2"/>
              <a:buChar char=""/>
            </a:pPr>
            <a:r>
              <a:rPr lang="en-US" sz="1600" dirty="0"/>
              <a:t>In their universities, they are training young generation to be skilled in politics and other areas and who are conservatives and deeply rooted in faith.</a:t>
            </a:r>
          </a:p>
          <a:p>
            <a:pPr>
              <a:buFont typeface="Wingdings 3" charset="2"/>
              <a:buChar char=""/>
            </a:pPr>
            <a:endParaRPr lang="en-US" dirty="0"/>
          </a:p>
        </p:txBody>
      </p:sp>
      <p:pic>
        <p:nvPicPr>
          <p:cNvPr id="8196" name="Picture 4" descr="A group of people standing in front of a crowd&#10;&#10;Description automatically generated">
            <a:extLst>
              <a:ext uri="{FF2B5EF4-FFF2-40B4-BE49-F238E27FC236}">
                <a16:creationId xmlns:a16="http://schemas.microsoft.com/office/drawing/2014/main" id="{6D86299F-5332-4B55-9232-980EDC3FA63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908" r="1730" b="1"/>
          <a:stretch/>
        </p:blipFill>
        <p:spPr bwMode="auto">
          <a:xfrm>
            <a:off x="7736146" y="0"/>
            <a:ext cx="4455854" cy="32042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ésultat d’images pour WallBuilders">
            <a:extLst>
              <a:ext uri="{FF2B5EF4-FFF2-40B4-BE49-F238E27FC236}">
                <a16:creationId xmlns:a16="http://schemas.microsoft.com/office/drawing/2014/main" id="{ED6B3AA1-22C2-486E-8465-9192BE1121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48" r="20907" b="-2"/>
          <a:stretch/>
        </p:blipFill>
        <p:spPr bwMode="auto">
          <a:xfrm>
            <a:off x="7736146" y="3416024"/>
            <a:ext cx="4455854" cy="345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7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1"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4EE5B3-B2F3-4977-8EEE-89A024F5AA93}"/>
              </a:ext>
            </a:extLst>
          </p:cNvPr>
          <p:cNvCxnSpPr/>
          <p:nvPr/>
        </p:nvCxnSpPr>
        <p:spPr>
          <a:xfrm>
            <a:off x="3564903" y="2564092"/>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F5E0C9-C6EF-4D73-9349-10454415A84E}"/>
              </a:ext>
            </a:extLst>
          </p:cNvPr>
          <p:cNvSpPr txBox="1"/>
          <p:nvPr/>
        </p:nvSpPr>
        <p:spPr>
          <a:xfrm>
            <a:off x="3192546" y="2175906"/>
            <a:ext cx="744713" cy="369332"/>
          </a:xfrm>
          <a:prstGeom prst="rect">
            <a:avLst/>
          </a:prstGeom>
          <a:noFill/>
        </p:spPr>
        <p:txBody>
          <a:bodyPr wrap="square" rtlCol="0">
            <a:spAutoFit/>
          </a:bodyPr>
          <a:lstStyle/>
          <a:p>
            <a:r>
              <a:rPr lang="fr-CA" dirty="0"/>
              <a:t>9/11</a:t>
            </a:r>
            <a:endParaRPr lang="en-CA" dirty="0"/>
          </a:p>
        </p:txBody>
      </p:sp>
      <p:sp>
        <p:nvSpPr>
          <p:cNvPr id="2" name="Freeform: Shape 1">
            <a:extLst>
              <a:ext uri="{FF2B5EF4-FFF2-40B4-BE49-F238E27FC236}">
                <a16:creationId xmlns:a16="http://schemas.microsoft.com/office/drawing/2014/main" id="{C150A43C-EF6C-4085-981B-346258A67833}"/>
              </a:ext>
            </a:extLst>
          </p:cNvPr>
          <p:cNvSpPr/>
          <p:nvPr/>
        </p:nvSpPr>
        <p:spPr>
          <a:xfrm>
            <a:off x="2946174" y="3479085"/>
            <a:ext cx="492743" cy="707010"/>
          </a:xfrm>
          <a:custGeom>
            <a:avLst/>
            <a:gdLst>
              <a:gd name="connsiteX0" fmla="*/ 492743 w 492743"/>
              <a:gd name="connsiteY0" fmla="*/ 0 h 707010"/>
              <a:gd name="connsiteX1" fmla="*/ 436182 w 492743"/>
              <a:gd name="connsiteY1" fmla="*/ 37707 h 707010"/>
              <a:gd name="connsiteX2" fmla="*/ 426755 w 492743"/>
              <a:gd name="connsiteY2" fmla="*/ 65988 h 707010"/>
              <a:gd name="connsiteX3" fmla="*/ 360768 w 492743"/>
              <a:gd name="connsiteY3" fmla="*/ 141402 h 707010"/>
              <a:gd name="connsiteX4" fmla="*/ 323061 w 492743"/>
              <a:gd name="connsiteY4" fmla="*/ 188536 h 707010"/>
              <a:gd name="connsiteX5" fmla="*/ 257073 w 492743"/>
              <a:gd name="connsiteY5" fmla="*/ 263951 h 707010"/>
              <a:gd name="connsiteX6" fmla="*/ 238219 w 492743"/>
              <a:gd name="connsiteY6" fmla="*/ 292231 h 707010"/>
              <a:gd name="connsiteX7" fmla="*/ 209939 w 492743"/>
              <a:gd name="connsiteY7" fmla="*/ 301658 h 707010"/>
              <a:gd name="connsiteX8" fmla="*/ 191085 w 492743"/>
              <a:gd name="connsiteY8" fmla="*/ 358219 h 707010"/>
              <a:gd name="connsiteX9" fmla="*/ 172232 w 492743"/>
              <a:gd name="connsiteY9" fmla="*/ 386499 h 707010"/>
              <a:gd name="connsiteX10" fmla="*/ 162805 w 492743"/>
              <a:gd name="connsiteY10" fmla="*/ 452487 h 707010"/>
              <a:gd name="connsiteX11" fmla="*/ 143951 w 492743"/>
              <a:gd name="connsiteY11" fmla="*/ 537328 h 707010"/>
              <a:gd name="connsiteX12" fmla="*/ 115671 w 492743"/>
              <a:gd name="connsiteY12" fmla="*/ 556181 h 707010"/>
              <a:gd name="connsiteX13" fmla="*/ 40257 w 492743"/>
              <a:gd name="connsiteY13" fmla="*/ 575035 h 707010"/>
              <a:gd name="connsiteX14" fmla="*/ 11976 w 492743"/>
              <a:gd name="connsiteY14" fmla="*/ 584462 h 707010"/>
              <a:gd name="connsiteX15" fmla="*/ 2549 w 492743"/>
              <a:gd name="connsiteY15" fmla="*/ 707010 h 7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743" h="707010">
                <a:moveTo>
                  <a:pt x="492743" y="0"/>
                </a:moveTo>
                <a:cubicBezTo>
                  <a:pt x="473889" y="12569"/>
                  <a:pt x="452204" y="21685"/>
                  <a:pt x="436182" y="37707"/>
                </a:cubicBezTo>
                <a:cubicBezTo>
                  <a:pt x="429156" y="44733"/>
                  <a:pt x="431581" y="57302"/>
                  <a:pt x="426755" y="65988"/>
                </a:cubicBezTo>
                <a:cubicBezTo>
                  <a:pt x="394409" y="124211"/>
                  <a:pt x="402078" y="113861"/>
                  <a:pt x="360768" y="141402"/>
                </a:cubicBezTo>
                <a:cubicBezTo>
                  <a:pt x="339539" y="205087"/>
                  <a:pt x="368980" y="136057"/>
                  <a:pt x="323061" y="188536"/>
                </a:cubicBezTo>
                <a:cubicBezTo>
                  <a:pt x="246075" y="276520"/>
                  <a:pt x="320703" y="221529"/>
                  <a:pt x="257073" y="263951"/>
                </a:cubicBezTo>
                <a:cubicBezTo>
                  <a:pt x="250788" y="273378"/>
                  <a:pt x="247066" y="285153"/>
                  <a:pt x="238219" y="292231"/>
                </a:cubicBezTo>
                <a:cubicBezTo>
                  <a:pt x="230460" y="298438"/>
                  <a:pt x="215715" y="293572"/>
                  <a:pt x="209939" y="301658"/>
                </a:cubicBezTo>
                <a:cubicBezTo>
                  <a:pt x="198388" y="317830"/>
                  <a:pt x="202109" y="341683"/>
                  <a:pt x="191085" y="358219"/>
                </a:cubicBezTo>
                <a:lnTo>
                  <a:pt x="172232" y="386499"/>
                </a:lnTo>
                <a:cubicBezTo>
                  <a:pt x="169090" y="408495"/>
                  <a:pt x="166184" y="430526"/>
                  <a:pt x="162805" y="452487"/>
                </a:cubicBezTo>
                <a:cubicBezTo>
                  <a:pt x="162718" y="453055"/>
                  <a:pt x="153717" y="525120"/>
                  <a:pt x="143951" y="537328"/>
                </a:cubicBezTo>
                <a:cubicBezTo>
                  <a:pt x="136874" y="546175"/>
                  <a:pt x="125804" y="551114"/>
                  <a:pt x="115671" y="556181"/>
                </a:cubicBezTo>
                <a:cubicBezTo>
                  <a:pt x="94121" y="566956"/>
                  <a:pt x="61772" y="569656"/>
                  <a:pt x="40257" y="575035"/>
                </a:cubicBezTo>
                <a:cubicBezTo>
                  <a:pt x="30617" y="577445"/>
                  <a:pt x="21403" y="581320"/>
                  <a:pt x="11976" y="584462"/>
                </a:cubicBezTo>
                <a:cubicBezTo>
                  <a:pt x="-7388" y="642552"/>
                  <a:pt x="2549" y="602805"/>
                  <a:pt x="2549" y="7070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Shape 16">
            <a:extLst>
              <a:ext uri="{FF2B5EF4-FFF2-40B4-BE49-F238E27FC236}">
                <a16:creationId xmlns:a16="http://schemas.microsoft.com/office/drawing/2014/main" id="{5BDF6AB3-664C-4F82-9E41-F510397777A6}"/>
              </a:ext>
            </a:extLst>
          </p:cNvPr>
          <p:cNvSpPr/>
          <p:nvPr/>
        </p:nvSpPr>
        <p:spPr>
          <a:xfrm>
            <a:off x="3564902" y="3457577"/>
            <a:ext cx="518606" cy="782425"/>
          </a:xfrm>
          <a:custGeom>
            <a:avLst/>
            <a:gdLst>
              <a:gd name="connsiteX0" fmla="*/ 0 w 518606"/>
              <a:gd name="connsiteY0" fmla="*/ 0 h 782425"/>
              <a:gd name="connsiteX1" fmla="*/ 47134 w 518606"/>
              <a:gd name="connsiteY1" fmla="*/ 18854 h 782425"/>
              <a:gd name="connsiteX2" fmla="*/ 75414 w 518606"/>
              <a:gd name="connsiteY2" fmla="*/ 28281 h 782425"/>
              <a:gd name="connsiteX3" fmla="*/ 131975 w 518606"/>
              <a:gd name="connsiteY3" fmla="*/ 75415 h 782425"/>
              <a:gd name="connsiteX4" fmla="*/ 141402 w 518606"/>
              <a:gd name="connsiteY4" fmla="*/ 113122 h 782425"/>
              <a:gd name="connsiteX5" fmla="*/ 160256 w 518606"/>
              <a:gd name="connsiteY5" fmla="*/ 169683 h 782425"/>
              <a:gd name="connsiteX6" fmla="*/ 179109 w 518606"/>
              <a:gd name="connsiteY6" fmla="*/ 348792 h 782425"/>
              <a:gd name="connsiteX7" fmla="*/ 188536 w 518606"/>
              <a:gd name="connsiteY7" fmla="*/ 405353 h 782425"/>
              <a:gd name="connsiteX8" fmla="*/ 197963 w 518606"/>
              <a:gd name="connsiteY8" fmla="*/ 471340 h 782425"/>
              <a:gd name="connsiteX9" fmla="*/ 226243 w 518606"/>
              <a:gd name="connsiteY9" fmla="*/ 480767 h 782425"/>
              <a:gd name="connsiteX10" fmla="*/ 254524 w 518606"/>
              <a:gd name="connsiteY10" fmla="*/ 499621 h 782425"/>
              <a:gd name="connsiteX11" fmla="*/ 377072 w 518606"/>
              <a:gd name="connsiteY11" fmla="*/ 527901 h 782425"/>
              <a:gd name="connsiteX12" fmla="*/ 414779 w 518606"/>
              <a:gd name="connsiteY12" fmla="*/ 537328 h 782425"/>
              <a:gd name="connsiteX13" fmla="*/ 461913 w 518606"/>
              <a:gd name="connsiteY13" fmla="*/ 584462 h 782425"/>
              <a:gd name="connsiteX14" fmla="*/ 480767 w 518606"/>
              <a:gd name="connsiteY14" fmla="*/ 641023 h 782425"/>
              <a:gd name="connsiteX15" fmla="*/ 499621 w 518606"/>
              <a:gd name="connsiteY15" fmla="*/ 697584 h 782425"/>
              <a:gd name="connsiteX16" fmla="*/ 509047 w 518606"/>
              <a:gd name="connsiteY16" fmla="*/ 735291 h 782425"/>
              <a:gd name="connsiteX17" fmla="*/ 518474 w 518606"/>
              <a:gd name="connsiteY17" fmla="*/ 782425 h 7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606" h="782425">
                <a:moveTo>
                  <a:pt x="0" y="0"/>
                </a:moveTo>
                <a:cubicBezTo>
                  <a:pt x="15711" y="6285"/>
                  <a:pt x="31290" y="12912"/>
                  <a:pt x="47134" y="18854"/>
                </a:cubicBezTo>
                <a:cubicBezTo>
                  <a:pt x="56438" y="22343"/>
                  <a:pt x="66526" y="23837"/>
                  <a:pt x="75414" y="28281"/>
                </a:cubicBezTo>
                <a:cubicBezTo>
                  <a:pt x="101666" y="41407"/>
                  <a:pt x="111124" y="54563"/>
                  <a:pt x="131975" y="75415"/>
                </a:cubicBezTo>
                <a:cubicBezTo>
                  <a:pt x="135117" y="87984"/>
                  <a:pt x="137679" y="100713"/>
                  <a:pt x="141402" y="113122"/>
                </a:cubicBezTo>
                <a:cubicBezTo>
                  <a:pt x="147113" y="132157"/>
                  <a:pt x="156359" y="150195"/>
                  <a:pt x="160256" y="169683"/>
                </a:cubicBezTo>
                <a:cubicBezTo>
                  <a:pt x="163311" y="184960"/>
                  <a:pt x="177791" y="338248"/>
                  <a:pt x="179109" y="348792"/>
                </a:cubicBezTo>
                <a:cubicBezTo>
                  <a:pt x="181480" y="367758"/>
                  <a:pt x="185630" y="386462"/>
                  <a:pt x="188536" y="405353"/>
                </a:cubicBezTo>
                <a:cubicBezTo>
                  <a:pt x="191915" y="427314"/>
                  <a:pt x="188026" y="451467"/>
                  <a:pt x="197963" y="471340"/>
                </a:cubicBezTo>
                <a:cubicBezTo>
                  <a:pt x="202407" y="480228"/>
                  <a:pt x="217355" y="476323"/>
                  <a:pt x="226243" y="480767"/>
                </a:cubicBezTo>
                <a:cubicBezTo>
                  <a:pt x="236377" y="485834"/>
                  <a:pt x="244171" y="495020"/>
                  <a:pt x="254524" y="499621"/>
                </a:cubicBezTo>
                <a:cubicBezTo>
                  <a:pt x="310681" y="524579"/>
                  <a:pt x="315429" y="516693"/>
                  <a:pt x="377072" y="527901"/>
                </a:cubicBezTo>
                <a:cubicBezTo>
                  <a:pt x="389819" y="530219"/>
                  <a:pt x="402210" y="534186"/>
                  <a:pt x="414779" y="537328"/>
                </a:cubicBezTo>
                <a:cubicBezTo>
                  <a:pt x="440579" y="554528"/>
                  <a:pt x="448682" y="554693"/>
                  <a:pt x="461913" y="584462"/>
                </a:cubicBezTo>
                <a:cubicBezTo>
                  <a:pt x="469984" y="602623"/>
                  <a:pt x="474482" y="622169"/>
                  <a:pt x="480767" y="641023"/>
                </a:cubicBezTo>
                <a:lnTo>
                  <a:pt x="499621" y="697584"/>
                </a:lnTo>
                <a:cubicBezTo>
                  <a:pt x="502763" y="710153"/>
                  <a:pt x="505488" y="722834"/>
                  <a:pt x="509047" y="735291"/>
                </a:cubicBezTo>
                <a:cubicBezTo>
                  <a:pt x="520461" y="775242"/>
                  <a:pt x="518474" y="750023"/>
                  <a:pt x="518474" y="78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935FA14-E247-428C-BD5E-1310F4E07022}"/>
              </a:ext>
            </a:extLst>
          </p:cNvPr>
          <p:cNvSpPr txBox="1"/>
          <p:nvPr/>
        </p:nvSpPr>
        <p:spPr>
          <a:xfrm>
            <a:off x="2286306" y="4222397"/>
            <a:ext cx="1319736" cy="430887"/>
          </a:xfrm>
          <a:prstGeom prst="rect">
            <a:avLst/>
          </a:prstGeom>
          <a:noFill/>
        </p:spPr>
        <p:txBody>
          <a:bodyPr wrap="square" rtlCol="0">
            <a:spAutoFit/>
          </a:bodyPr>
          <a:lstStyle/>
          <a:p>
            <a:pPr algn="ctr"/>
            <a:r>
              <a:rPr lang="fr-CA" sz="1100" dirty="0"/>
              <a:t>Immorality</a:t>
            </a:r>
          </a:p>
          <a:p>
            <a:pPr algn="ctr"/>
            <a:r>
              <a:rPr lang="fr-CA" sz="1100" dirty="0" err="1"/>
              <a:t>Deep</a:t>
            </a:r>
            <a:r>
              <a:rPr lang="fr-CA" sz="1100" dirty="0"/>
              <a:t> State</a:t>
            </a:r>
            <a:endParaRPr lang="en-CA" sz="1100" dirty="0"/>
          </a:p>
        </p:txBody>
      </p:sp>
      <p:sp>
        <p:nvSpPr>
          <p:cNvPr id="19" name="TextBox 18">
            <a:extLst>
              <a:ext uri="{FF2B5EF4-FFF2-40B4-BE49-F238E27FC236}">
                <a16:creationId xmlns:a16="http://schemas.microsoft.com/office/drawing/2014/main" id="{CA3DAFAF-3E1A-4CCF-9604-9A439CC06CD9}"/>
              </a:ext>
            </a:extLst>
          </p:cNvPr>
          <p:cNvSpPr txBox="1"/>
          <p:nvPr/>
        </p:nvSpPr>
        <p:spPr>
          <a:xfrm>
            <a:off x="3413103" y="4240159"/>
            <a:ext cx="1319736" cy="430887"/>
          </a:xfrm>
          <a:prstGeom prst="rect">
            <a:avLst/>
          </a:prstGeom>
          <a:noFill/>
        </p:spPr>
        <p:txBody>
          <a:bodyPr wrap="square" rtlCol="0">
            <a:spAutoFit/>
          </a:bodyPr>
          <a:lstStyle/>
          <a:p>
            <a:pPr algn="ctr"/>
            <a:r>
              <a:rPr lang="fr-CA" sz="1100" dirty="0"/>
              <a:t>C+S</a:t>
            </a:r>
          </a:p>
          <a:p>
            <a:pPr algn="ctr"/>
            <a:r>
              <a:rPr lang="fr-CA" sz="1100" dirty="0"/>
              <a:t>Islam</a:t>
            </a:r>
            <a:endParaRPr lang="en-CA" sz="1100" dirty="0"/>
          </a:p>
        </p:txBody>
      </p:sp>
      <p:cxnSp>
        <p:nvCxnSpPr>
          <p:cNvPr id="20" name="Straight Connector 19">
            <a:extLst>
              <a:ext uri="{FF2B5EF4-FFF2-40B4-BE49-F238E27FC236}">
                <a16:creationId xmlns:a16="http://schemas.microsoft.com/office/drawing/2014/main" id="{189CE3D0-2EAE-4AC5-8D68-B8E53E55BB0F}"/>
              </a:ext>
            </a:extLst>
          </p:cNvPr>
          <p:cNvCxnSpPr/>
          <p:nvPr/>
        </p:nvCxnSpPr>
        <p:spPr>
          <a:xfrm>
            <a:off x="4895654" y="2582946"/>
            <a:ext cx="0" cy="772997"/>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FB5692A-2571-4CE4-A245-2BD67183E557}"/>
              </a:ext>
            </a:extLst>
          </p:cNvPr>
          <p:cNvCxnSpPr/>
          <p:nvPr/>
        </p:nvCxnSpPr>
        <p:spPr>
          <a:xfrm>
            <a:off x="6026870"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B564061-7F35-4AD9-9CF1-1F331E97C67C}"/>
              </a:ext>
            </a:extLst>
          </p:cNvPr>
          <p:cNvSpPr txBox="1"/>
          <p:nvPr/>
        </p:nvSpPr>
        <p:spPr>
          <a:xfrm>
            <a:off x="4523297" y="2157052"/>
            <a:ext cx="744713" cy="369332"/>
          </a:xfrm>
          <a:prstGeom prst="rect">
            <a:avLst/>
          </a:prstGeom>
          <a:noFill/>
        </p:spPr>
        <p:txBody>
          <a:bodyPr wrap="square" rtlCol="0">
            <a:spAutoFit/>
          </a:bodyPr>
          <a:lstStyle/>
          <a:p>
            <a:r>
              <a:rPr lang="fr-CA" dirty="0"/>
              <a:t>2008</a:t>
            </a:r>
            <a:endParaRPr lang="en-CA" dirty="0"/>
          </a:p>
        </p:txBody>
      </p:sp>
      <p:sp>
        <p:nvSpPr>
          <p:cNvPr id="23" name="TextBox 22">
            <a:extLst>
              <a:ext uri="{FF2B5EF4-FFF2-40B4-BE49-F238E27FC236}">
                <a16:creationId xmlns:a16="http://schemas.microsoft.com/office/drawing/2014/main" id="{0B4DE088-D75D-43CB-AC7E-A63749AEDF59}"/>
              </a:ext>
            </a:extLst>
          </p:cNvPr>
          <p:cNvSpPr txBox="1"/>
          <p:nvPr/>
        </p:nvSpPr>
        <p:spPr>
          <a:xfrm>
            <a:off x="5654513" y="2155366"/>
            <a:ext cx="744713" cy="369332"/>
          </a:xfrm>
          <a:prstGeom prst="rect">
            <a:avLst/>
          </a:prstGeom>
          <a:noFill/>
        </p:spPr>
        <p:txBody>
          <a:bodyPr wrap="square" rtlCol="0">
            <a:spAutoFit/>
          </a:bodyPr>
          <a:lstStyle/>
          <a:p>
            <a:r>
              <a:rPr lang="fr-CA" dirty="0"/>
              <a:t>2012</a:t>
            </a:r>
            <a:endParaRPr lang="en-CA" dirty="0"/>
          </a:p>
        </p:txBody>
      </p:sp>
      <p:sp>
        <p:nvSpPr>
          <p:cNvPr id="24" name="TextBox 23">
            <a:extLst>
              <a:ext uri="{FF2B5EF4-FFF2-40B4-BE49-F238E27FC236}">
                <a16:creationId xmlns:a16="http://schemas.microsoft.com/office/drawing/2014/main" id="{9AA59EB6-A250-4F0E-AF7C-C882B3BA64D4}"/>
              </a:ext>
            </a:extLst>
          </p:cNvPr>
          <p:cNvSpPr txBox="1"/>
          <p:nvPr/>
        </p:nvSpPr>
        <p:spPr>
          <a:xfrm>
            <a:off x="5378067" y="3453812"/>
            <a:ext cx="1319736" cy="261610"/>
          </a:xfrm>
          <a:prstGeom prst="rect">
            <a:avLst/>
          </a:prstGeom>
          <a:noFill/>
        </p:spPr>
        <p:txBody>
          <a:bodyPr wrap="square" rtlCol="0">
            <a:spAutoFit/>
          </a:bodyPr>
          <a:lstStyle/>
          <a:p>
            <a:pPr algn="ctr"/>
            <a:r>
              <a:rPr lang="fr-CA" sz="1100" dirty="0"/>
              <a:t>Trump</a:t>
            </a:r>
            <a:endParaRPr lang="en-CA" sz="1100" dirty="0"/>
          </a:p>
        </p:txBody>
      </p:sp>
      <p:sp>
        <p:nvSpPr>
          <p:cNvPr id="25" name="TextBox 24">
            <a:extLst>
              <a:ext uri="{FF2B5EF4-FFF2-40B4-BE49-F238E27FC236}">
                <a16:creationId xmlns:a16="http://schemas.microsoft.com/office/drawing/2014/main" id="{B237C741-9CB5-4DEB-8930-2C8E7615F405}"/>
              </a:ext>
            </a:extLst>
          </p:cNvPr>
          <p:cNvSpPr txBox="1"/>
          <p:nvPr/>
        </p:nvSpPr>
        <p:spPr>
          <a:xfrm>
            <a:off x="4167185" y="3464555"/>
            <a:ext cx="1316603" cy="261610"/>
          </a:xfrm>
          <a:prstGeom prst="rect">
            <a:avLst/>
          </a:prstGeom>
          <a:noFill/>
        </p:spPr>
        <p:txBody>
          <a:bodyPr wrap="square" rtlCol="0">
            <a:spAutoFit/>
          </a:bodyPr>
          <a:lstStyle/>
          <a:p>
            <a:pPr algn="ctr"/>
            <a:r>
              <a:rPr lang="fr-CA" sz="1100" dirty="0"/>
              <a:t>Obama</a:t>
            </a:r>
            <a:endParaRPr lang="en-CA" sz="1100" dirty="0"/>
          </a:p>
        </p:txBody>
      </p:sp>
      <p:sp>
        <p:nvSpPr>
          <p:cNvPr id="26" name="TextBox 25">
            <a:extLst>
              <a:ext uri="{FF2B5EF4-FFF2-40B4-BE49-F238E27FC236}">
                <a16:creationId xmlns:a16="http://schemas.microsoft.com/office/drawing/2014/main" id="{67A7B98D-5DEA-4CEC-B24B-9DBA5023C608}"/>
              </a:ext>
            </a:extLst>
          </p:cNvPr>
          <p:cNvSpPr txBox="1"/>
          <p:nvPr/>
        </p:nvSpPr>
        <p:spPr>
          <a:xfrm>
            <a:off x="1074663" y="6282298"/>
            <a:ext cx="1319736" cy="430887"/>
          </a:xfrm>
          <a:prstGeom prst="rect">
            <a:avLst/>
          </a:prstGeom>
          <a:noFill/>
        </p:spPr>
        <p:txBody>
          <a:bodyPr wrap="square" rtlCol="0">
            <a:spAutoFit/>
          </a:bodyPr>
          <a:lstStyle/>
          <a:p>
            <a:pPr algn="ctr"/>
            <a:r>
              <a:rPr lang="fr-CA" sz="1100" dirty="0"/>
              <a:t>Trump : </a:t>
            </a:r>
            <a:r>
              <a:rPr lang="fr-CA" sz="1100" dirty="0" err="1"/>
              <a:t>Racist</a:t>
            </a:r>
            <a:endParaRPr lang="fr-CA" sz="1100" dirty="0"/>
          </a:p>
          <a:p>
            <a:pPr algn="ctr"/>
            <a:r>
              <a:rPr lang="fr-CA" sz="1100" dirty="0"/>
              <a:t>	</a:t>
            </a:r>
            <a:r>
              <a:rPr lang="fr-CA" sz="1100" dirty="0" err="1"/>
              <a:t>Gender</a:t>
            </a:r>
            <a:endParaRPr lang="en-CA" sz="1100" dirty="0"/>
          </a:p>
        </p:txBody>
      </p:sp>
      <p:cxnSp>
        <p:nvCxnSpPr>
          <p:cNvPr id="27" name="Straight Connector 26">
            <a:extLst>
              <a:ext uri="{FF2B5EF4-FFF2-40B4-BE49-F238E27FC236}">
                <a16:creationId xmlns:a16="http://schemas.microsoft.com/office/drawing/2014/main" id="{E8CDD0F7-7F10-4DF3-9413-06ADBC57B889}"/>
              </a:ext>
            </a:extLst>
          </p:cNvPr>
          <p:cNvCxnSpPr/>
          <p:nvPr/>
        </p:nvCxnSpPr>
        <p:spPr>
          <a:xfrm>
            <a:off x="7202081" y="2573519"/>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49094DA-5C63-4221-811C-5B5072CC9600}"/>
              </a:ext>
            </a:extLst>
          </p:cNvPr>
          <p:cNvSpPr txBox="1"/>
          <p:nvPr/>
        </p:nvSpPr>
        <p:spPr>
          <a:xfrm>
            <a:off x="6892571" y="2122078"/>
            <a:ext cx="744713" cy="369332"/>
          </a:xfrm>
          <a:prstGeom prst="rect">
            <a:avLst/>
          </a:prstGeom>
          <a:noFill/>
        </p:spPr>
        <p:txBody>
          <a:bodyPr wrap="square" rtlCol="0">
            <a:spAutoFit/>
          </a:bodyPr>
          <a:lstStyle/>
          <a:p>
            <a:r>
              <a:rPr lang="fr-CA" dirty="0"/>
              <a:t>2014</a:t>
            </a:r>
            <a:endParaRPr lang="en-CA" dirty="0"/>
          </a:p>
        </p:txBody>
      </p:sp>
      <p:sp>
        <p:nvSpPr>
          <p:cNvPr id="29" name="TextBox 28">
            <a:extLst>
              <a:ext uri="{FF2B5EF4-FFF2-40B4-BE49-F238E27FC236}">
                <a16:creationId xmlns:a16="http://schemas.microsoft.com/office/drawing/2014/main" id="{77FA516A-EF42-469D-B121-A019AA299E37}"/>
              </a:ext>
            </a:extLst>
          </p:cNvPr>
          <p:cNvSpPr txBox="1"/>
          <p:nvPr/>
        </p:nvSpPr>
        <p:spPr>
          <a:xfrm>
            <a:off x="6553265" y="3426940"/>
            <a:ext cx="1319736" cy="769441"/>
          </a:xfrm>
          <a:prstGeom prst="rect">
            <a:avLst/>
          </a:prstGeom>
          <a:noFill/>
        </p:spPr>
        <p:txBody>
          <a:bodyPr wrap="square" rtlCol="0">
            <a:spAutoFit/>
          </a:bodyPr>
          <a:lstStyle/>
          <a:p>
            <a:pPr algn="ctr"/>
            <a:r>
              <a:rPr lang="fr-CA" sz="1100" dirty="0"/>
              <a:t>150th Anniversary of the Gettysburg </a:t>
            </a:r>
            <a:r>
              <a:rPr lang="fr-CA" sz="1100" dirty="0" err="1"/>
              <a:t>Address</a:t>
            </a:r>
            <a:endParaRPr lang="en-CA" sz="1100" dirty="0"/>
          </a:p>
        </p:txBody>
      </p:sp>
      <p:sp>
        <p:nvSpPr>
          <p:cNvPr id="30" name="TextBox 29">
            <a:extLst>
              <a:ext uri="{FF2B5EF4-FFF2-40B4-BE49-F238E27FC236}">
                <a16:creationId xmlns:a16="http://schemas.microsoft.com/office/drawing/2014/main" id="{FDB8D8F6-73B6-48E7-BE13-6C62198CFD33}"/>
              </a:ext>
            </a:extLst>
          </p:cNvPr>
          <p:cNvSpPr txBox="1"/>
          <p:nvPr/>
        </p:nvSpPr>
        <p:spPr>
          <a:xfrm>
            <a:off x="6444281" y="4361298"/>
            <a:ext cx="1475286" cy="769441"/>
          </a:xfrm>
          <a:prstGeom prst="rect">
            <a:avLst/>
          </a:prstGeom>
          <a:noFill/>
        </p:spPr>
        <p:txBody>
          <a:bodyPr wrap="square" rtlCol="0">
            <a:spAutoFit/>
          </a:bodyPr>
          <a:lstStyle/>
          <a:p>
            <a:pPr algn="ctr"/>
            <a:r>
              <a:rPr lang="fr-CA" sz="1100" dirty="0"/>
              <a:t>Obama : </a:t>
            </a:r>
          </a:p>
          <a:p>
            <a:pPr algn="ctr"/>
            <a:r>
              <a:rPr lang="fr-CA" sz="1100" b="1" dirty="0">
                <a:solidFill>
                  <a:srgbClr val="FF0000"/>
                </a:solidFill>
              </a:rPr>
              <a:t>X </a:t>
            </a:r>
            <a:r>
              <a:rPr lang="fr-CA" sz="1100" dirty="0"/>
              <a:t>Under God </a:t>
            </a:r>
          </a:p>
          <a:p>
            <a:pPr marL="171450" indent="-171450" algn="ctr">
              <a:buFont typeface="Wingdings" panose="05000000000000000000" pitchFamily="2" charset="2"/>
              <a:buChar char="ü"/>
            </a:pPr>
            <a:r>
              <a:rPr lang="fr-CA" sz="1100" dirty="0"/>
              <a:t>Out of </a:t>
            </a:r>
            <a:r>
              <a:rPr lang="fr-CA" sz="1100" dirty="0" err="1"/>
              <a:t>Many</a:t>
            </a:r>
            <a:r>
              <a:rPr lang="fr-CA" sz="1100" dirty="0"/>
              <a:t> One</a:t>
            </a:r>
            <a:endParaRPr lang="en-CA" sz="1100" dirty="0"/>
          </a:p>
        </p:txBody>
      </p:sp>
      <p:cxnSp>
        <p:nvCxnSpPr>
          <p:cNvPr id="31" name="Straight Connector 30">
            <a:extLst>
              <a:ext uri="{FF2B5EF4-FFF2-40B4-BE49-F238E27FC236}">
                <a16:creationId xmlns:a16="http://schemas.microsoft.com/office/drawing/2014/main" id="{1050A263-6B78-4C10-AEF2-25BCEF669C93}"/>
              </a:ext>
            </a:extLst>
          </p:cNvPr>
          <p:cNvCxnSpPr/>
          <p:nvPr/>
        </p:nvCxnSpPr>
        <p:spPr>
          <a:xfrm>
            <a:off x="9631043"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2DB49082-C44F-4463-AEAC-8C691D08AFF6}"/>
              </a:ext>
            </a:extLst>
          </p:cNvPr>
          <p:cNvSpPr txBox="1"/>
          <p:nvPr/>
        </p:nvSpPr>
        <p:spPr>
          <a:xfrm>
            <a:off x="9258686" y="2066064"/>
            <a:ext cx="744713" cy="369332"/>
          </a:xfrm>
          <a:prstGeom prst="rect">
            <a:avLst/>
          </a:prstGeom>
          <a:noFill/>
        </p:spPr>
        <p:txBody>
          <a:bodyPr wrap="square" rtlCol="0">
            <a:spAutoFit/>
          </a:bodyPr>
          <a:lstStyle/>
          <a:p>
            <a:r>
              <a:rPr lang="fr-CA" dirty="0"/>
              <a:t>2016</a:t>
            </a:r>
            <a:endParaRPr lang="en-CA" dirty="0"/>
          </a:p>
        </p:txBody>
      </p:sp>
      <p:sp>
        <p:nvSpPr>
          <p:cNvPr id="33" name="TextBox 32">
            <a:extLst>
              <a:ext uri="{FF2B5EF4-FFF2-40B4-BE49-F238E27FC236}">
                <a16:creationId xmlns:a16="http://schemas.microsoft.com/office/drawing/2014/main" id="{B175622B-B2D0-4E09-B4A5-27384A11C38D}"/>
              </a:ext>
            </a:extLst>
          </p:cNvPr>
          <p:cNvSpPr txBox="1"/>
          <p:nvPr/>
        </p:nvSpPr>
        <p:spPr>
          <a:xfrm>
            <a:off x="8971174" y="3426940"/>
            <a:ext cx="1319736" cy="769441"/>
          </a:xfrm>
          <a:prstGeom prst="rect">
            <a:avLst/>
          </a:prstGeom>
          <a:noFill/>
        </p:spPr>
        <p:txBody>
          <a:bodyPr wrap="square" rtlCol="0">
            <a:spAutoFit/>
          </a:bodyPr>
          <a:lstStyle/>
          <a:p>
            <a:pPr algn="ctr"/>
            <a:r>
              <a:rPr lang="fr-CA" sz="1100" dirty="0" err="1"/>
              <a:t>Presidential</a:t>
            </a:r>
            <a:r>
              <a:rPr lang="fr-CA" sz="1100" dirty="0"/>
              <a:t> </a:t>
            </a:r>
            <a:r>
              <a:rPr lang="fr-CA" sz="1100" dirty="0" err="1"/>
              <a:t>election</a:t>
            </a:r>
            <a:endParaRPr lang="fr-CA" sz="1100" dirty="0"/>
          </a:p>
          <a:p>
            <a:pPr algn="ctr"/>
            <a:r>
              <a:rPr lang="fr-CA" sz="1100" dirty="0"/>
              <a:t>81% white </a:t>
            </a:r>
            <a:r>
              <a:rPr lang="fr-CA" sz="1100" dirty="0" err="1"/>
              <a:t>Evangelicals</a:t>
            </a:r>
            <a:endParaRPr lang="en-CA" sz="1100" dirty="0"/>
          </a:p>
        </p:txBody>
      </p:sp>
      <p:cxnSp>
        <p:nvCxnSpPr>
          <p:cNvPr id="34" name="Straight Connector 33">
            <a:extLst>
              <a:ext uri="{FF2B5EF4-FFF2-40B4-BE49-F238E27FC236}">
                <a16:creationId xmlns:a16="http://schemas.microsoft.com/office/drawing/2014/main" id="{A3035D17-4A45-4C17-BEBC-6DE82D0682A4}"/>
              </a:ext>
            </a:extLst>
          </p:cNvPr>
          <p:cNvCxnSpPr/>
          <p:nvPr/>
        </p:nvCxnSpPr>
        <p:spPr>
          <a:xfrm>
            <a:off x="8396141"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E86C68D6-1DC1-4EFB-8835-7E0F6626442D}"/>
              </a:ext>
            </a:extLst>
          </p:cNvPr>
          <p:cNvSpPr txBox="1"/>
          <p:nvPr/>
        </p:nvSpPr>
        <p:spPr>
          <a:xfrm>
            <a:off x="8045781" y="2103600"/>
            <a:ext cx="744713" cy="369332"/>
          </a:xfrm>
          <a:prstGeom prst="rect">
            <a:avLst/>
          </a:prstGeom>
          <a:noFill/>
        </p:spPr>
        <p:txBody>
          <a:bodyPr wrap="square" rtlCol="0">
            <a:spAutoFit/>
          </a:bodyPr>
          <a:lstStyle/>
          <a:p>
            <a:r>
              <a:rPr lang="fr-CA" dirty="0"/>
              <a:t>2015</a:t>
            </a:r>
            <a:endParaRPr lang="en-CA" dirty="0"/>
          </a:p>
        </p:txBody>
      </p:sp>
      <p:sp>
        <p:nvSpPr>
          <p:cNvPr id="36" name="TextBox 35">
            <a:extLst>
              <a:ext uri="{FF2B5EF4-FFF2-40B4-BE49-F238E27FC236}">
                <a16:creationId xmlns:a16="http://schemas.microsoft.com/office/drawing/2014/main" id="{D776ECE1-C342-4565-9ACD-D6BAECE1707A}"/>
              </a:ext>
            </a:extLst>
          </p:cNvPr>
          <p:cNvSpPr txBox="1"/>
          <p:nvPr/>
        </p:nvSpPr>
        <p:spPr>
          <a:xfrm>
            <a:off x="7823467" y="3445792"/>
            <a:ext cx="1316603" cy="261610"/>
          </a:xfrm>
          <a:prstGeom prst="rect">
            <a:avLst/>
          </a:prstGeom>
          <a:noFill/>
        </p:spPr>
        <p:txBody>
          <a:bodyPr wrap="square" rtlCol="0">
            <a:spAutoFit/>
          </a:bodyPr>
          <a:lstStyle/>
          <a:p>
            <a:pPr algn="ctr"/>
            <a:r>
              <a:rPr lang="fr-CA" sz="1100" dirty="0"/>
              <a:t>Gay </a:t>
            </a:r>
            <a:r>
              <a:rPr lang="fr-CA" sz="1100" dirty="0" err="1"/>
              <a:t>Marriage</a:t>
            </a:r>
            <a:endParaRPr lang="en-CA" sz="1100" dirty="0"/>
          </a:p>
        </p:txBody>
      </p:sp>
      <p:sp>
        <p:nvSpPr>
          <p:cNvPr id="37" name="TextBox 36">
            <a:extLst>
              <a:ext uri="{FF2B5EF4-FFF2-40B4-BE49-F238E27FC236}">
                <a16:creationId xmlns:a16="http://schemas.microsoft.com/office/drawing/2014/main" id="{8C85785A-C368-4D60-83E5-628571396E03}"/>
              </a:ext>
            </a:extLst>
          </p:cNvPr>
          <p:cNvSpPr txBox="1"/>
          <p:nvPr/>
        </p:nvSpPr>
        <p:spPr>
          <a:xfrm>
            <a:off x="7823466" y="4155520"/>
            <a:ext cx="1316603" cy="600164"/>
          </a:xfrm>
          <a:prstGeom prst="rect">
            <a:avLst/>
          </a:prstGeom>
          <a:noFill/>
        </p:spPr>
        <p:txBody>
          <a:bodyPr wrap="square" rtlCol="0">
            <a:spAutoFit/>
          </a:bodyPr>
          <a:lstStyle/>
          <a:p>
            <a:pPr algn="ctr"/>
            <a:r>
              <a:rPr lang="fr-CA" sz="1100" dirty="0"/>
              <a:t>Jerry </a:t>
            </a:r>
            <a:r>
              <a:rPr lang="fr-CA" sz="1100" dirty="0" err="1"/>
              <a:t>Falwell</a:t>
            </a:r>
            <a:endParaRPr lang="fr-CA" sz="1100" dirty="0"/>
          </a:p>
          <a:p>
            <a:pPr algn="ctr"/>
            <a:endParaRPr lang="fr-CA" sz="1100" dirty="0"/>
          </a:p>
          <a:p>
            <a:pPr algn="ctr"/>
            <a:endParaRPr lang="en-CA" sz="1100" dirty="0"/>
          </a:p>
        </p:txBody>
      </p:sp>
      <p:sp>
        <p:nvSpPr>
          <p:cNvPr id="38" name="TextBox 37">
            <a:extLst>
              <a:ext uri="{FF2B5EF4-FFF2-40B4-BE49-F238E27FC236}">
                <a16:creationId xmlns:a16="http://schemas.microsoft.com/office/drawing/2014/main" id="{B0A8F132-C93F-4D09-92C7-7127251AB482}"/>
              </a:ext>
            </a:extLst>
          </p:cNvPr>
          <p:cNvSpPr txBox="1"/>
          <p:nvPr/>
        </p:nvSpPr>
        <p:spPr>
          <a:xfrm>
            <a:off x="9023021" y="4397897"/>
            <a:ext cx="1316603" cy="600164"/>
          </a:xfrm>
          <a:prstGeom prst="rect">
            <a:avLst/>
          </a:prstGeom>
          <a:noFill/>
        </p:spPr>
        <p:txBody>
          <a:bodyPr wrap="square" rtlCol="0">
            <a:spAutoFit/>
          </a:bodyPr>
          <a:lstStyle/>
          <a:p>
            <a:pPr algn="ctr"/>
            <a:r>
              <a:rPr lang="fr-CA" sz="1100" dirty="0"/>
              <a:t>Paula White</a:t>
            </a:r>
          </a:p>
          <a:p>
            <a:pPr algn="ctr"/>
            <a:r>
              <a:rPr lang="fr-CA" sz="1100" dirty="0"/>
              <a:t>Pat Robertson</a:t>
            </a:r>
          </a:p>
          <a:p>
            <a:pPr algn="ctr"/>
            <a:r>
              <a:rPr lang="fr-CA" sz="1100" dirty="0"/>
              <a:t>Jerry </a:t>
            </a:r>
            <a:r>
              <a:rPr lang="fr-CA" sz="1100" dirty="0" err="1"/>
              <a:t>Falwell</a:t>
            </a:r>
            <a:r>
              <a:rPr lang="fr-CA" sz="1100" dirty="0"/>
              <a:t> Jr</a:t>
            </a:r>
            <a:endParaRPr lang="en-CA" sz="1100" dirty="0"/>
          </a:p>
        </p:txBody>
      </p:sp>
      <p:cxnSp>
        <p:nvCxnSpPr>
          <p:cNvPr id="43" name="Straight Connector 42">
            <a:extLst>
              <a:ext uri="{FF2B5EF4-FFF2-40B4-BE49-F238E27FC236}">
                <a16:creationId xmlns:a16="http://schemas.microsoft.com/office/drawing/2014/main" id="{3F5B3A7C-843A-4DED-A492-8A230DDD6C63}"/>
              </a:ext>
            </a:extLst>
          </p:cNvPr>
          <p:cNvCxnSpPr>
            <a:stCxn id="33" idx="2"/>
          </p:cNvCxnSpPr>
          <p:nvPr/>
        </p:nvCxnSpPr>
        <p:spPr>
          <a:xfrm>
            <a:off x="9631042" y="4196381"/>
            <a:ext cx="0" cy="19295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Smiley Face 43">
            <a:extLst>
              <a:ext uri="{FF2B5EF4-FFF2-40B4-BE49-F238E27FC236}">
                <a16:creationId xmlns:a16="http://schemas.microsoft.com/office/drawing/2014/main" id="{DF5FE0D1-F6BF-491C-972E-ACBEDBB558B8}"/>
              </a:ext>
            </a:extLst>
          </p:cNvPr>
          <p:cNvSpPr/>
          <p:nvPr/>
        </p:nvSpPr>
        <p:spPr>
          <a:xfrm>
            <a:off x="8313391" y="4472284"/>
            <a:ext cx="309675" cy="262708"/>
          </a:xfrm>
          <a:prstGeom prst="smileyFace">
            <a:avLst>
              <a:gd name="adj" fmla="val -465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cxnSp>
        <p:nvCxnSpPr>
          <p:cNvPr id="46" name="Straight Connector 45">
            <a:extLst>
              <a:ext uri="{FF2B5EF4-FFF2-40B4-BE49-F238E27FC236}">
                <a16:creationId xmlns:a16="http://schemas.microsoft.com/office/drawing/2014/main" id="{B0C1FC14-E30D-4983-8976-6CD4C5F854B1}"/>
              </a:ext>
            </a:extLst>
          </p:cNvPr>
          <p:cNvCxnSpPr>
            <a:stCxn id="36" idx="2"/>
            <a:endCxn id="37" idx="0"/>
          </p:cNvCxnSpPr>
          <p:nvPr/>
        </p:nvCxnSpPr>
        <p:spPr>
          <a:xfrm flipH="1">
            <a:off x="8481768" y="3707402"/>
            <a:ext cx="1" cy="4481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7C7F7979-976C-4DC6-9DDA-F123F0ADB9D1}"/>
              </a:ext>
            </a:extLst>
          </p:cNvPr>
          <p:cNvSpPr txBox="1"/>
          <p:nvPr/>
        </p:nvSpPr>
        <p:spPr>
          <a:xfrm>
            <a:off x="2905034" y="4786428"/>
            <a:ext cx="1319736" cy="938719"/>
          </a:xfrm>
          <a:prstGeom prst="rect">
            <a:avLst/>
          </a:prstGeom>
          <a:noFill/>
        </p:spPr>
        <p:txBody>
          <a:bodyPr wrap="square" rtlCol="0">
            <a:spAutoFit/>
          </a:bodyPr>
          <a:lstStyle/>
          <a:p>
            <a:pPr algn="ctr"/>
            <a:r>
              <a:rPr lang="fr-CA" sz="1100" dirty="0"/>
              <a:t>American United for the </a:t>
            </a:r>
            <a:r>
              <a:rPr lang="fr-CA" sz="1100" dirty="0" err="1"/>
              <a:t>Separation</a:t>
            </a:r>
            <a:r>
              <a:rPr lang="fr-CA" sz="1100" dirty="0"/>
              <a:t> of Church and State (AUSC)</a:t>
            </a:r>
            <a:endParaRPr lang="en-CA" sz="1100" dirty="0"/>
          </a:p>
        </p:txBody>
      </p:sp>
      <p:cxnSp>
        <p:nvCxnSpPr>
          <p:cNvPr id="45" name="Straight Connector 44">
            <a:extLst>
              <a:ext uri="{FF2B5EF4-FFF2-40B4-BE49-F238E27FC236}">
                <a16:creationId xmlns:a16="http://schemas.microsoft.com/office/drawing/2014/main" id="{B429DCC1-9E7C-4872-B360-FB67E30855EB}"/>
              </a:ext>
            </a:extLst>
          </p:cNvPr>
          <p:cNvCxnSpPr>
            <a:cxnSpLocks/>
          </p:cNvCxnSpPr>
          <p:nvPr/>
        </p:nvCxnSpPr>
        <p:spPr>
          <a:xfrm>
            <a:off x="3564902" y="3479085"/>
            <a:ext cx="0" cy="1294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DAD44FE5-34AC-47E8-8F15-58008B84AA9A}"/>
              </a:ext>
            </a:extLst>
          </p:cNvPr>
          <p:cNvSpPr txBox="1"/>
          <p:nvPr/>
        </p:nvSpPr>
        <p:spPr>
          <a:xfrm>
            <a:off x="2900615" y="5882326"/>
            <a:ext cx="1319736" cy="261610"/>
          </a:xfrm>
          <a:prstGeom prst="rect">
            <a:avLst/>
          </a:prstGeom>
          <a:noFill/>
        </p:spPr>
        <p:txBody>
          <a:bodyPr wrap="square" rtlCol="0">
            <a:spAutoFit/>
          </a:bodyPr>
          <a:lstStyle/>
          <a:p>
            <a:pPr algn="ctr"/>
            <a:r>
              <a:rPr lang="fr-CA" sz="1100" dirty="0"/>
              <a:t>In God We Trust</a:t>
            </a:r>
            <a:endParaRPr lang="en-CA" sz="1100" dirty="0"/>
          </a:p>
        </p:txBody>
      </p:sp>
      <p:cxnSp>
        <p:nvCxnSpPr>
          <p:cNvPr id="48" name="Straight Connector 47">
            <a:extLst>
              <a:ext uri="{FF2B5EF4-FFF2-40B4-BE49-F238E27FC236}">
                <a16:creationId xmlns:a16="http://schemas.microsoft.com/office/drawing/2014/main" id="{4DE52EA8-10EB-47BF-81D1-B302AA2D4047}"/>
              </a:ext>
            </a:extLst>
          </p:cNvPr>
          <p:cNvCxnSpPr/>
          <p:nvPr/>
        </p:nvCxnSpPr>
        <p:spPr>
          <a:xfrm flipH="1">
            <a:off x="3560483" y="5801545"/>
            <a:ext cx="4419" cy="80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665A2156-C276-45FA-BF6B-6060ABF4CE26}"/>
              </a:ext>
            </a:extLst>
          </p:cNvPr>
          <p:cNvCxnSpPr/>
          <p:nvPr/>
        </p:nvCxnSpPr>
        <p:spPr>
          <a:xfrm>
            <a:off x="10603575"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C37819BF-1862-4D0C-96CA-4235B5D0CCEF}"/>
              </a:ext>
            </a:extLst>
          </p:cNvPr>
          <p:cNvSpPr txBox="1"/>
          <p:nvPr/>
        </p:nvSpPr>
        <p:spPr>
          <a:xfrm>
            <a:off x="10231218" y="2077966"/>
            <a:ext cx="744713" cy="369332"/>
          </a:xfrm>
          <a:prstGeom prst="rect">
            <a:avLst/>
          </a:prstGeom>
          <a:noFill/>
        </p:spPr>
        <p:txBody>
          <a:bodyPr wrap="square" rtlCol="0">
            <a:spAutoFit/>
          </a:bodyPr>
          <a:lstStyle/>
          <a:p>
            <a:r>
              <a:rPr lang="fr-CA" dirty="0"/>
              <a:t>2017</a:t>
            </a:r>
            <a:endParaRPr lang="en-CA" dirty="0"/>
          </a:p>
        </p:txBody>
      </p:sp>
      <p:sp>
        <p:nvSpPr>
          <p:cNvPr id="57" name="TextBox 56">
            <a:extLst>
              <a:ext uri="{FF2B5EF4-FFF2-40B4-BE49-F238E27FC236}">
                <a16:creationId xmlns:a16="http://schemas.microsoft.com/office/drawing/2014/main" id="{A5BD71A2-1D13-47DA-8DE6-9ABD758A7747}"/>
              </a:ext>
            </a:extLst>
          </p:cNvPr>
          <p:cNvSpPr txBox="1"/>
          <p:nvPr/>
        </p:nvSpPr>
        <p:spPr>
          <a:xfrm>
            <a:off x="10290909" y="3445793"/>
            <a:ext cx="669321" cy="430887"/>
          </a:xfrm>
          <a:prstGeom prst="rect">
            <a:avLst/>
          </a:prstGeom>
          <a:noFill/>
        </p:spPr>
        <p:txBody>
          <a:bodyPr wrap="square" rtlCol="0">
            <a:spAutoFit/>
          </a:bodyPr>
          <a:lstStyle/>
          <a:p>
            <a:pPr algn="ctr"/>
            <a:r>
              <a:rPr lang="fr-CA" sz="1100" dirty="0" err="1"/>
              <a:t>Act</a:t>
            </a:r>
            <a:r>
              <a:rPr lang="fr-CA" sz="1100" dirty="0"/>
              <a:t> 9/11</a:t>
            </a:r>
            <a:endParaRPr lang="en-CA" sz="1100" dirty="0"/>
          </a:p>
        </p:txBody>
      </p:sp>
      <p:cxnSp>
        <p:nvCxnSpPr>
          <p:cNvPr id="58" name="Straight Connector 57">
            <a:extLst>
              <a:ext uri="{FF2B5EF4-FFF2-40B4-BE49-F238E27FC236}">
                <a16:creationId xmlns:a16="http://schemas.microsoft.com/office/drawing/2014/main" id="{550CF11A-C1FC-4B00-AE1A-509F622EF36A}"/>
              </a:ext>
            </a:extLst>
          </p:cNvPr>
          <p:cNvCxnSpPr/>
          <p:nvPr/>
        </p:nvCxnSpPr>
        <p:spPr>
          <a:xfrm>
            <a:off x="11261875" y="2582945"/>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4146427-2EA5-4029-BD94-D1F0A2F9B4E3}"/>
              </a:ext>
            </a:extLst>
          </p:cNvPr>
          <p:cNvSpPr txBox="1"/>
          <p:nvPr/>
        </p:nvSpPr>
        <p:spPr>
          <a:xfrm>
            <a:off x="10960231" y="2100104"/>
            <a:ext cx="744700" cy="369332"/>
          </a:xfrm>
          <a:prstGeom prst="rect">
            <a:avLst/>
          </a:prstGeom>
          <a:noFill/>
        </p:spPr>
        <p:txBody>
          <a:bodyPr wrap="square" rtlCol="0">
            <a:spAutoFit/>
          </a:bodyPr>
          <a:lstStyle/>
          <a:p>
            <a:r>
              <a:rPr lang="fr-CA" dirty="0"/>
              <a:t>2018 </a:t>
            </a:r>
            <a:endParaRPr lang="en-CA" dirty="0"/>
          </a:p>
        </p:txBody>
      </p:sp>
      <p:sp>
        <p:nvSpPr>
          <p:cNvPr id="60" name="TextBox 59">
            <a:extLst>
              <a:ext uri="{FF2B5EF4-FFF2-40B4-BE49-F238E27FC236}">
                <a16:creationId xmlns:a16="http://schemas.microsoft.com/office/drawing/2014/main" id="{6FB45F80-D467-450E-B776-E1330991B8FA}"/>
              </a:ext>
            </a:extLst>
          </p:cNvPr>
          <p:cNvSpPr txBox="1"/>
          <p:nvPr/>
        </p:nvSpPr>
        <p:spPr>
          <a:xfrm>
            <a:off x="10603573" y="3464555"/>
            <a:ext cx="1316603" cy="261610"/>
          </a:xfrm>
          <a:prstGeom prst="rect">
            <a:avLst/>
          </a:prstGeom>
          <a:noFill/>
        </p:spPr>
        <p:txBody>
          <a:bodyPr wrap="square" rtlCol="0">
            <a:spAutoFit/>
          </a:bodyPr>
          <a:lstStyle/>
          <a:p>
            <a:pPr algn="ctr"/>
            <a:r>
              <a:rPr lang="fr-CA" sz="1100" dirty="0"/>
              <a:t>Project Blitz</a:t>
            </a:r>
            <a:endParaRPr lang="en-CA" sz="1100" dirty="0"/>
          </a:p>
        </p:txBody>
      </p:sp>
      <p:sp>
        <p:nvSpPr>
          <p:cNvPr id="53" name="TextBox 52">
            <a:extLst>
              <a:ext uri="{FF2B5EF4-FFF2-40B4-BE49-F238E27FC236}">
                <a16:creationId xmlns:a16="http://schemas.microsoft.com/office/drawing/2014/main" id="{C4CCF268-62E2-4966-9357-6EFAE8C306BD}"/>
              </a:ext>
            </a:extLst>
          </p:cNvPr>
          <p:cNvSpPr txBox="1"/>
          <p:nvPr/>
        </p:nvSpPr>
        <p:spPr>
          <a:xfrm>
            <a:off x="6697803" y="5411048"/>
            <a:ext cx="1316603" cy="430887"/>
          </a:xfrm>
          <a:prstGeom prst="rect">
            <a:avLst/>
          </a:prstGeom>
          <a:noFill/>
        </p:spPr>
        <p:txBody>
          <a:bodyPr wrap="square" rtlCol="0">
            <a:spAutoFit/>
          </a:bodyPr>
          <a:lstStyle/>
          <a:p>
            <a:pPr algn="ctr"/>
            <a:r>
              <a:rPr lang="fr-CA" sz="1100" dirty="0"/>
              <a:t>In God We Trust</a:t>
            </a:r>
          </a:p>
          <a:p>
            <a:pPr algn="ctr"/>
            <a:r>
              <a:rPr lang="fr-CA" sz="1100" dirty="0"/>
              <a:t>Mississippi</a:t>
            </a:r>
            <a:endParaRPr lang="en-CA" sz="1100" dirty="0"/>
          </a:p>
        </p:txBody>
      </p:sp>
      <p:cxnSp>
        <p:nvCxnSpPr>
          <p:cNvPr id="54" name="Straight Connector 53">
            <a:extLst>
              <a:ext uri="{FF2B5EF4-FFF2-40B4-BE49-F238E27FC236}">
                <a16:creationId xmlns:a16="http://schemas.microsoft.com/office/drawing/2014/main" id="{797D2C4E-7CD0-45B3-A1D9-757ED093DE2F}"/>
              </a:ext>
            </a:extLst>
          </p:cNvPr>
          <p:cNvCxnSpPr/>
          <p:nvPr/>
        </p:nvCxnSpPr>
        <p:spPr>
          <a:xfrm>
            <a:off x="11830638" y="2573519"/>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AC11C702-0E0B-49FA-AC77-54D54DFC0835}"/>
              </a:ext>
            </a:extLst>
          </p:cNvPr>
          <p:cNvSpPr txBox="1"/>
          <p:nvPr/>
        </p:nvSpPr>
        <p:spPr>
          <a:xfrm>
            <a:off x="11470855" y="1952494"/>
            <a:ext cx="744700" cy="646331"/>
          </a:xfrm>
          <a:prstGeom prst="rect">
            <a:avLst/>
          </a:prstGeom>
          <a:noFill/>
        </p:spPr>
        <p:txBody>
          <a:bodyPr wrap="square" rtlCol="0">
            <a:spAutoFit/>
          </a:bodyPr>
          <a:lstStyle/>
          <a:p>
            <a:r>
              <a:rPr lang="fr-CA" dirty="0"/>
              <a:t>2019/20 </a:t>
            </a:r>
            <a:endParaRPr lang="en-CA" dirty="0"/>
          </a:p>
        </p:txBody>
      </p:sp>
      <p:sp>
        <p:nvSpPr>
          <p:cNvPr id="56" name="TextBox 55">
            <a:extLst>
              <a:ext uri="{FF2B5EF4-FFF2-40B4-BE49-F238E27FC236}">
                <a16:creationId xmlns:a16="http://schemas.microsoft.com/office/drawing/2014/main" id="{E98C84E6-897B-4E1B-954F-D78D7E354FC1}"/>
              </a:ext>
            </a:extLst>
          </p:cNvPr>
          <p:cNvSpPr txBox="1"/>
          <p:nvPr/>
        </p:nvSpPr>
        <p:spPr>
          <a:xfrm>
            <a:off x="11046629" y="3745875"/>
            <a:ext cx="1316603" cy="261610"/>
          </a:xfrm>
          <a:prstGeom prst="rect">
            <a:avLst/>
          </a:prstGeom>
          <a:noFill/>
        </p:spPr>
        <p:txBody>
          <a:bodyPr wrap="square" rtlCol="0">
            <a:spAutoFit/>
          </a:bodyPr>
          <a:lstStyle/>
          <a:p>
            <a:pPr algn="ctr"/>
            <a:r>
              <a:rPr lang="fr-CA" sz="1100" dirty="0"/>
              <a:t>CPCF</a:t>
            </a:r>
            <a:endParaRPr lang="en-CA" sz="1100" dirty="0"/>
          </a:p>
        </p:txBody>
      </p:sp>
      <p:sp>
        <p:nvSpPr>
          <p:cNvPr id="61" name="TextBox 60">
            <a:extLst>
              <a:ext uri="{FF2B5EF4-FFF2-40B4-BE49-F238E27FC236}">
                <a16:creationId xmlns:a16="http://schemas.microsoft.com/office/drawing/2014/main" id="{9A92F898-C286-419C-BF77-7189B6782087}"/>
              </a:ext>
            </a:extLst>
          </p:cNvPr>
          <p:cNvSpPr txBox="1"/>
          <p:nvPr/>
        </p:nvSpPr>
        <p:spPr>
          <a:xfrm>
            <a:off x="11046629" y="4176230"/>
            <a:ext cx="1316603" cy="261610"/>
          </a:xfrm>
          <a:prstGeom prst="rect">
            <a:avLst/>
          </a:prstGeom>
          <a:noFill/>
        </p:spPr>
        <p:txBody>
          <a:bodyPr wrap="square" rtlCol="0">
            <a:spAutoFit/>
          </a:bodyPr>
          <a:lstStyle/>
          <a:p>
            <a:pPr algn="ctr"/>
            <a:r>
              <a:rPr lang="fr-CA" sz="1100" dirty="0" err="1"/>
              <a:t>WallBuilders</a:t>
            </a:r>
            <a:endParaRPr lang="en-CA" sz="1100" dirty="0"/>
          </a:p>
        </p:txBody>
      </p:sp>
    </p:spTree>
    <p:extLst>
      <p:ext uri="{BB962C8B-B14F-4D97-AF65-F5344CB8AC3E}">
        <p14:creationId xmlns:p14="http://schemas.microsoft.com/office/powerpoint/2010/main" val="279257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4800000" scaled="0"/>
        </a:gra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FA59FDD-EA5F-4DA0-BC85-593845624CB8}"/>
              </a:ext>
            </a:extLst>
          </p:cNvPr>
          <p:cNvCxnSpPr/>
          <p:nvPr/>
        </p:nvCxnSpPr>
        <p:spPr>
          <a:xfrm>
            <a:off x="3727330" y="3269415"/>
            <a:ext cx="534499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B31AACE-B5EC-470E-BAE2-DB13F9648035}"/>
              </a:ext>
            </a:extLst>
          </p:cNvPr>
          <p:cNvCxnSpPr/>
          <p:nvPr/>
        </p:nvCxnSpPr>
        <p:spPr>
          <a:xfrm>
            <a:off x="3883843" y="2552978"/>
            <a:ext cx="0" cy="716437"/>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F2BB1E7-C483-418A-B411-9499C8BC8F61}"/>
              </a:ext>
            </a:extLst>
          </p:cNvPr>
          <p:cNvCxnSpPr/>
          <p:nvPr/>
        </p:nvCxnSpPr>
        <p:spPr>
          <a:xfrm>
            <a:off x="8915815" y="2552978"/>
            <a:ext cx="0" cy="71643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94A473D-6367-4446-9B2F-BED23F8817B7}"/>
              </a:ext>
            </a:extLst>
          </p:cNvPr>
          <p:cNvSpPr txBox="1"/>
          <p:nvPr/>
        </p:nvSpPr>
        <p:spPr>
          <a:xfrm>
            <a:off x="3577474" y="2170918"/>
            <a:ext cx="744713" cy="369332"/>
          </a:xfrm>
          <a:prstGeom prst="rect">
            <a:avLst/>
          </a:prstGeom>
          <a:noFill/>
        </p:spPr>
        <p:txBody>
          <a:bodyPr wrap="square" rtlCol="0">
            <a:spAutoFit/>
          </a:bodyPr>
          <a:lstStyle/>
          <a:p>
            <a:r>
              <a:rPr lang="fr-CA" dirty="0"/>
              <a:t>1979</a:t>
            </a:r>
            <a:endParaRPr lang="en-CA" dirty="0"/>
          </a:p>
        </p:txBody>
      </p:sp>
      <p:sp>
        <p:nvSpPr>
          <p:cNvPr id="8" name="TextBox 7">
            <a:extLst>
              <a:ext uri="{FF2B5EF4-FFF2-40B4-BE49-F238E27FC236}">
                <a16:creationId xmlns:a16="http://schemas.microsoft.com/office/drawing/2014/main" id="{8486B3A8-6035-44F8-92CC-FBA565B71622}"/>
              </a:ext>
            </a:extLst>
          </p:cNvPr>
          <p:cNvSpPr txBox="1"/>
          <p:nvPr/>
        </p:nvSpPr>
        <p:spPr>
          <a:xfrm>
            <a:off x="8559961" y="2183646"/>
            <a:ext cx="711708" cy="369332"/>
          </a:xfrm>
          <a:prstGeom prst="rect">
            <a:avLst/>
          </a:prstGeom>
          <a:noFill/>
        </p:spPr>
        <p:txBody>
          <a:bodyPr wrap="square" rtlCol="0">
            <a:spAutoFit/>
          </a:bodyPr>
          <a:lstStyle/>
          <a:p>
            <a:r>
              <a:rPr lang="fr-CA" dirty="0"/>
              <a:t>1989</a:t>
            </a:r>
            <a:endParaRPr lang="en-CA" dirty="0"/>
          </a:p>
        </p:txBody>
      </p:sp>
      <p:sp>
        <p:nvSpPr>
          <p:cNvPr id="9" name="TextBox 8">
            <a:extLst>
              <a:ext uri="{FF2B5EF4-FFF2-40B4-BE49-F238E27FC236}">
                <a16:creationId xmlns:a16="http://schemas.microsoft.com/office/drawing/2014/main" id="{7E83BFAD-C6EA-48DC-A881-5E0213213667}"/>
              </a:ext>
            </a:extLst>
          </p:cNvPr>
          <p:cNvSpPr txBox="1"/>
          <p:nvPr/>
        </p:nvSpPr>
        <p:spPr>
          <a:xfrm>
            <a:off x="5791804" y="2791229"/>
            <a:ext cx="1216050" cy="378710"/>
          </a:xfrm>
          <a:prstGeom prst="rect">
            <a:avLst/>
          </a:prstGeom>
          <a:noFill/>
        </p:spPr>
        <p:txBody>
          <a:bodyPr wrap="square" rtlCol="0">
            <a:spAutoFit/>
          </a:bodyPr>
          <a:lstStyle/>
          <a:p>
            <a:pPr algn="ctr"/>
            <a:r>
              <a:rPr lang="fr-CA" dirty="0"/>
              <a:t>Reagan</a:t>
            </a:r>
            <a:endParaRPr lang="en-CA" dirty="0"/>
          </a:p>
        </p:txBody>
      </p:sp>
      <p:sp>
        <p:nvSpPr>
          <p:cNvPr id="10" name="TextBox 9">
            <a:extLst>
              <a:ext uri="{FF2B5EF4-FFF2-40B4-BE49-F238E27FC236}">
                <a16:creationId xmlns:a16="http://schemas.microsoft.com/office/drawing/2014/main" id="{BED4C0B8-9D8E-44CC-85E8-E65A7FE4BF5F}"/>
              </a:ext>
            </a:extLst>
          </p:cNvPr>
          <p:cNvSpPr txBox="1"/>
          <p:nvPr/>
        </p:nvSpPr>
        <p:spPr>
          <a:xfrm>
            <a:off x="8172074" y="3301244"/>
            <a:ext cx="1800508" cy="923330"/>
          </a:xfrm>
          <a:prstGeom prst="rect">
            <a:avLst/>
          </a:prstGeom>
          <a:noFill/>
        </p:spPr>
        <p:txBody>
          <a:bodyPr wrap="square" rtlCol="0">
            <a:spAutoFit/>
          </a:bodyPr>
          <a:lstStyle/>
          <a:p>
            <a:pPr algn="ctr"/>
            <a:r>
              <a:rPr lang="fr-CA" dirty="0"/>
              <a:t>John Paul II +</a:t>
            </a:r>
          </a:p>
          <a:p>
            <a:pPr algn="ctr"/>
            <a:r>
              <a:rPr lang="fr-CA" dirty="0"/>
              <a:t>USA </a:t>
            </a:r>
            <a:r>
              <a:rPr lang="fr-CA" dirty="0" err="1"/>
              <a:t>take</a:t>
            </a:r>
            <a:r>
              <a:rPr lang="fr-CA" dirty="0"/>
              <a:t> USSR down</a:t>
            </a:r>
            <a:endParaRPr lang="en-CA" dirty="0"/>
          </a:p>
        </p:txBody>
      </p:sp>
      <p:sp>
        <p:nvSpPr>
          <p:cNvPr id="11" name="TextBox 10">
            <a:extLst>
              <a:ext uri="{FF2B5EF4-FFF2-40B4-BE49-F238E27FC236}">
                <a16:creationId xmlns:a16="http://schemas.microsoft.com/office/drawing/2014/main" id="{576A1043-AF9D-4CDF-984B-B54F710EC9F5}"/>
              </a:ext>
            </a:extLst>
          </p:cNvPr>
          <p:cNvSpPr txBox="1"/>
          <p:nvPr/>
        </p:nvSpPr>
        <p:spPr>
          <a:xfrm>
            <a:off x="3001624" y="3399009"/>
            <a:ext cx="2088850" cy="646331"/>
          </a:xfrm>
          <a:prstGeom prst="rect">
            <a:avLst/>
          </a:prstGeom>
          <a:noFill/>
        </p:spPr>
        <p:txBody>
          <a:bodyPr wrap="square" rtlCol="0">
            <a:spAutoFit/>
          </a:bodyPr>
          <a:lstStyle/>
          <a:p>
            <a:r>
              <a:rPr lang="fr-CA" dirty="0"/>
              <a:t>John Paul II in</a:t>
            </a:r>
          </a:p>
          <a:p>
            <a:r>
              <a:rPr lang="fr-CA" dirty="0"/>
              <a:t>Washington DC</a:t>
            </a:r>
            <a:endParaRPr lang="en-CA" dirty="0"/>
          </a:p>
        </p:txBody>
      </p:sp>
      <p:sp>
        <p:nvSpPr>
          <p:cNvPr id="14" name="Arrow: Curved Down 13">
            <a:extLst>
              <a:ext uri="{FF2B5EF4-FFF2-40B4-BE49-F238E27FC236}">
                <a16:creationId xmlns:a16="http://schemas.microsoft.com/office/drawing/2014/main" id="{FCE27B2E-D6A7-4026-9CB7-1005DDB426EA}"/>
              </a:ext>
            </a:extLst>
          </p:cNvPr>
          <p:cNvSpPr/>
          <p:nvPr/>
        </p:nvSpPr>
        <p:spPr>
          <a:xfrm>
            <a:off x="3864989" y="1571029"/>
            <a:ext cx="5241303" cy="488455"/>
          </a:xfrm>
          <a:prstGeom prst="curvedDownArrow">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15" name="TextBox 14">
            <a:extLst>
              <a:ext uri="{FF2B5EF4-FFF2-40B4-BE49-F238E27FC236}">
                <a16:creationId xmlns:a16="http://schemas.microsoft.com/office/drawing/2014/main" id="{B2508D0D-3519-47DB-AF25-BED2E1F1E364}"/>
              </a:ext>
            </a:extLst>
          </p:cNvPr>
          <p:cNvSpPr txBox="1"/>
          <p:nvPr/>
        </p:nvSpPr>
        <p:spPr>
          <a:xfrm>
            <a:off x="5062200" y="1031989"/>
            <a:ext cx="2540532" cy="369332"/>
          </a:xfrm>
          <a:prstGeom prst="rect">
            <a:avLst/>
          </a:prstGeom>
          <a:noFill/>
        </p:spPr>
        <p:txBody>
          <a:bodyPr wrap="square" rtlCol="0">
            <a:spAutoFit/>
          </a:bodyPr>
          <a:lstStyle/>
          <a:p>
            <a:pPr algn="ctr"/>
            <a:r>
              <a:rPr lang="fr-CA" dirty="0"/>
              <a:t>Moral </a:t>
            </a:r>
            <a:r>
              <a:rPr lang="fr-CA" dirty="0" err="1"/>
              <a:t>Majority</a:t>
            </a:r>
            <a:endParaRPr lang="en-CA" dirty="0"/>
          </a:p>
        </p:txBody>
      </p:sp>
      <p:pic>
        <p:nvPicPr>
          <p:cNvPr id="9218" name="Picture 2" descr="Afficher l’image source">
            <a:extLst>
              <a:ext uri="{FF2B5EF4-FFF2-40B4-BE49-F238E27FC236}">
                <a16:creationId xmlns:a16="http://schemas.microsoft.com/office/drawing/2014/main" id="{03C6BD76-F2AD-4850-BC2D-2C9FC382F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333" y="4224573"/>
            <a:ext cx="2690935" cy="24955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ésultat d’images pour secret alliance POPE AND REAGAN">
            <a:extLst>
              <a:ext uri="{FF2B5EF4-FFF2-40B4-BE49-F238E27FC236}">
                <a16:creationId xmlns:a16="http://schemas.microsoft.com/office/drawing/2014/main" id="{B3E1E9FF-316C-4857-B3C0-6538ABFF8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624" y="4224574"/>
            <a:ext cx="20574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9423D1A-B4FD-4A27-9392-02058E339FFA}"/>
              </a:ext>
            </a:extLst>
          </p:cNvPr>
          <p:cNvCxnSpPr>
            <a:cxnSpLocks/>
          </p:cNvCxnSpPr>
          <p:nvPr/>
        </p:nvCxnSpPr>
        <p:spPr>
          <a:xfrm>
            <a:off x="791852" y="4015818"/>
            <a:ext cx="921941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7CA9E89C-5FEF-439D-9438-7E20C4289E79}"/>
              </a:ext>
            </a:extLst>
          </p:cNvPr>
          <p:cNvCxnSpPr/>
          <p:nvPr/>
        </p:nvCxnSpPr>
        <p:spPr>
          <a:xfrm>
            <a:off x="3557865" y="3233394"/>
            <a:ext cx="0" cy="782424"/>
          </a:xfrm>
          <a:prstGeom prst="line">
            <a:avLst/>
          </a:prstGeom>
          <a:ln w="381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E4369FD1-ABEA-49D4-874C-041CBF00245C}"/>
              </a:ext>
            </a:extLst>
          </p:cNvPr>
          <p:cNvSpPr txBox="1"/>
          <p:nvPr/>
        </p:nvSpPr>
        <p:spPr>
          <a:xfrm>
            <a:off x="2870496" y="4123357"/>
            <a:ext cx="1148468" cy="1661993"/>
          </a:xfrm>
          <a:prstGeom prst="rect">
            <a:avLst/>
          </a:prstGeom>
          <a:noFill/>
        </p:spPr>
        <p:txBody>
          <a:bodyPr wrap="square" rtlCol="0">
            <a:spAutoFit/>
          </a:bodyPr>
          <a:lstStyle/>
          <a:p>
            <a:pPr algn="ctr"/>
            <a:r>
              <a:rPr lang="fr-CA" sz="1400" dirty="0"/>
              <a:t>Meeting : </a:t>
            </a:r>
          </a:p>
          <a:p>
            <a:pPr algn="ctr"/>
            <a:r>
              <a:rPr lang="fr-CA" sz="1400" dirty="0"/>
              <a:t>Steve </a:t>
            </a:r>
            <a:r>
              <a:rPr lang="fr-CA" sz="1400" dirty="0" err="1"/>
              <a:t>Bannon</a:t>
            </a:r>
            <a:endParaRPr lang="fr-CA" sz="1400" dirty="0"/>
          </a:p>
          <a:p>
            <a:pPr algn="ctr"/>
            <a:r>
              <a:rPr lang="fr-CA" sz="1400" dirty="0"/>
              <a:t>Jeff Session</a:t>
            </a:r>
          </a:p>
          <a:p>
            <a:pPr algn="ctr"/>
            <a:r>
              <a:rPr lang="fr-CA" sz="1400" dirty="0"/>
              <a:t>Steven Miller</a:t>
            </a:r>
          </a:p>
          <a:p>
            <a:endParaRPr lang="fr-CA" dirty="0"/>
          </a:p>
        </p:txBody>
      </p:sp>
      <p:sp>
        <p:nvSpPr>
          <p:cNvPr id="7" name="TextBox 6">
            <a:extLst>
              <a:ext uri="{FF2B5EF4-FFF2-40B4-BE49-F238E27FC236}">
                <a16:creationId xmlns:a16="http://schemas.microsoft.com/office/drawing/2014/main" id="{18C45616-08FC-489D-857E-30A6DE2FAB0F}"/>
              </a:ext>
            </a:extLst>
          </p:cNvPr>
          <p:cNvSpPr txBox="1"/>
          <p:nvPr/>
        </p:nvSpPr>
        <p:spPr>
          <a:xfrm>
            <a:off x="2999330" y="2587062"/>
            <a:ext cx="1117069" cy="646331"/>
          </a:xfrm>
          <a:prstGeom prst="rect">
            <a:avLst/>
          </a:prstGeom>
          <a:noFill/>
        </p:spPr>
        <p:txBody>
          <a:bodyPr wrap="square" rtlCol="0">
            <a:spAutoFit/>
          </a:bodyPr>
          <a:lstStyle/>
          <a:p>
            <a:pPr algn="ctr"/>
            <a:r>
              <a:rPr lang="fr-CA" dirty="0" err="1"/>
              <a:t>January</a:t>
            </a:r>
            <a:endParaRPr lang="fr-CA" dirty="0"/>
          </a:p>
          <a:p>
            <a:pPr algn="ctr"/>
            <a:r>
              <a:rPr lang="fr-CA" dirty="0"/>
              <a:t>2013</a:t>
            </a:r>
            <a:endParaRPr lang="en-CA" dirty="0"/>
          </a:p>
        </p:txBody>
      </p:sp>
      <p:cxnSp>
        <p:nvCxnSpPr>
          <p:cNvPr id="8" name="Straight Connector 7">
            <a:extLst>
              <a:ext uri="{FF2B5EF4-FFF2-40B4-BE49-F238E27FC236}">
                <a16:creationId xmlns:a16="http://schemas.microsoft.com/office/drawing/2014/main" id="{669FC115-8F5C-4B30-9086-0CFC6DBF02A8}"/>
              </a:ext>
            </a:extLst>
          </p:cNvPr>
          <p:cNvCxnSpPr/>
          <p:nvPr/>
        </p:nvCxnSpPr>
        <p:spPr>
          <a:xfrm>
            <a:off x="5035484" y="3233394"/>
            <a:ext cx="0" cy="782424"/>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A6293168-C3D2-4D4F-8026-7C1AF2F75CF2}"/>
              </a:ext>
            </a:extLst>
          </p:cNvPr>
          <p:cNvSpPr txBox="1"/>
          <p:nvPr/>
        </p:nvSpPr>
        <p:spPr>
          <a:xfrm>
            <a:off x="4713402" y="2743199"/>
            <a:ext cx="824869" cy="369332"/>
          </a:xfrm>
          <a:prstGeom prst="rect">
            <a:avLst/>
          </a:prstGeom>
          <a:noFill/>
        </p:spPr>
        <p:txBody>
          <a:bodyPr wrap="square" rtlCol="0">
            <a:spAutoFit/>
          </a:bodyPr>
          <a:lstStyle/>
          <a:p>
            <a:r>
              <a:rPr lang="fr-CA" dirty="0"/>
              <a:t>2014</a:t>
            </a:r>
            <a:endParaRPr lang="en-CA" dirty="0"/>
          </a:p>
        </p:txBody>
      </p:sp>
      <p:sp>
        <p:nvSpPr>
          <p:cNvPr id="10" name="TextBox 9">
            <a:extLst>
              <a:ext uri="{FF2B5EF4-FFF2-40B4-BE49-F238E27FC236}">
                <a16:creationId xmlns:a16="http://schemas.microsoft.com/office/drawing/2014/main" id="{A67B6F75-6C3A-4E34-8EBF-FA425B6BCD5A}"/>
              </a:ext>
            </a:extLst>
          </p:cNvPr>
          <p:cNvSpPr txBox="1"/>
          <p:nvPr/>
        </p:nvSpPr>
        <p:spPr>
          <a:xfrm>
            <a:off x="4392892" y="4062951"/>
            <a:ext cx="1272619" cy="307777"/>
          </a:xfrm>
          <a:prstGeom prst="rect">
            <a:avLst/>
          </a:prstGeom>
          <a:noFill/>
        </p:spPr>
        <p:txBody>
          <a:bodyPr wrap="square" rtlCol="0">
            <a:spAutoFit/>
          </a:bodyPr>
          <a:lstStyle/>
          <a:p>
            <a:r>
              <a:rPr lang="fr-CA" sz="1400" dirty="0" err="1"/>
              <a:t>Eric</a:t>
            </a:r>
            <a:r>
              <a:rPr lang="fr-CA" sz="1400" dirty="0"/>
              <a:t> Canton</a:t>
            </a:r>
            <a:endParaRPr lang="en-CA" sz="1400" dirty="0"/>
          </a:p>
        </p:txBody>
      </p:sp>
      <p:cxnSp>
        <p:nvCxnSpPr>
          <p:cNvPr id="12" name="Straight Connector 11">
            <a:extLst>
              <a:ext uri="{FF2B5EF4-FFF2-40B4-BE49-F238E27FC236}">
                <a16:creationId xmlns:a16="http://schemas.microsoft.com/office/drawing/2014/main" id="{C4138979-D5F7-4FEF-926B-0A7048C2E2A2}"/>
              </a:ext>
            </a:extLst>
          </p:cNvPr>
          <p:cNvCxnSpPr/>
          <p:nvPr/>
        </p:nvCxnSpPr>
        <p:spPr>
          <a:xfrm>
            <a:off x="831144" y="3233394"/>
            <a:ext cx="0" cy="78242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6245D2A-83A9-46F3-A687-CEF68CACEA16}"/>
              </a:ext>
            </a:extLst>
          </p:cNvPr>
          <p:cNvCxnSpPr/>
          <p:nvPr/>
        </p:nvCxnSpPr>
        <p:spPr>
          <a:xfrm>
            <a:off x="2135989" y="3233393"/>
            <a:ext cx="0" cy="782424"/>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40A00655-F0D2-4579-96AE-E31289792969}"/>
              </a:ext>
            </a:extLst>
          </p:cNvPr>
          <p:cNvSpPr txBox="1"/>
          <p:nvPr/>
        </p:nvSpPr>
        <p:spPr>
          <a:xfrm>
            <a:off x="1875959" y="2806660"/>
            <a:ext cx="824869" cy="369332"/>
          </a:xfrm>
          <a:prstGeom prst="rect">
            <a:avLst/>
          </a:prstGeom>
          <a:noFill/>
        </p:spPr>
        <p:txBody>
          <a:bodyPr wrap="square" rtlCol="0">
            <a:spAutoFit/>
          </a:bodyPr>
          <a:lstStyle/>
          <a:p>
            <a:r>
              <a:rPr lang="fr-CA" dirty="0"/>
              <a:t>2009</a:t>
            </a:r>
            <a:endParaRPr lang="en-CA" dirty="0"/>
          </a:p>
        </p:txBody>
      </p:sp>
      <p:sp>
        <p:nvSpPr>
          <p:cNvPr id="15" name="TextBox 14">
            <a:extLst>
              <a:ext uri="{FF2B5EF4-FFF2-40B4-BE49-F238E27FC236}">
                <a16:creationId xmlns:a16="http://schemas.microsoft.com/office/drawing/2014/main" id="{16186698-172B-4600-A83A-DD71C6340506}"/>
              </a:ext>
            </a:extLst>
          </p:cNvPr>
          <p:cNvSpPr txBox="1"/>
          <p:nvPr/>
        </p:nvSpPr>
        <p:spPr>
          <a:xfrm>
            <a:off x="1423447" y="4047995"/>
            <a:ext cx="1575883" cy="523220"/>
          </a:xfrm>
          <a:prstGeom prst="rect">
            <a:avLst/>
          </a:prstGeom>
          <a:noFill/>
        </p:spPr>
        <p:txBody>
          <a:bodyPr wrap="square" rtlCol="0">
            <a:spAutoFit/>
          </a:bodyPr>
          <a:lstStyle/>
          <a:p>
            <a:pPr algn="ctr"/>
            <a:r>
              <a:rPr lang="fr-CA" sz="1400" dirty="0"/>
              <a:t>Tea Party Movement</a:t>
            </a:r>
            <a:endParaRPr lang="en-CA" sz="1400" dirty="0"/>
          </a:p>
        </p:txBody>
      </p:sp>
      <p:sp>
        <p:nvSpPr>
          <p:cNvPr id="16" name="TextBox 15">
            <a:extLst>
              <a:ext uri="{FF2B5EF4-FFF2-40B4-BE49-F238E27FC236}">
                <a16:creationId xmlns:a16="http://schemas.microsoft.com/office/drawing/2014/main" id="{EEB8075B-806B-49FA-9C19-D4863C2441FF}"/>
              </a:ext>
            </a:extLst>
          </p:cNvPr>
          <p:cNvSpPr txBox="1"/>
          <p:nvPr/>
        </p:nvSpPr>
        <p:spPr>
          <a:xfrm>
            <a:off x="489405" y="2899822"/>
            <a:ext cx="824869" cy="369332"/>
          </a:xfrm>
          <a:prstGeom prst="rect">
            <a:avLst/>
          </a:prstGeom>
          <a:noFill/>
        </p:spPr>
        <p:txBody>
          <a:bodyPr wrap="square" rtlCol="0">
            <a:spAutoFit/>
          </a:bodyPr>
          <a:lstStyle/>
          <a:p>
            <a:r>
              <a:rPr lang="fr-CA" dirty="0"/>
              <a:t>1989</a:t>
            </a:r>
            <a:endParaRPr lang="en-CA" dirty="0"/>
          </a:p>
        </p:txBody>
      </p:sp>
      <p:sp>
        <p:nvSpPr>
          <p:cNvPr id="17" name="TextBox 16">
            <a:extLst>
              <a:ext uri="{FF2B5EF4-FFF2-40B4-BE49-F238E27FC236}">
                <a16:creationId xmlns:a16="http://schemas.microsoft.com/office/drawing/2014/main" id="{026EC2F0-E8DE-447E-9CCC-2EA1F62C650C}"/>
              </a:ext>
            </a:extLst>
          </p:cNvPr>
          <p:cNvSpPr txBox="1"/>
          <p:nvPr/>
        </p:nvSpPr>
        <p:spPr>
          <a:xfrm>
            <a:off x="274979" y="4080171"/>
            <a:ext cx="1575883" cy="307777"/>
          </a:xfrm>
          <a:prstGeom prst="rect">
            <a:avLst/>
          </a:prstGeom>
          <a:noFill/>
        </p:spPr>
        <p:txBody>
          <a:bodyPr wrap="square" rtlCol="0">
            <a:spAutoFit/>
          </a:bodyPr>
          <a:lstStyle/>
          <a:p>
            <a:pPr algn="ctr"/>
            <a:r>
              <a:rPr lang="fr-CA" sz="1400" dirty="0"/>
              <a:t>Reagan/Bush</a:t>
            </a:r>
            <a:endParaRPr lang="en-CA" sz="1400" dirty="0"/>
          </a:p>
        </p:txBody>
      </p:sp>
      <p:cxnSp>
        <p:nvCxnSpPr>
          <p:cNvPr id="18" name="Straight Connector 17">
            <a:extLst>
              <a:ext uri="{FF2B5EF4-FFF2-40B4-BE49-F238E27FC236}">
                <a16:creationId xmlns:a16="http://schemas.microsoft.com/office/drawing/2014/main" id="{EC6C9FE2-A2C1-4B05-89A6-41392D44C1B8}"/>
              </a:ext>
            </a:extLst>
          </p:cNvPr>
          <p:cNvCxnSpPr/>
          <p:nvPr/>
        </p:nvCxnSpPr>
        <p:spPr>
          <a:xfrm>
            <a:off x="7016684" y="3233393"/>
            <a:ext cx="0" cy="782424"/>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EE8C6B8-44F7-44B0-BD94-E6436FCC1291}"/>
              </a:ext>
            </a:extLst>
          </p:cNvPr>
          <p:cNvSpPr txBox="1"/>
          <p:nvPr/>
        </p:nvSpPr>
        <p:spPr>
          <a:xfrm>
            <a:off x="6653731" y="2657515"/>
            <a:ext cx="824869" cy="369332"/>
          </a:xfrm>
          <a:prstGeom prst="rect">
            <a:avLst/>
          </a:prstGeom>
          <a:noFill/>
        </p:spPr>
        <p:txBody>
          <a:bodyPr wrap="square" rtlCol="0">
            <a:spAutoFit/>
          </a:bodyPr>
          <a:lstStyle/>
          <a:p>
            <a:r>
              <a:rPr lang="fr-CA" dirty="0"/>
              <a:t>2016</a:t>
            </a:r>
            <a:endParaRPr lang="en-CA" dirty="0"/>
          </a:p>
        </p:txBody>
      </p:sp>
      <p:sp>
        <p:nvSpPr>
          <p:cNvPr id="20" name="TextBox 19">
            <a:extLst>
              <a:ext uri="{FF2B5EF4-FFF2-40B4-BE49-F238E27FC236}">
                <a16:creationId xmlns:a16="http://schemas.microsoft.com/office/drawing/2014/main" id="{3CC46714-00E4-4F28-AD86-6F5AC4A3125B}"/>
              </a:ext>
            </a:extLst>
          </p:cNvPr>
          <p:cNvSpPr txBox="1"/>
          <p:nvPr/>
        </p:nvSpPr>
        <p:spPr>
          <a:xfrm>
            <a:off x="6380374" y="4047995"/>
            <a:ext cx="1272619" cy="1169551"/>
          </a:xfrm>
          <a:prstGeom prst="rect">
            <a:avLst/>
          </a:prstGeom>
          <a:noFill/>
        </p:spPr>
        <p:txBody>
          <a:bodyPr wrap="square" rtlCol="0">
            <a:spAutoFit/>
          </a:bodyPr>
          <a:lstStyle/>
          <a:p>
            <a:pPr algn="ctr"/>
            <a:r>
              <a:rPr lang="fr-CA" sz="1400" dirty="0"/>
              <a:t>Trump </a:t>
            </a:r>
            <a:r>
              <a:rPr lang="fr-CA" sz="1400" dirty="0" err="1"/>
              <a:t>Elected</a:t>
            </a:r>
            <a:r>
              <a:rPr lang="fr-CA" sz="1400" dirty="0"/>
              <a:t> </a:t>
            </a:r>
            <a:r>
              <a:rPr lang="fr-CA" sz="1400" dirty="0" err="1"/>
              <a:t>with</a:t>
            </a:r>
            <a:r>
              <a:rPr lang="fr-CA" sz="1400" dirty="0"/>
              <a:t> the help of Cambridge </a:t>
            </a:r>
            <a:r>
              <a:rPr lang="fr-CA" sz="1400" dirty="0" err="1"/>
              <a:t>Analytica</a:t>
            </a:r>
            <a:endParaRPr lang="en-CA" sz="1400" dirty="0"/>
          </a:p>
        </p:txBody>
      </p:sp>
      <p:cxnSp>
        <p:nvCxnSpPr>
          <p:cNvPr id="21" name="Straight Connector 20">
            <a:extLst>
              <a:ext uri="{FF2B5EF4-FFF2-40B4-BE49-F238E27FC236}">
                <a16:creationId xmlns:a16="http://schemas.microsoft.com/office/drawing/2014/main" id="{5F75100E-68B9-4E50-8867-E9D744C88737}"/>
              </a:ext>
            </a:extLst>
          </p:cNvPr>
          <p:cNvCxnSpPr/>
          <p:nvPr/>
        </p:nvCxnSpPr>
        <p:spPr>
          <a:xfrm>
            <a:off x="8658519" y="3233393"/>
            <a:ext cx="0" cy="782424"/>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4568B94-7766-449D-B719-9AEB1DD21BCA}"/>
              </a:ext>
            </a:extLst>
          </p:cNvPr>
          <p:cNvSpPr txBox="1"/>
          <p:nvPr/>
        </p:nvSpPr>
        <p:spPr>
          <a:xfrm>
            <a:off x="8246084" y="2743199"/>
            <a:ext cx="824869" cy="369332"/>
          </a:xfrm>
          <a:prstGeom prst="rect">
            <a:avLst/>
          </a:prstGeom>
          <a:noFill/>
        </p:spPr>
        <p:txBody>
          <a:bodyPr wrap="square" rtlCol="0">
            <a:spAutoFit/>
          </a:bodyPr>
          <a:lstStyle/>
          <a:p>
            <a:r>
              <a:rPr lang="fr-CA" dirty="0"/>
              <a:t>2018</a:t>
            </a:r>
            <a:endParaRPr lang="en-CA" dirty="0"/>
          </a:p>
        </p:txBody>
      </p:sp>
      <p:sp>
        <p:nvSpPr>
          <p:cNvPr id="23" name="TextBox 22">
            <a:extLst>
              <a:ext uri="{FF2B5EF4-FFF2-40B4-BE49-F238E27FC236}">
                <a16:creationId xmlns:a16="http://schemas.microsoft.com/office/drawing/2014/main" id="{4182BE03-BED2-4483-BEAC-1997B9A7BEDD}"/>
              </a:ext>
            </a:extLst>
          </p:cNvPr>
          <p:cNvSpPr txBox="1"/>
          <p:nvPr/>
        </p:nvSpPr>
        <p:spPr>
          <a:xfrm>
            <a:off x="8154186" y="4101502"/>
            <a:ext cx="1364517" cy="738664"/>
          </a:xfrm>
          <a:prstGeom prst="rect">
            <a:avLst/>
          </a:prstGeom>
          <a:noFill/>
        </p:spPr>
        <p:txBody>
          <a:bodyPr wrap="square" rtlCol="0">
            <a:spAutoFit/>
          </a:bodyPr>
          <a:lstStyle/>
          <a:p>
            <a:pPr algn="ctr"/>
            <a:r>
              <a:rPr lang="fr-CA" sz="1400" dirty="0" err="1"/>
              <a:t>Religious</a:t>
            </a:r>
            <a:r>
              <a:rPr lang="fr-CA" sz="1400" dirty="0"/>
              <a:t> Liberty </a:t>
            </a:r>
            <a:r>
              <a:rPr lang="fr-CA" sz="1400" dirty="0" err="1"/>
              <a:t>Task</a:t>
            </a:r>
            <a:r>
              <a:rPr lang="fr-CA" sz="1400" dirty="0"/>
              <a:t> Force</a:t>
            </a:r>
            <a:endParaRPr lang="en-CA" sz="1400" dirty="0"/>
          </a:p>
        </p:txBody>
      </p:sp>
      <p:sp>
        <p:nvSpPr>
          <p:cNvPr id="24" name="TextBox 23">
            <a:extLst>
              <a:ext uri="{FF2B5EF4-FFF2-40B4-BE49-F238E27FC236}">
                <a16:creationId xmlns:a16="http://schemas.microsoft.com/office/drawing/2014/main" id="{83AD90C9-AFAD-4577-AF57-126139496479}"/>
              </a:ext>
            </a:extLst>
          </p:cNvPr>
          <p:cNvSpPr txBox="1"/>
          <p:nvPr/>
        </p:nvSpPr>
        <p:spPr>
          <a:xfrm>
            <a:off x="8286966" y="5063657"/>
            <a:ext cx="1272619" cy="307777"/>
          </a:xfrm>
          <a:prstGeom prst="rect">
            <a:avLst/>
          </a:prstGeom>
          <a:noFill/>
        </p:spPr>
        <p:txBody>
          <a:bodyPr wrap="square" rtlCol="0">
            <a:spAutoFit/>
          </a:bodyPr>
          <a:lstStyle/>
          <a:p>
            <a:r>
              <a:rPr lang="fr-CA" sz="1400" dirty="0"/>
              <a:t>Jeff Session</a:t>
            </a:r>
            <a:endParaRPr lang="en-CA" sz="1400" dirty="0"/>
          </a:p>
        </p:txBody>
      </p:sp>
      <p:cxnSp>
        <p:nvCxnSpPr>
          <p:cNvPr id="26" name="Straight Arrow Connector 25">
            <a:extLst>
              <a:ext uri="{FF2B5EF4-FFF2-40B4-BE49-F238E27FC236}">
                <a16:creationId xmlns:a16="http://schemas.microsoft.com/office/drawing/2014/main" id="{9178444B-A6ED-4D73-B6BA-8DBDD2F154ED}"/>
              </a:ext>
            </a:extLst>
          </p:cNvPr>
          <p:cNvCxnSpPr>
            <a:stCxn id="23" idx="2"/>
          </p:cNvCxnSpPr>
          <p:nvPr/>
        </p:nvCxnSpPr>
        <p:spPr>
          <a:xfrm flipH="1">
            <a:off x="8836444" y="4840166"/>
            <a:ext cx="1" cy="223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590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eparation of church and state">
            <a:extLst>
              <a:ext uri="{FF2B5EF4-FFF2-40B4-BE49-F238E27FC236}">
                <a16:creationId xmlns:a16="http://schemas.microsoft.com/office/drawing/2014/main" id="{5B0B4C0E-53F4-4C94-9CD7-093D503FA6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65" b="16218"/>
          <a:stretch/>
        </p:blipFill>
        <p:spPr bwMode="auto">
          <a:xfrm>
            <a:off x="1106602" y="1298967"/>
            <a:ext cx="10261600" cy="458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2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2"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70626"/>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11" name="Straight Arrow Connector 10">
            <a:extLst>
              <a:ext uri="{FF2B5EF4-FFF2-40B4-BE49-F238E27FC236}">
                <a16:creationId xmlns:a16="http://schemas.microsoft.com/office/drawing/2014/main" id="{43FC3EFE-6E13-4539-95A9-36D8D4415127}"/>
              </a:ext>
            </a:extLst>
          </p:cNvPr>
          <p:cNvCxnSpPr/>
          <p:nvPr/>
        </p:nvCxnSpPr>
        <p:spPr>
          <a:xfrm>
            <a:off x="1819377" y="4034672"/>
            <a:ext cx="0" cy="1885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164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79EB8494-CA7D-44F3-9F62-28EF185070FB}"/>
              </a:ext>
            </a:extLst>
          </p:cNvPr>
          <p:cNvSpPr>
            <a:spLocks noGrp="1"/>
          </p:cNvSpPr>
          <p:nvPr>
            <p:ph type="title"/>
          </p:nvPr>
        </p:nvSpPr>
        <p:spPr>
          <a:xfrm>
            <a:off x="1437398" y="581227"/>
            <a:ext cx="4790008" cy="750322"/>
          </a:xfrm>
        </p:spPr>
        <p:txBody>
          <a:bodyPr vert="horz" lIns="91440" tIns="45720" rIns="91440" bIns="45720" rtlCol="0" anchor="t">
            <a:normAutofit/>
          </a:bodyPr>
          <a:lstStyle/>
          <a:p>
            <a:pPr algn="ctr"/>
            <a:r>
              <a:rPr lang="en-US" sz="3600" dirty="0"/>
              <a:t>The Moral Majority</a:t>
            </a:r>
          </a:p>
        </p:txBody>
      </p:sp>
      <p:sp>
        <p:nvSpPr>
          <p:cNvPr id="4" name="Text Placeholder 3">
            <a:extLst>
              <a:ext uri="{FF2B5EF4-FFF2-40B4-BE49-F238E27FC236}">
                <a16:creationId xmlns:a16="http://schemas.microsoft.com/office/drawing/2014/main" id="{A2217AFA-43CB-49D6-9A5E-86254CAB2E7A}"/>
              </a:ext>
            </a:extLst>
          </p:cNvPr>
          <p:cNvSpPr>
            <a:spLocks noGrp="1"/>
          </p:cNvSpPr>
          <p:nvPr>
            <p:ph type="body" sz="half" idx="2"/>
          </p:nvPr>
        </p:nvSpPr>
        <p:spPr>
          <a:xfrm>
            <a:off x="521551" y="1480733"/>
            <a:ext cx="6419456" cy="5136998"/>
          </a:xfrm>
        </p:spPr>
        <p:txBody>
          <a:bodyPr vert="horz" lIns="91440" tIns="45720" rIns="91440" bIns="45720" rtlCol="0">
            <a:normAutofit/>
          </a:bodyPr>
          <a:lstStyle/>
          <a:p>
            <a:pPr>
              <a:lnSpc>
                <a:spcPct val="90000"/>
              </a:lnSpc>
              <a:buFont typeface="Wingdings 3" charset="2"/>
              <a:buChar char=""/>
            </a:pPr>
            <a:r>
              <a:rPr lang="en-US" sz="1200" dirty="0"/>
              <a:t>The Moral Majority was a prominent American political organization associated with the Christian right and Republican Party. It was founded in 1979 by Baptist minister Jerry Falwell Sr. and associates and dissolved in 1989.</a:t>
            </a:r>
          </a:p>
          <a:p>
            <a:pPr>
              <a:lnSpc>
                <a:spcPct val="90000"/>
              </a:lnSpc>
              <a:buFont typeface="Wingdings 3" charset="2"/>
              <a:buChar char=""/>
            </a:pPr>
            <a:r>
              <a:rPr lang="en-US" sz="1200" dirty="0"/>
              <a:t>This organization promotes their personal beliefs defined as </a:t>
            </a:r>
            <a:r>
              <a:rPr lang="en-US" sz="1200" b="1" dirty="0"/>
              <a:t>Christian conception of moral law</a:t>
            </a:r>
            <a:r>
              <a:rPr lang="en-US" sz="1200" dirty="0"/>
              <a:t>. They believed this represented the opinions of the majority of Americans (hence the movement's name).</a:t>
            </a:r>
          </a:p>
          <a:p>
            <a:pPr>
              <a:lnSpc>
                <a:spcPct val="90000"/>
              </a:lnSpc>
              <a:buFont typeface="Wingdings 3" charset="2"/>
              <a:buChar char=""/>
            </a:pPr>
            <a:r>
              <a:rPr lang="en-US" sz="1200" dirty="0"/>
              <a:t>Some of their campaigns were: </a:t>
            </a:r>
          </a:p>
          <a:p>
            <a:pPr lvl="0">
              <a:lnSpc>
                <a:spcPct val="90000"/>
              </a:lnSpc>
              <a:buFont typeface="Wingdings 3" charset="2"/>
              <a:buChar char=""/>
            </a:pPr>
            <a:r>
              <a:rPr lang="en-US" sz="1200" dirty="0"/>
              <a:t>Promotion of a traditional family values (which are traditional values where the father is the breadwinner, the mother is the homemaker and the child grows in that environment)</a:t>
            </a:r>
          </a:p>
          <a:p>
            <a:pPr lvl="0">
              <a:lnSpc>
                <a:spcPct val="90000"/>
              </a:lnSpc>
              <a:buFont typeface="Wingdings 3" charset="2"/>
              <a:buChar char=""/>
            </a:pPr>
            <a:r>
              <a:rPr lang="en-US" sz="1200" dirty="0"/>
              <a:t>Opposition to media outlets accused of promoting an anti-family agenda</a:t>
            </a:r>
          </a:p>
          <a:p>
            <a:pPr lvl="0">
              <a:lnSpc>
                <a:spcPct val="90000"/>
              </a:lnSpc>
              <a:buFont typeface="Wingdings 3" charset="2"/>
              <a:buChar char=""/>
            </a:pPr>
            <a:r>
              <a:rPr lang="en-US" sz="1200" dirty="0"/>
              <a:t>Opposition to the Equal Rights Amendment (where man and woman can have equal rights) and Strategic Arms Limitation Talks (where arm bearing can be controlled)</a:t>
            </a:r>
          </a:p>
          <a:p>
            <a:pPr lvl="0">
              <a:lnSpc>
                <a:spcPct val="90000"/>
              </a:lnSpc>
              <a:buFont typeface="Wingdings 3" charset="2"/>
              <a:buChar char=""/>
            </a:pPr>
            <a:r>
              <a:rPr lang="en-US" sz="1200" dirty="0"/>
              <a:t>Opposition to state recognition or acceptance of homosexual acts</a:t>
            </a:r>
          </a:p>
          <a:p>
            <a:pPr lvl="0">
              <a:lnSpc>
                <a:spcPct val="90000"/>
              </a:lnSpc>
              <a:buFont typeface="Wingdings 3" charset="2"/>
              <a:buChar char=""/>
            </a:pPr>
            <a:r>
              <a:rPr lang="en-US" sz="1200" dirty="0"/>
              <a:t>Prohibition of abortion (ending pregnancy before the embryo or fetus can survive outside the uterus), including in cases involving incest or rape </a:t>
            </a:r>
          </a:p>
          <a:p>
            <a:pPr lvl="0">
              <a:lnSpc>
                <a:spcPct val="90000"/>
              </a:lnSpc>
              <a:buFont typeface="Wingdings 3" charset="2"/>
              <a:buChar char=""/>
            </a:pPr>
            <a:r>
              <a:rPr lang="en-US" sz="1200" dirty="0"/>
              <a:t>Support for Christian prayers in schools</a:t>
            </a:r>
          </a:p>
          <a:p>
            <a:pPr>
              <a:lnSpc>
                <a:spcPct val="90000"/>
              </a:lnSpc>
              <a:buFont typeface="Wingdings 3" charset="2"/>
              <a:buChar char=""/>
            </a:pPr>
            <a:r>
              <a:rPr lang="en-US" sz="1200" dirty="0"/>
              <a:t>Proselytizing to Jews and other non-Christians for conversion to Christianity (force Jews and non-Christians to accept Christianity)</a:t>
            </a:r>
          </a:p>
          <a:p>
            <a:pPr>
              <a:lnSpc>
                <a:spcPct val="90000"/>
              </a:lnSpc>
              <a:buFont typeface="Wingdings 3" charset="2"/>
              <a:buChar char=""/>
            </a:pPr>
            <a:endParaRPr lang="en-US" sz="900" dirty="0"/>
          </a:p>
        </p:txBody>
      </p:sp>
      <p:pic>
        <p:nvPicPr>
          <p:cNvPr id="5" name="Picture 8" descr="Image result for jerry falwell">
            <a:extLst>
              <a:ext uri="{FF2B5EF4-FFF2-40B4-BE49-F238E27FC236}">
                <a16:creationId xmlns:a16="http://schemas.microsoft.com/office/drawing/2014/main" id="{9C941357-64D3-48BF-AAE2-F767AB425EE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10" r="5544"/>
          <a:stretch/>
        </p:blipFill>
        <p:spPr bwMode="auto">
          <a:xfrm>
            <a:off x="7736146" y="1"/>
            <a:ext cx="4455854" cy="686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1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52" name="Rectangle 198">
            <a:extLst>
              <a:ext uri="{FF2B5EF4-FFF2-40B4-BE49-F238E27FC236}">
                <a16:creationId xmlns:a16="http://schemas.microsoft.com/office/drawing/2014/main" id="{4898DB48-136A-4A3A-9ADF-9563220C4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4542BCD2-34D4-487C-BB88-697F103D6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ésultat d’images pour republican party logo">
            <a:extLst>
              <a:ext uri="{FF2B5EF4-FFF2-40B4-BE49-F238E27FC236}">
                <a16:creationId xmlns:a16="http://schemas.microsoft.com/office/drawing/2014/main" id="{17AE78BE-885B-4569-A50F-0ED8DC9A07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745" y="1526659"/>
            <a:ext cx="4814655" cy="3799599"/>
          </a:xfrm>
          <a:prstGeom prst="rect">
            <a:avLst/>
          </a:prstGeom>
          <a:noFill/>
          <a:extLst>
            <a:ext uri="{909E8E84-426E-40DD-AFC4-6F175D3DCCD1}">
              <a14:hiddenFill xmlns:a14="http://schemas.microsoft.com/office/drawing/2010/main">
                <a:solidFill>
                  <a:srgbClr val="FFFFFF"/>
                </a:solidFill>
              </a14:hiddenFill>
            </a:ext>
          </a:extLst>
        </p:spPr>
      </p:pic>
      <p:sp>
        <p:nvSpPr>
          <p:cNvPr id="203" name="Rectangle 202">
            <a:extLst>
              <a:ext uri="{FF2B5EF4-FFF2-40B4-BE49-F238E27FC236}">
                <a16:creationId xmlns:a16="http://schemas.microsoft.com/office/drawing/2014/main" id="{0BB54318-AD96-47DA-B7AE-9F3ACCC3D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ésultat d’images pour moral majority">
            <a:extLst>
              <a:ext uri="{FF2B5EF4-FFF2-40B4-BE49-F238E27FC236}">
                <a16:creationId xmlns:a16="http://schemas.microsoft.com/office/drawing/2014/main" id="{AB3D8F76-5C4A-4278-B7CD-39327242F1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4187" y="838530"/>
            <a:ext cx="4809065" cy="517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2"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225497" y="4494402"/>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cxnSp>
        <p:nvCxnSpPr>
          <p:cNvPr id="13" name="Straight Arrow Connector 12">
            <a:extLst>
              <a:ext uri="{FF2B5EF4-FFF2-40B4-BE49-F238E27FC236}">
                <a16:creationId xmlns:a16="http://schemas.microsoft.com/office/drawing/2014/main" id="{5D63B7BA-CF61-40C9-B04D-E949C0073F91}"/>
              </a:ext>
            </a:extLst>
          </p:cNvPr>
          <p:cNvCxnSpPr/>
          <p:nvPr/>
        </p:nvCxnSpPr>
        <p:spPr>
          <a:xfrm>
            <a:off x="1819377" y="4045380"/>
            <a:ext cx="0" cy="121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022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1BCE13-5F48-4000-A71E-FA1B169987C6}"/>
              </a:ext>
            </a:extLst>
          </p:cNvPr>
          <p:cNvCxnSpPr>
            <a:cxnSpLocks/>
          </p:cNvCxnSpPr>
          <p:nvPr/>
        </p:nvCxnSpPr>
        <p:spPr>
          <a:xfrm>
            <a:off x="1734532" y="3337089"/>
            <a:ext cx="1009610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19927A-8411-4E32-A0FA-8ACA4337E182}"/>
              </a:ext>
            </a:extLst>
          </p:cNvPr>
          <p:cNvCxnSpPr/>
          <p:nvPr/>
        </p:nvCxnSpPr>
        <p:spPr>
          <a:xfrm>
            <a:off x="1734532" y="2526384"/>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F0120A3-DD5C-412E-B26A-316F684AC4C7}"/>
              </a:ext>
            </a:extLst>
          </p:cNvPr>
          <p:cNvSpPr txBox="1"/>
          <p:nvPr/>
        </p:nvSpPr>
        <p:spPr>
          <a:xfrm>
            <a:off x="1362175" y="2157052"/>
            <a:ext cx="744713" cy="369332"/>
          </a:xfrm>
          <a:prstGeom prst="rect">
            <a:avLst/>
          </a:prstGeom>
          <a:noFill/>
        </p:spPr>
        <p:txBody>
          <a:bodyPr wrap="square" rtlCol="0">
            <a:spAutoFit/>
          </a:bodyPr>
          <a:lstStyle/>
          <a:p>
            <a:r>
              <a:rPr lang="fr-CA" dirty="0"/>
              <a:t>1989</a:t>
            </a:r>
            <a:endParaRPr lang="en-CA" dirty="0"/>
          </a:p>
        </p:txBody>
      </p:sp>
      <p:sp>
        <p:nvSpPr>
          <p:cNvPr id="8" name="TextBox 7">
            <a:extLst>
              <a:ext uri="{FF2B5EF4-FFF2-40B4-BE49-F238E27FC236}">
                <a16:creationId xmlns:a16="http://schemas.microsoft.com/office/drawing/2014/main" id="{1D8E171E-072F-498E-A45B-AF364ABC2F5D}"/>
              </a:ext>
            </a:extLst>
          </p:cNvPr>
          <p:cNvSpPr txBox="1"/>
          <p:nvPr/>
        </p:nvSpPr>
        <p:spPr>
          <a:xfrm>
            <a:off x="1159509" y="3619893"/>
            <a:ext cx="1319736" cy="769441"/>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Dissolved</a:t>
            </a:r>
            <a:endParaRPr lang="fr-CA" sz="1100" dirty="0"/>
          </a:p>
          <a:p>
            <a:pPr algn="ctr"/>
            <a:endParaRPr lang="fr-CA" sz="1100" dirty="0"/>
          </a:p>
          <a:p>
            <a:pPr algn="ctr"/>
            <a:r>
              <a:rPr lang="fr-CA" sz="1100" dirty="0"/>
              <a:t>Jerry </a:t>
            </a:r>
            <a:r>
              <a:rPr lang="fr-CA" sz="1100" dirty="0" err="1"/>
              <a:t>Falwell</a:t>
            </a:r>
            <a:endParaRPr lang="en-CA" sz="1100" dirty="0"/>
          </a:p>
        </p:txBody>
      </p:sp>
      <p:sp>
        <p:nvSpPr>
          <p:cNvPr id="9" name="TextBox 8">
            <a:extLst>
              <a:ext uri="{FF2B5EF4-FFF2-40B4-BE49-F238E27FC236}">
                <a16:creationId xmlns:a16="http://schemas.microsoft.com/office/drawing/2014/main" id="{40794B66-6BC5-4261-A728-A1E6CE4274E6}"/>
              </a:ext>
            </a:extLst>
          </p:cNvPr>
          <p:cNvSpPr txBox="1"/>
          <p:nvPr/>
        </p:nvSpPr>
        <p:spPr>
          <a:xfrm>
            <a:off x="1159509" y="4515597"/>
            <a:ext cx="1319736" cy="430887"/>
          </a:xfrm>
          <a:prstGeom prst="rect">
            <a:avLst/>
          </a:prstGeom>
          <a:noFill/>
        </p:spPr>
        <p:txBody>
          <a:bodyPr wrap="square" rtlCol="0">
            <a:spAutoFit/>
          </a:bodyPr>
          <a:lstStyle/>
          <a:p>
            <a:pPr algn="ctr"/>
            <a:r>
              <a:rPr lang="fr-CA" sz="1100" dirty="0"/>
              <a:t>Transition Reagan/Bush Sr.</a:t>
            </a:r>
            <a:endParaRPr lang="en-CA" sz="1100" dirty="0"/>
          </a:p>
        </p:txBody>
      </p:sp>
      <p:cxnSp>
        <p:nvCxnSpPr>
          <p:cNvPr id="4" name="Straight Connector 3">
            <a:extLst>
              <a:ext uri="{FF2B5EF4-FFF2-40B4-BE49-F238E27FC236}">
                <a16:creationId xmlns:a16="http://schemas.microsoft.com/office/drawing/2014/main" id="{1DBD4A5B-458F-4F3F-87C2-D8D93927F3BC}"/>
              </a:ext>
            </a:extLst>
          </p:cNvPr>
          <p:cNvCxnSpPr/>
          <p:nvPr/>
        </p:nvCxnSpPr>
        <p:spPr>
          <a:xfrm flipH="1">
            <a:off x="452486" y="3337089"/>
            <a:ext cx="1282045" cy="1885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9D28504-F310-43B2-8AC7-65A47DB1BA1D}"/>
              </a:ext>
            </a:extLst>
          </p:cNvPr>
          <p:cNvCxnSpPr/>
          <p:nvPr/>
        </p:nvCxnSpPr>
        <p:spPr>
          <a:xfrm>
            <a:off x="567180" y="2582946"/>
            <a:ext cx="0" cy="772997"/>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626A10B-EE69-4BE6-9A5A-082B3E9DB635}"/>
              </a:ext>
            </a:extLst>
          </p:cNvPr>
          <p:cNvSpPr txBox="1"/>
          <p:nvPr/>
        </p:nvSpPr>
        <p:spPr>
          <a:xfrm>
            <a:off x="348795" y="2157052"/>
            <a:ext cx="744713" cy="369332"/>
          </a:xfrm>
          <a:prstGeom prst="rect">
            <a:avLst/>
          </a:prstGeom>
          <a:noFill/>
        </p:spPr>
        <p:txBody>
          <a:bodyPr wrap="square" rtlCol="0">
            <a:spAutoFit/>
          </a:bodyPr>
          <a:lstStyle/>
          <a:p>
            <a:r>
              <a:rPr lang="fr-CA" dirty="0"/>
              <a:t>1979</a:t>
            </a:r>
            <a:endParaRPr lang="en-CA" dirty="0"/>
          </a:p>
        </p:txBody>
      </p:sp>
      <p:sp>
        <p:nvSpPr>
          <p:cNvPr id="12" name="TextBox 11">
            <a:extLst>
              <a:ext uri="{FF2B5EF4-FFF2-40B4-BE49-F238E27FC236}">
                <a16:creationId xmlns:a16="http://schemas.microsoft.com/office/drawing/2014/main" id="{D27DE2AD-2F52-4C5F-A2E5-26006CFD738C}"/>
              </a:ext>
            </a:extLst>
          </p:cNvPr>
          <p:cNvSpPr txBox="1"/>
          <p:nvPr/>
        </p:nvSpPr>
        <p:spPr>
          <a:xfrm>
            <a:off x="61283" y="3614493"/>
            <a:ext cx="1319736" cy="430887"/>
          </a:xfrm>
          <a:prstGeom prst="rect">
            <a:avLst/>
          </a:prstGeom>
          <a:noFill/>
        </p:spPr>
        <p:txBody>
          <a:bodyPr wrap="square" rtlCol="0">
            <a:spAutoFit/>
          </a:bodyPr>
          <a:lstStyle/>
          <a:p>
            <a:pPr algn="ctr"/>
            <a:r>
              <a:rPr lang="fr-CA" sz="1100" dirty="0"/>
              <a:t>Moral </a:t>
            </a:r>
            <a:r>
              <a:rPr lang="fr-CA" sz="1100" dirty="0" err="1"/>
              <a:t>Majority</a:t>
            </a:r>
            <a:r>
              <a:rPr lang="fr-CA" sz="1100" dirty="0"/>
              <a:t> </a:t>
            </a:r>
            <a:r>
              <a:rPr lang="fr-CA" sz="1100" dirty="0" err="1"/>
              <a:t>Formed</a:t>
            </a:r>
            <a:endParaRPr lang="en-CA" sz="1100" dirty="0"/>
          </a:p>
        </p:txBody>
      </p:sp>
      <p:sp>
        <p:nvSpPr>
          <p:cNvPr id="13" name="TextBox 12">
            <a:extLst>
              <a:ext uri="{FF2B5EF4-FFF2-40B4-BE49-F238E27FC236}">
                <a16:creationId xmlns:a16="http://schemas.microsoft.com/office/drawing/2014/main" id="{CCFB7A34-0CF0-4A4C-958C-B27DB3F8C7C2}"/>
              </a:ext>
            </a:extLst>
          </p:cNvPr>
          <p:cNvSpPr txBox="1"/>
          <p:nvPr/>
        </p:nvSpPr>
        <p:spPr>
          <a:xfrm>
            <a:off x="1093508" y="5210434"/>
            <a:ext cx="1319736" cy="938719"/>
          </a:xfrm>
          <a:prstGeom prst="rect">
            <a:avLst/>
          </a:prstGeom>
          <a:noFill/>
        </p:spPr>
        <p:txBody>
          <a:bodyPr wrap="square" rtlCol="0">
            <a:spAutoFit/>
          </a:bodyPr>
          <a:lstStyle/>
          <a:p>
            <a:pPr algn="ctr"/>
            <a:r>
              <a:rPr lang="fr-CA" sz="1100" dirty="0"/>
              <a:t>Christian Coalition </a:t>
            </a:r>
            <a:r>
              <a:rPr lang="fr-CA" sz="1100" dirty="0" err="1"/>
              <a:t>Formed</a:t>
            </a:r>
            <a:endParaRPr lang="fr-CA" sz="1100" dirty="0"/>
          </a:p>
          <a:p>
            <a:pPr algn="ctr"/>
            <a:endParaRPr lang="fr-CA" sz="1100" dirty="0"/>
          </a:p>
          <a:p>
            <a:pPr algn="ctr"/>
            <a:r>
              <a:rPr lang="fr-CA" sz="1100" dirty="0"/>
              <a:t>Pat Robertson</a:t>
            </a:r>
            <a:endParaRPr lang="en-CA" sz="1100" dirty="0"/>
          </a:p>
        </p:txBody>
      </p:sp>
      <p:cxnSp>
        <p:nvCxnSpPr>
          <p:cNvPr id="5" name="Straight Arrow Connector 4">
            <a:extLst>
              <a:ext uri="{FF2B5EF4-FFF2-40B4-BE49-F238E27FC236}">
                <a16:creationId xmlns:a16="http://schemas.microsoft.com/office/drawing/2014/main" id="{0F83D78C-6436-4C0A-BB11-E687A6D368C0}"/>
              </a:ext>
            </a:extLst>
          </p:cNvPr>
          <p:cNvCxnSpPr/>
          <p:nvPr/>
        </p:nvCxnSpPr>
        <p:spPr>
          <a:xfrm>
            <a:off x="1753376" y="4045380"/>
            <a:ext cx="0" cy="102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1C11FD5-C49A-483B-8155-9A5B6B00D35C}"/>
              </a:ext>
            </a:extLst>
          </p:cNvPr>
          <p:cNvCxnSpPr/>
          <p:nvPr/>
        </p:nvCxnSpPr>
        <p:spPr>
          <a:xfrm>
            <a:off x="1753376" y="5778631"/>
            <a:ext cx="0" cy="207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608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2BFDEBE4-6D0B-4E32-A69A-1079C7FEFC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6" name="Freeform 11">
              <a:extLst>
                <a:ext uri="{FF2B5EF4-FFF2-40B4-BE49-F238E27FC236}">
                  <a16:creationId xmlns:a16="http://schemas.microsoft.com/office/drawing/2014/main" id="{FB518B7F-CF48-433C-AA57-157C34E0A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7" name="Freeform 12">
              <a:extLst>
                <a:ext uri="{FF2B5EF4-FFF2-40B4-BE49-F238E27FC236}">
                  <a16:creationId xmlns:a16="http://schemas.microsoft.com/office/drawing/2014/main" id="{FB9EFC3A-D719-4FB9-87E7-57474CF37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8" name="Freeform 13">
              <a:extLst>
                <a:ext uri="{FF2B5EF4-FFF2-40B4-BE49-F238E27FC236}">
                  <a16:creationId xmlns:a16="http://schemas.microsoft.com/office/drawing/2014/main" id="{769DD491-3671-490F-9667-07966605E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9" name="Freeform 14">
              <a:extLst>
                <a:ext uri="{FF2B5EF4-FFF2-40B4-BE49-F238E27FC236}">
                  <a16:creationId xmlns:a16="http://schemas.microsoft.com/office/drawing/2014/main" id="{413D25D0-2024-4EDB-89BC-FA05840FC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0" name="Freeform 15">
              <a:extLst>
                <a:ext uri="{FF2B5EF4-FFF2-40B4-BE49-F238E27FC236}">
                  <a16:creationId xmlns:a16="http://schemas.microsoft.com/office/drawing/2014/main" id="{A78977A8-2616-4955-9EEA-492AF3272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1" name="Freeform 16">
              <a:extLst>
                <a:ext uri="{FF2B5EF4-FFF2-40B4-BE49-F238E27FC236}">
                  <a16:creationId xmlns:a16="http://schemas.microsoft.com/office/drawing/2014/main" id="{78792ECD-F490-4F4E-8689-08022983B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2" name="Freeform 17">
              <a:extLst>
                <a:ext uri="{FF2B5EF4-FFF2-40B4-BE49-F238E27FC236}">
                  <a16:creationId xmlns:a16="http://schemas.microsoft.com/office/drawing/2014/main" id="{DAD6871B-0976-4ED8-A9FD-F7991F8AE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3" name="Freeform 18">
              <a:extLst>
                <a:ext uri="{FF2B5EF4-FFF2-40B4-BE49-F238E27FC236}">
                  <a16:creationId xmlns:a16="http://schemas.microsoft.com/office/drawing/2014/main" id="{777FAA8B-359C-4F5E-820A-E288A290B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4" name="Freeform 19">
              <a:extLst>
                <a:ext uri="{FF2B5EF4-FFF2-40B4-BE49-F238E27FC236}">
                  <a16:creationId xmlns:a16="http://schemas.microsoft.com/office/drawing/2014/main" id="{99321D8C-E7E5-414A-9567-99134586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5" name="Freeform 20">
              <a:extLst>
                <a:ext uri="{FF2B5EF4-FFF2-40B4-BE49-F238E27FC236}">
                  <a16:creationId xmlns:a16="http://schemas.microsoft.com/office/drawing/2014/main" id="{51561177-2C59-4E28-A7B2-FA020FC6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6" name="Freeform 21">
              <a:extLst>
                <a:ext uri="{FF2B5EF4-FFF2-40B4-BE49-F238E27FC236}">
                  <a16:creationId xmlns:a16="http://schemas.microsoft.com/office/drawing/2014/main" id="{CA379383-3FCE-468C-BE8C-F7A0AC443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7" name="Freeform 22">
              <a:extLst>
                <a:ext uri="{FF2B5EF4-FFF2-40B4-BE49-F238E27FC236}">
                  <a16:creationId xmlns:a16="http://schemas.microsoft.com/office/drawing/2014/main" id="{600C78B7-5559-45D1-8AE1-D738BD5F6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9" name="Group 148">
            <a:extLst>
              <a:ext uri="{FF2B5EF4-FFF2-40B4-BE49-F238E27FC236}">
                <a16:creationId xmlns:a16="http://schemas.microsoft.com/office/drawing/2014/main" id="{5FFD28A6-B7DD-492C-9E44-04298154A6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50" name="Freeform 27">
              <a:extLst>
                <a:ext uri="{FF2B5EF4-FFF2-40B4-BE49-F238E27FC236}">
                  <a16:creationId xmlns:a16="http://schemas.microsoft.com/office/drawing/2014/main" id="{92DEDB78-8E53-46D3-B73D-7295C243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1" name="Freeform 28">
              <a:extLst>
                <a:ext uri="{FF2B5EF4-FFF2-40B4-BE49-F238E27FC236}">
                  <a16:creationId xmlns:a16="http://schemas.microsoft.com/office/drawing/2014/main" id="{9ADA7734-AC5B-484F-B69D-5BDD9FC16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2" name="Freeform 29">
              <a:extLst>
                <a:ext uri="{FF2B5EF4-FFF2-40B4-BE49-F238E27FC236}">
                  <a16:creationId xmlns:a16="http://schemas.microsoft.com/office/drawing/2014/main" id="{33FC58F8-ABC3-4351-A1A0-42D73D3A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3" name="Freeform 30">
              <a:extLst>
                <a:ext uri="{FF2B5EF4-FFF2-40B4-BE49-F238E27FC236}">
                  <a16:creationId xmlns:a16="http://schemas.microsoft.com/office/drawing/2014/main" id="{DA14CDF0-30C6-412F-9A45-97B22D911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4" name="Freeform 31">
              <a:extLst>
                <a:ext uri="{FF2B5EF4-FFF2-40B4-BE49-F238E27FC236}">
                  <a16:creationId xmlns:a16="http://schemas.microsoft.com/office/drawing/2014/main" id="{86C395E9-5522-4CCC-84DA-CEDB0DFBE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5" name="Freeform 32">
              <a:extLst>
                <a:ext uri="{FF2B5EF4-FFF2-40B4-BE49-F238E27FC236}">
                  <a16:creationId xmlns:a16="http://schemas.microsoft.com/office/drawing/2014/main" id="{C7521959-0DFD-4BD9-A1F6-2045C0FEB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6" name="Freeform 33">
              <a:extLst>
                <a:ext uri="{FF2B5EF4-FFF2-40B4-BE49-F238E27FC236}">
                  <a16:creationId xmlns:a16="http://schemas.microsoft.com/office/drawing/2014/main" id="{2A6FFD27-E352-40A7-A517-F6A6E5BE6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7" name="Freeform 34">
              <a:extLst>
                <a:ext uri="{FF2B5EF4-FFF2-40B4-BE49-F238E27FC236}">
                  <a16:creationId xmlns:a16="http://schemas.microsoft.com/office/drawing/2014/main" id="{F3D6C508-E830-43F2-A588-D0E739753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8" name="Freeform 35">
              <a:extLst>
                <a:ext uri="{FF2B5EF4-FFF2-40B4-BE49-F238E27FC236}">
                  <a16:creationId xmlns:a16="http://schemas.microsoft.com/office/drawing/2014/main" id="{3C7FB8AA-F34F-4A6D-BFD9-1AC5FEF68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9" name="Freeform 36">
              <a:extLst>
                <a:ext uri="{FF2B5EF4-FFF2-40B4-BE49-F238E27FC236}">
                  <a16:creationId xmlns:a16="http://schemas.microsoft.com/office/drawing/2014/main" id="{30475DE6-8AFA-4C6C-9A13-529845D4E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0" name="Freeform 37">
              <a:extLst>
                <a:ext uri="{FF2B5EF4-FFF2-40B4-BE49-F238E27FC236}">
                  <a16:creationId xmlns:a16="http://schemas.microsoft.com/office/drawing/2014/main" id="{5DA0DA49-B8A7-4D74-B566-415AF761A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1" name="Freeform 38">
              <a:extLst>
                <a:ext uri="{FF2B5EF4-FFF2-40B4-BE49-F238E27FC236}">
                  <a16:creationId xmlns:a16="http://schemas.microsoft.com/office/drawing/2014/main" id="{F28724B4-2FDD-43D2-9E97-2A7CAC846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3" name="Rectangle 162">
            <a:extLst>
              <a:ext uri="{FF2B5EF4-FFF2-40B4-BE49-F238E27FC236}">
                <a16:creationId xmlns:a16="http://schemas.microsoft.com/office/drawing/2014/main" id="{1AA71026-F7BC-4FE2-AE4B-AAF2AD4F0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5" name="Freeform 11">
            <a:extLst>
              <a:ext uri="{FF2B5EF4-FFF2-40B4-BE49-F238E27FC236}">
                <a16:creationId xmlns:a16="http://schemas.microsoft.com/office/drawing/2014/main" id="{C23F13B8-94FF-42D1-AAC0-06B353B04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1F0710B7-E2A9-4DE9-929B-0A7D9EC77A68}"/>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The Christian Coalition</a:t>
            </a:r>
          </a:p>
        </p:txBody>
      </p:sp>
      <p:sp>
        <p:nvSpPr>
          <p:cNvPr id="4" name="Text Placeholder 3">
            <a:extLst>
              <a:ext uri="{FF2B5EF4-FFF2-40B4-BE49-F238E27FC236}">
                <a16:creationId xmlns:a16="http://schemas.microsoft.com/office/drawing/2014/main" id="{97787165-FCE9-4BB2-A7B4-898EF94C02CC}"/>
              </a:ext>
            </a:extLst>
          </p:cNvPr>
          <p:cNvSpPr>
            <a:spLocks noGrp="1"/>
          </p:cNvSpPr>
          <p:nvPr>
            <p:ph type="body" sz="half" idx="2"/>
          </p:nvPr>
        </p:nvSpPr>
        <p:spPr>
          <a:xfrm>
            <a:off x="967876" y="2133600"/>
            <a:ext cx="4856852" cy="3777622"/>
          </a:xfrm>
        </p:spPr>
        <p:txBody>
          <a:bodyPr vert="horz" lIns="91440" tIns="45720" rIns="91440" bIns="45720" rtlCol="0">
            <a:normAutofit/>
          </a:bodyPr>
          <a:lstStyle/>
          <a:p>
            <a:pPr>
              <a:buFont typeface="Wingdings 3" charset="2"/>
              <a:buChar char=""/>
            </a:pPr>
            <a:r>
              <a:rPr lang="en-CA" sz="1600" dirty="0"/>
              <a:t>In 1988, Pat Robertson run for the presidency of the USA. He is televangelist but the Moral Majority did not want to support him. He failed against Bush Senior.</a:t>
            </a:r>
          </a:p>
          <a:p>
            <a:pPr>
              <a:buFont typeface="Wingdings 3" charset="2"/>
              <a:buChar char=""/>
            </a:pPr>
            <a:endParaRPr lang="en-CA" sz="1600" dirty="0"/>
          </a:p>
          <a:p>
            <a:pPr>
              <a:buFont typeface="Wingdings 3" charset="2"/>
              <a:buChar char=""/>
            </a:pPr>
            <a:r>
              <a:rPr lang="en-CA" sz="1600" dirty="0"/>
              <a:t>Pat Robertson used the rest of his campaign resources to form his organization the  Christian Coalition. Americans for Robertson accumulated a mailing list of several million conservative Christians interested in politics. This mailing provided the basis of the new organization.	</a:t>
            </a:r>
          </a:p>
          <a:p>
            <a:pPr>
              <a:buFont typeface="Wingdings 3" charset="2"/>
              <a:buChar char=""/>
            </a:pPr>
            <a:endParaRPr lang="en-US" sz="1600" dirty="0">
              <a:solidFill>
                <a:srgbClr val="000000"/>
              </a:solidFill>
            </a:endParaRPr>
          </a:p>
          <a:p>
            <a:endParaRPr lang="en-US" sz="1600" dirty="0">
              <a:solidFill>
                <a:srgbClr val="000000"/>
              </a:solidFill>
            </a:endParaRPr>
          </a:p>
        </p:txBody>
      </p:sp>
      <p:sp>
        <p:nvSpPr>
          <p:cNvPr id="3085" name="Rectangle 166">
            <a:extLst>
              <a:ext uri="{FF2B5EF4-FFF2-40B4-BE49-F238E27FC236}">
                <a16:creationId xmlns:a16="http://schemas.microsoft.com/office/drawing/2014/main" id="{513E3AA7-D2BE-4DDA-805C-AF1BA80596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040" y="645106"/>
            <a:ext cx="5451627"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Résultat d’images pour pat robertson">
            <a:extLst>
              <a:ext uri="{FF2B5EF4-FFF2-40B4-BE49-F238E27FC236}">
                <a16:creationId xmlns:a16="http://schemas.microsoft.com/office/drawing/2014/main" id="{8801AB48-BA87-4C3D-81BD-CC8228514B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8230" y="837076"/>
            <a:ext cx="2479483" cy="24794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 d’images pour christian coalition">
            <a:extLst>
              <a:ext uri="{FF2B5EF4-FFF2-40B4-BE49-F238E27FC236}">
                <a16:creationId xmlns:a16="http://schemas.microsoft.com/office/drawing/2014/main" id="{44F60127-E3C2-4858-98B2-40A6C9A502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88580" y="974825"/>
            <a:ext cx="2479483" cy="2203984"/>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580FBC4E-1202-44EB-9B70-B3287288E192}"/>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49499" y="3508529"/>
            <a:ext cx="3124709" cy="2214984"/>
          </a:xfrm>
          <a:prstGeom prst="rect">
            <a:avLst/>
          </a:prstGeom>
        </p:spPr>
      </p:pic>
    </p:spTree>
    <p:extLst>
      <p:ext uri="{BB962C8B-B14F-4D97-AF65-F5344CB8AC3E}">
        <p14:creationId xmlns:p14="http://schemas.microsoft.com/office/powerpoint/2010/main" val="3105088091"/>
      </p:ext>
    </p:extLst>
  </p:cSld>
  <p:clrMapOvr>
    <a:masterClrMapping/>
  </p:clrMapOvr>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2159</Words>
  <Application>Microsoft Office PowerPoint</Application>
  <PresentationFormat>Widescreen</PresentationFormat>
  <Paragraphs>418</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Brush Script MT</vt:lpstr>
      <vt:lpstr>Calibri</vt:lpstr>
      <vt:lpstr>Century Gothic</vt:lpstr>
      <vt:lpstr>Comic Sans MS</vt:lpstr>
      <vt:lpstr>Wingdings</vt:lpstr>
      <vt:lpstr>Wingdings 3</vt:lpstr>
      <vt:lpstr>Wisp</vt:lpstr>
      <vt:lpstr>Kids’ Prophecy Corner</vt:lpstr>
      <vt:lpstr>Daniel 3</vt:lpstr>
      <vt:lpstr>PowerPoint Presentation</vt:lpstr>
      <vt:lpstr>PowerPoint Presentation</vt:lpstr>
      <vt:lpstr>The Moral Majority</vt:lpstr>
      <vt:lpstr>PowerPoint Presentation</vt:lpstr>
      <vt:lpstr>PowerPoint Presentation</vt:lpstr>
      <vt:lpstr>PowerPoint Presentation</vt:lpstr>
      <vt:lpstr>The Christian Coalition</vt:lpstr>
      <vt:lpstr>PowerPoint Presentation</vt:lpstr>
      <vt:lpstr>PowerPoint Presentation</vt:lpstr>
      <vt:lpstr>PowerPoint Presentation</vt:lpstr>
      <vt:lpstr>PowerPoint Presentation</vt:lpstr>
      <vt:lpstr>PowerPoint Presentation</vt:lpstr>
      <vt:lpstr>In God We Trust</vt:lpstr>
      <vt:lpstr>In God We Trust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Blitz</vt:lpstr>
      <vt:lpstr>Congressional Prayer Caucus Foundation </vt:lpstr>
      <vt:lpstr>Lea Carawan </vt:lpstr>
      <vt:lpstr>PowerPoint Presentation</vt:lpstr>
      <vt:lpstr>PowerPoint Presentation</vt:lpstr>
      <vt:lpstr>PowerPoint Presentation</vt:lpstr>
      <vt:lpstr>WallBuilders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 Marion</dc:creator>
  <cp:lastModifiedBy>Katia Marion</cp:lastModifiedBy>
  <cp:revision>16</cp:revision>
  <dcterms:created xsi:type="dcterms:W3CDTF">2020-01-30T02:02:29Z</dcterms:created>
  <dcterms:modified xsi:type="dcterms:W3CDTF">2020-02-01T02:57:39Z</dcterms:modified>
</cp:coreProperties>
</file>